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69"/>
  </p:notesMasterIdLst>
  <p:sldIdLst>
    <p:sldId id="265" r:id="rId2"/>
    <p:sldId id="264" r:id="rId3"/>
    <p:sldId id="267" r:id="rId4"/>
    <p:sldId id="268" r:id="rId5"/>
    <p:sldId id="269" r:id="rId6"/>
    <p:sldId id="270" r:id="rId7"/>
    <p:sldId id="271" r:id="rId8"/>
    <p:sldId id="272" r:id="rId9"/>
    <p:sldId id="273" r:id="rId10"/>
    <p:sldId id="274" r:id="rId11"/>
    <p:sldId id="276" r:id="rId12"/>
    <p:sldId id="277" r:id="rId13"/>
    <p:sldId id="278" r:id="rId14"/>
    <p:sldId id="279" r:id="rId15"/>
    <p:sldId id="280" r:id="rId16"/>
    <p:sldId id="281" r:id="rId17"/>
    <p:sldId id="282" r:id="rId18"/>
    <p:sldId id="283" r:id="rId19"/>
    <p:sldId id="285" r:id="rId20"/>
    <p:sldId id="286" r:id="rId21"/>
    <p:sldId id="287" r:id="rId22"/>
    <p:sldId id="288" r:id="rId23"/>
    <p:sldId id="289" r:id="rId24"/>
    <p:sldId id="290" r:id="rId25"/>
    <p:sldId id="291" r:id="rId26"/>
    <p:sldId id="292" r:id="rId27"/>
    <p:sldId id="293" r:id="rId28"/>
    <p:sldId id="294" r:id="rId29"/>
    <p:sldId id="295" r:id="rId30"/>
    <p:sldId id="339" r:id="rId31"/>
    <p:sldId id="296" r:id="rId32"/>
    <p:sldId id="297" r:id="rId33"/>
    <p:sldId id="298" r:id="rId34"/>
    <p:sldId id="336" r:id="rId35"/>
    <p:sldId id="299" r:id="rId36"/>
    <p:sldId id="300" r:id="rId37"/>
    <p:sldId id="302" r:id="rId38"/>
    <p:sldId id="303" r:id="rId39"/>
    <p:sldId id="304" r:id="rId40"/>
    <p:sldId id="305" r:id="rId41"/>
    <p:sldId id="340" r:id="rId42"/>
    <p:sldId id="341" r:id="rId43"/>
    <p:sldId id="307" r:id="rId44"/>
    <p:sldId id="308" r:id="rId45"/>
    <p:sldId id="309" r:id="rId46"/>
    <p:sldId id="311" r:id="rId47"/>
    <p:sldId id="314" r:id="rId48"/>
    <p:sldId id="315" r:id="rId49"/>
    <p:sldId id="316" r:id="rId50"/>
    <p:sldId id="317" r:id="rId51"/>
    <p:sldId id="318" r:id="rId52"/>
    <p:sldId id="319" r:id="rId53"/>
    <p:sldId id="320" r:id="rId54"/>
    <p:sldId id="321" r:id="rId55"/>
    <p:sldId id="322" r:id="rId56"/>
    <p:sldId id="323" r:id="rId57"/>
    <p:sldId id="324" r:id="rId58"/>
    <p:sldId id="337" r:id="rId59"/>
    <p:sldId id="338" r:id="rId60"/>
    <p:sldId id="327" r:id="rId61"/>
    <p:sldId id="326" r:id="rId62"/>
    <p:sldId id="328" r:id="rId63"/>
    <p:sldId id="329" r:id="rId64"/>
    <p:sldId id="330" r:id="rId65"/>
    <p:sldId id="331" r:id="rId66"/>
    <p:sldId id="332" r:id="rId67"/>
    <p:sldId id="333" r:id="rId68"/>
  </p:sldIdLst>
  <p:sldSz cx="9144000" cy="6858000" type="screen4x3"/>
  <p:notesSz cx="7023100" cy="9309100"/>
  <p:embeddedFontLst>
    <p:embeddedFont>
      <p:font typeface="Aharoni" panose="02010803020104030203" pitchFamily="2" charset="-79"/>
      <p:bold r:id="rId70"/>
    </p:embeddedFont>
    <p:embeddedFont>
      <p:font typeface="Algerian" pitchFamily="82" charset="77"/>
      <p:regular r:id="rId71"/>
    </p:embeddedFont>
    <p:embeddedFont>
      <p:font typeface="Arvo" panose="02000000000000000000" pitchFamily="2" charset="77"/>
      <p:regular r:id="rId72"/>
      <p:bold r:id="rId73"/>
      <p:italic r:id="rId74"/>
      <p:boldItalic r:id="rId75"/>
    </p:embeddedFont>
    <p:embeddedFont>
      <p:font typeface="Batang" panose="02030600000101010101" pitchFamily="18" charset="-127"/>
      <p:regular r:id="rId76"/>
    </p:embeddedFont>
    <p:embeddedFont>
      <p:font typeface="Calibri" panose="020F0502020204030204" pitchFamily="34" charset="0"/>
      <p:regular r:id="rId77"/>
      <p:bold r:id="rId78"/>
      <p:italic r:id="rId79"/>
      <p:boldItalic r:id="rId80"/>
    </p:embeddedFont>
    <p:embeddedFont>
      <p:font typeface="Lucida Sans" panose="020B0602030504020204" pitchFamily="34" charset="77"/>
      <p:regular r:id="rId81"/>
      <p:bold r:id="rId82"/>
      <p:italic r:id="rId83"/>
      <p:boldItalic r:id="rId84"/>
    </p:embeddedFont>
    <p:embeddedFont>
      <p:font typeface="Roboto Condensed" panose="020F0502020204030204" pitchFamily="34" charset="0"/>
      <p:regular r:id="rId85"/>
      <p:bold r:id="rId86"/>
      <p:italic r:id="rId87"/>
      <p:boldItalic r:id="rId88"/>
    </p:embeddedFont>
    <p:embeddedFont>
      <p:font typeface="Roboto Condensed Light" panose="020F030202020403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hyuP3qDLGQgZ/kJ47sh+3GpYhQc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883" autoAdjust="0"/>
  </p:normalViewPr>
  <p:slideViewPr>
    <p:cSldViewPr snapToGrid="0">
      <p:cViewPr varScale="1">
        <p:scale>
          <a:sx n="111" d="100"/>
          <a:sy n="111" d="100"/>
        </p:scale>
        <p:origin x="1680" y="2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5.fntdata"/><Relationship Id="rId89" Type="http://schemas.openxmlformats.org/officeDocument/2006/relationships/font" Target="fonts/font2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2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notesMaster" Target="notesMasters/notesMaster1.xml"/><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font" Target="fonts/font2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8.fntdata"/><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8.fntdata"/><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hyperlink" Target="https://dream.csac.ca.gov/" TargetMode="External"/><Relationship Id="rId2" Type="http://schemas.openxmlformats.org/officeDocument/2006/relationships/hyperlink" Target="http://ed.fullerton.edu/current-students/financial-aid.php" TargetMode="External"/><Relationship Id="rId1" Type="http://schemas.openxmlformats.org/officeDocument/2006/relationships/hyperlink" Target="https://sfs.fullerton.edu/services/fees/TuitionAndCampusFees.php" TargetMode="External"/><Relationship Id="rId4" Type="http://schemas.openxmlformats.org/officeDocument/2006/relationships/hyperlink" Target="http://www.fafsa.ed.go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dream.csac.ca.gov/" TargetMode="External"/><Relationship Id="rId2" Type="http://schemas.openxmlformats.org/officeDocument/2006/relationships/hyperlink" Target="http://www.fafsa.ed.gov/" TargetMode="External"/><Relationship Id="rId1" Type="http://schemas.openxmlformats.org/officeDocument/2006/relationships/hyperlink" Target="https://sfs.fullerton.edu/services/fees/TuitionAndCampusFees.php" TargetMode="External"/><Relationship Id="rId4" Type="http://schemas.openxmlformats.org/officeDocument/2006/relationships/hyperlink" Target="http://ed.fullerton.edu/current-students/financial-aid.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476DD-B6C1-4CD0-8CBB-476CF19312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60A2CB-6896-49FA-9040-352A837B2441}">
      <dgm:prSet phldrT="[Text]" custT="1"/>
      <dgm:spPr/>
      <dgm:t>
        <a:bodyPr/>
        <a:lstStyle/>
        <a:p>
          <a:r>
            <a:rPr lang="en-US" sz="2000" dirty="0"/>
            <a:t>Tuition and Fee Information</a:t>
          </a:r>
        </a:p>
      </dgm:t>
    </dgm:pt>
    <dgm:pt modelId="{E0C3DB3B-52B2-4917-B520-F3F06620E9D2}" type="parTrans" cxnId="{86D137D9-C4B3-4C3A-97C2-4834CD7A55D7}">
      <dgm:prSet/>
      <dgm:spPr/>
      <dgm:t>
        <a:bodyPr/>
        <a:lstStyle/>
        <a:p>
          <a:endParaRPr lang="en-US"/>
        </a:p>
      </dgm:t>
    </dgm:pt>
    <dgm:pt modelId="{657F9424-61BD-4902-B078-EABCA3EE31B5}" type="sibTrans" cxnId="{86D137D9-C4B3-4C3A-97C2-4834CD7A55D7}">
      <dgm:prSet/>
      <dgm:spPr/>
      <dgm:t>
        <a:bodyPr/>
        <a:lstStyle/>
        <a:p>
          <a:endParaRPr lang="en-US"/>
        </a:p>
      </dgm:t>
    </dgm:pt>
    <dgm:pt modelId="{123E22EC-7A25-4E9A-9ED9-9D09B8D56DC8}">
      <dgm:prSet phldrT="[Text]"/>
      <dgm:spPr/>
      <dgm:t>
        <a:bodyPr/>
        <a:lstStyle/>
        <a:p>
          <a:r>
            <a:rPr lang="en-US" dirty="0"/>
            <a:t>College of Education Scholarships</a:t>
          </a:r>
        </a:p>
      </dgm:t>
    </dgm:pt>
    <dgm:pt modelId="{2444C1FC-9CF4-4634-BB8D-535DB08C6772}" type="parTrans" cxnId="{C33A4BC2-6BDC-4196-80C4-7EF46E176CD9}">
      <dgm:prSet/>
      <dgm:spPr/>
      <dgm:t>
        <a:bodyPr/>
        <a:lstStyle/>
        <a:p>
          <a:endParaRPr lang="en-US"/>
        </a:p>
      </dgm:t>
    </dgm:pt>
    <dgm:pt modelId="{C78203CD-6008-4CD7-84DF-2EA6AE0AF896}" type="sibTrans" cxnId="{C33A4BC2-6BDC-4196-80C4-7EF46E176CD9}">
      <dgm:prSet/>
      <dgm:spPr/>
      <dgm:t>
        <a:bodyPr/>
        <a:lstStyle/>
        <a:p>
          <a:endParaRPr lang="en-US"/>
        </a:p>
      </dgm:t>
    </dgm:pt>
    <dgm:pt modelId="{F05D6082-011A-4334-B552-979AA163641C}">
      <dgm:prSet phldrT="[Text]"/>
      <dgm:spPr/>
      <dgm:t>
        <a:bodyPr/>
        <a:lstStyle/>
        <a:p>
          <a:r>
            <a:rPr lang="en-US" dirty="0"/>
            <a:t>Grant and Scholarship opportunities</a:t>
          </a:r>
        </a:p>
      </dgm:t>
    </dgm:pt>
    <dgm:pt modelId="{9EB663F5-FC3E-40C8-93C5-41AD3E27EEED}" type="parTrans" cxnId="{08FD81C7-555F-4D47-B9CD-562F685D85F7}">
      <dgm:prSet/>
      <dgm:spPr/>
      <dgm:t>
        <a:bodyPr/>
        <a:lstStyle/>
        <a:p>
          <a:endParaRPr lang="en-US"/>
        </a:p>
      </dgm:t>
    </dgm:pt>
    <dgm:pt modelId="{70A00F49-50B1-4BEC-944C-8D1AB42A0322}" type="sibTrans" cxnId="{08FD81C7-555F-4D47-B9CD-562F685D85F7}">
      <dgm:prSet/>
      <dgm:spPr/>
      <dgm:t>
        <a:bodyPr/>
        <a:lstStyle/>
        <a:p>
          <a:endParaRPr lang="en-US"/>
        </a:p>
      </dgm:t>
    </dgm:pt>
    <dgm:pt modelId="{F33EEC31-5624-4795-95C7-E05A20C6C045}">
      <dgm:prSet phldrT="[Text]" custT="1"/>
      <dgm:spPr/>
      <dgm:t>
        <a:bodyPr/>
        <a:lstStyle/>
        <a:p>
          <a:r>
            <a:rPr lang="en-US" sz="1400" u="sng" dirty="0">
              <a:solidFill>
                <a:schemeClr val="hlink"/>
              </a:solidFill>
              <a:latin typeface="Calibri"/>
              <a:ea typeface="Calibri"/>
              <a:cs typeface="Calibri"/>
              <a:sym typeface="Calibri"/>
              <a:hlinkClick xmlns:r="http://schemas.openxmlformats.org/officeDocument/2006/relationships" r:id="rId1"/>
            </a:rPr>
            <a:t>https://sfs.fullerton.edu/services/fees/TuitionAndCampusFees.php</a:t>
          </a:r>
          <a:r>
            <a:rPr lang="en-US" sz="1400" dirty="0">
              <a:latin typeface="Calibri"/>
              <a:ea typeface="Calibri"/>
              <a:cs typeface="Calibri"/>
              <a:sym typeface="Calibri"/>
            </a:rPr>
            <a:t> </a:t>
          </a:r>
          <a:endParaRPr lang="en-US" sz="1400" dirty="0"/>
        </a:p>
      </dgm:t>
    </dgm:pt>
    <dgm:pt modelId="{9625546F-9949-4904-BD8A-882F710E9F53}" type="parTrans" cxnId="{6968F372-359E-4C77-BF91-D31F6BCDF3BC}">
      <dgm:prSet/>
      <dgm:spPr/>
      <dgm:t>
        <a:bodyPr/>
        <a:lstStyle/>
        <a:p>
          <a:endParaRPr lang="en-US"/>
        </a:p>
      </dgm:t>
    </dgm:pt>
    <dgm:pt modelId="{9F88DF33-03E7-4FE3-9423-D4C1AF86D1FE}" type="sibTrans" cxnId="{6968F372-359E-4C77-BF91-D31F6BCDF3BC}">
      <dgm:prSet/>
      <dgm:spPr/>
      <dgm:t>
        <a:bodyPr/>
        <a:lstStyle/>
        <a:p>
          <a:endParaRPr lang="en-US"/>
        </a:p>
      </dgm:t>
    </dgm:pt>
    <dgm:pt modelId="{79BCFEED-BEAA-4634-97FC-ABE1E6D6FBB2}">
      <dgm:prSet phldrT="[Text]" custT="1"/>
      <dgm:spPr/>
      <dgm:t>
        <a:bodyPr/>
        <a:lstStyle/>
        <a:p>
          <a:r>
            <a:rPr lang="en-US" sz="1400" dirty="0"/>
            <a:t>Check Student Financial Services for Credential and Master’s Program fees</a:t>
          </a:r>
        </a:p>
      </dgm:t>
    </dgm:pt>
    <dgm:pt modelId="{4066B0AA-9058-4802-B67B-3730FA69EEAD}" type="parTrans" cxnId="{0996EF8B-3482-4771-9365-E85785738F37}">
      <dgm:prSet/>
      <dgm:spPr/>
      <dgm:t>
        <a:bodyPr/>
        <a:lstStyle/>
        <a:p>
          <a:endParaRPr lang="en-US"/>
        </a:p>
      </dgm:t>
    </dgm:pt>
    <dgm:pt modelId="{58E9EE75-C8CB-4260-8CFE-3802C8D45280}" type="sibTrans" cxnId="{0996EF8B-3482-4771-9365-E85785738F37}">
      <dgm:prSet/>
      <dgm:spPr/>
      <dgm:t>
        <a:bodyPr/>
        <a:lstStyle/>
        <a:p>
          <a:endParaRPr lang="en-US"/>
        </a:p>
      </dgm:t>
    </dgm:pt>
    <dgm:pt modelId="{AAC0F462-A383-497D-8C1C-87BDFA3B13FD}">
      <dgm:prSet phldrT="[Text]"/>
      <dgm:spPr/>
      <dgm:t>
        <a:bodyPr/>
        <a:lstStyle/>
        <a:p>
          <a:r>
            <a:rPr lang="en-US" i="1" dirty="0">
              <a:latin typeface="Calibri"/>
              <a:ea typeface="Calibri"/>
              <a:cs typeface="Calibri"/>
              <a:sym typeface="Calibri"/>
              <a:hlinkClick xmlns:r="http://schemas.openxmlformats.org/officeDocument/2006/relationships" r:id="rId2"/>
            </a:rPr>
            <a:t>http://ed.fullerton.edu/current-students/financial-aid.php</a:t>
          </a:r>
          <a:endParaRPr lang="en-US" dirty="0"/>
        </a:p>
      </dgm:t>
    </dgm:pt>
    <dgm:pt modelId="{4E596BD2-7D6A-4764-8B89-1EF2254A6971}" type="parTrans" cxnId="{EE218FDB-AD9B-4067-84E0-96885F118559}">
      <dgm:prSet/>
      <dgm:spPr/>
      <dgm:t>
        <a:bodyPr/>
        <a:lstStyle/>
        <a:p>
          <a:endParaRPr lang="en-US"/>
        </a:p>
      </dgm:t>
    </dgm:pt>
    <dgm:pt modelId="{F9DE5B02-79E8-4F0A-9118-89657EE31F3D}" type="sibTrans" cxnId="{EE218FDB-AD9B-4067-84E0-96885F118559}">
      <dgm:prSet/>
      <dgm:spPr/>
      <dgm:t>
        <a:bodyPr/>
        <a:lstStyle/>
        <a:p>
          <a:endParaRPr lang="en-US"/>
        </a:p>
      </dgm:t>
    </dgm:pt>
    <dgm:pt modelId="{450FED4B-8398-48B4-A66D-4C56CBEFE920}">
      <dgm:prSet phldrT="[Text]" custT="1"/>
      <dgm:spPr/>
      <dgm:t>
        <a:bodyPr/>
        <a:lstStyle/>
        <a:p>
          <a:r>
            <a:rPr lang="en-US" sz="1800" dirty="0"/>
            <a:t>Financial Aid</a:t>
          </a:r>
        </a:p>
      </dgm:t>
    </dgm:pt>
    <dgm:pt modelId="{ACBE634C-90A1-4F4F-999D-A13AFBA2DF8D}" type="parTrans" cxnId="{D6C2FA98-6D3E-4E22-B6B5-AC620077C752}">
      <dgm:prSet/>
      <dgm:spPr/>
      <dgm:t>
        <a:bodyPr/>
        <a:lstStyle/>
        <a:p>
          <a:endParaRPr lang="en-US"/>
        </a:p>
      </dgm:t>
    </dgm:pt>
    <dgm:pt modelId="{2EFED264-EA6E-4EC0-B922-02BAB28783DC}" type="sibTrans" cxnId="{D6C2FA98-6D3E-4E22-B6B5-AC620077C752}">
      <dgm:prSet/>
      <dgm:spPr/>
      <dgm:t>
        <a:bodyPr/>
        <a:lstStyle/>
        <a:p>
          <a:endParaRPr lang="en-US"/>
        </a:p>
      </dgm:t>
    </dgm:pt>
    <dgm:pt modelId="{18903BCD-1CD6-4C74-B6B3-AC4CB806C979}">
      <dgm:prSet phldrT="[Text]" custT="1"/>
      <dgm:spPr/>
      <dgm:t>
        <a:bodyPr/>
        <a:lstStyle/>
        <a:p>
          <a:r>
            <a:rPr lang="en-US" sz="1400" dirty="0"/>
            <a:t>Complete DREAM ACT application</a:t>
          </a:r>
        </a:p>
      </dgm:t>
    </dgm:pt>
    <dgm:pt modelId="{1E91A9DA-F9E4-438D-AECB-2059D6D32E6E}" type="parTrans" cxnId="{DC46F445-BB0D-456E-AF2A-97BFE3521E30}">
      <dgm:prSet/>
      <dgm:spPr/>
      <dgm:t>
        <a:bodyPr/>
        <a:lstStyle/>
        <a:p>
          <a:endParaRPr lang="en-US"/>
        </a:p>
      </dgm:t>
    </dgm:pt>
    <dgm:pt modelId="{7C4C823C-06A1-4004-AFDE-D8C2E7D034A9}" type="sibTrans" cxnId="{DC46F445-BB0D-456E-AF2A-97BFE3521E30}">
      <dgm:prSet/>
      <dgm:spPr/>
      <dgm:t>
        <a:bodyPr/>
        <a:lstStyle/>
        <a:p>
          <a:endParaRPr lang="en-US"/>
        </a:p>
      </dgm:t>
    </dgm:pt>
    <dgm:pt modelId="{2DCBF990-7DB7-4436-B41B-BC0577504AFF}">
      <dgm:prSet phldrT="[Text]" custT="1"/>
      <dgm:spPr/>
      <dgm:t>
        <a:bodyPr/>
        <a:lstStyle/>
        <a:p>
          <a:r>
            <a:rPr lang="en-US" sz="1400" dirty="0"/>
            <a:t>Deadline: March 2</a:t>
          </a:r>
        </a:p>
      </dgm:t>
    </dgm:pt>
    <dgm:pt modelId="{3512313E-58FA-434D-A0E8-CA637AF2CA07}" type="parTrans" cxnId="{79C29D90-B82D-4826-8194-CD83409D0EAA}">
      <dgm:prSet/>
      <dgm:spPr/>
      <dgm:t>
        <a:bodyPr/>
        <a:lstStyle/>
        <a:p>
          <a:endParaRPr lang="en-US"/>
        </a:p>
      </dgm:t>
    </dgm:pt>
    <dgm:pt modelId="{C1704062-EA44-4065-9D63-F5DB38AE056F}" type="sibTrans" cxnId="{79C29D90-B82D-4826-8194-CD83409D0EAA}">
      <dgm:prSet/>
      <dgm:spPr/>
      <dgm:t>
        <a:bodyPr/>
        <a:lstStyle/>
        <a:p>
          <a:endParaRPr lang="en-US"/>
        </a:p>
      </dgm:t>
    </dgm:pt>
    <dgm:pt modelId="{30C24B1E-2C83-465E-9120-2EA5BFA0956B}">
      <dgm:prSet phldrT="[Text]" custT="1"/>
      <dgm:spPr/>
      <dgm:t>
        <a:bodyPr/>
        <a:lstStyle/>
        <a:p>
          <a:r>
            <a:rPr lang="en-US" sz="1400" u="sng" dirty="0">
              <a:solidFill>
                <a:schemeClr val="hlink"/>
              </a:solidFill>
              <a:latin typeface="Calibri"/>
              <a:ea typeface="Calibri"/>
              <a:cs typeface="Calibri"/>
              <a:sym typeface="Calibri"/>
              <a:hlinkClick xmlns:r="http://schemas.openxmlformats.org/officeDocument/2006/relationships" r:id="rId3"/>
            </a:rPr>
            <a:t>https://dream.csac.ca.gov/</a:t>
          </a:r>
          <a:r>
            <a:rPr lang="en-US" sz="1400" dirty="0">
              <a:latin typeface="Calibri"/>
              <a:ea typeface="Calibri"/>
              <a:cs typeface="Calibri"/>
              <a:sym typeface="Calibri"/>
            </a:rPr>
            <a:t>. </a:t>
          </a:r>
          <a:endParaRPr lang="en-US" sz="1400" dirty="0"/>
        </a:p>
      </dgm:t>
    </dgm:pt>
    <dgm:pt modelId="{68B102EA-963F-4527-A17B-207947E71842}" type="parTrans" cxnId="{30AC162A-34ED-4D0D-99E0-D9055133FC87}">
      <dgm:prSet/>
      <dgm:spPr/>
      <dgm:t>
        <a:bodyPr/>
        <a:lstStyle/>
        <a:p>
          <a:endParaRPr lang="en-US"/>
        </a:p>
      </dgm:t>
    </dgm:pt>
    <dgm:pt modelId="{4B1F8CD9-3CF6-4FF4-9A14-E9627AAA794F}" type="sibTrans" cxnId="{30AC162A-34ED-4D0D-99E0-D9055133FC87}">
      <dgm:prSet/>
      <dgm:spPr/>
      <dgm:t>
        <a:bodyPr/>
        <a:lstStyle/>
        <a:p>
          <a:endParaRPr lang="en-US"/>
        </a:p>
      </dgm:t>
    </dgm:pt>
    <dgm:pt modelId="{11BDE69C-2562-45F4-A141-3DB661F2BF83}">
      <dgm:prSet phldrT="[Text]" custT="1"/>
      <dgm:spPr/>
      <dgm:t>
        <a:bodyPr/>
        <a:lstStyle/>
        <a:p>
          <a:r>
            <a:rPr lang="en-US" sz="1600" dirty="0"/>
            <a:t>Complete FAFSA application</a:t>
          </a:r>
        </a:p>
      </dgm:t>
    </dgm:pt>
    <dgm:pt modelId="{44D165D9-0550-44BF-8A5F-72CDB85C00E4}" type="parTrans" cxnId="{618F809F-605B-4982-A9AC-80EA3920213D}">
      <dgm:prSet/>
      <dgm:spPr/>
      <dgm:t>
        <a:bodyPr/>
        <a:lstStyle/>
        <a:p>
          <a:endParaRPr lang="en-US"/>
        </a:p>
      </dgm:t>
    </dgm:pt>
    <dgm:pt modelId="{D377A663-C913-46CF-93E3-DE5C2F0BFC9F}" type="sibTrans" cxnId="{618F809F-605B-4982-A9AC-80EA3920213D}">
      <dgm:prSet/>
      <dgm:spPr/>
      <dgm:t>
        <a:bodyPr/>
        <a:lstStyle/>
        <a:p>
          <a:endParaRPr lang="en-US"/>
        </a:p>
      </dgm:t>
    </dgm:pt>
    <dgm:pt modelId="{1D5EB938-0787-442F-A00A-5D8AB6278CDF}">
      <dgm:prSet phldrT="[Text]" custT="1"/>
      <dgm:spPr/>
      <dgm:t>
        <a:bodyPr/>
        <a:lstStyle/>
        <a:p>
          <a:r>
            <a:rPr lang="en-US" sz="1600" dirty="0"/>
            <a:t>Deadline: March 2</a:t>
          </a:r>
        </a:p>
      </dgm:t>
    </dgm:pt>
    <dgm:pt modelId="{96E67F1A-7159-48F0-90D0-6480A56D4AD8}" type="parTrans" cxnId="{D045BBCE-90C9-43D3-91BA-19C6E402291C}">
      <dgm:prSet/>
      <dgm:spPr/>
      <dgm:t>
        <a:bodyPr/>
        <a:lstStyle/>
        <a:p>
          <a:endParaRPr lang="en-US"/>
        </a:p>
      </dgm:t>
    </dgm:pt>
    <dgm:pt modelId="{CF1F823E-1519-47CD-BFE6-62058BA5369E}" type="sibTrans" cxnId="{D045BBCE-90C9-43D3-91BA-19C6E402291C}">
      <dgm:prSet/>
      <dgm:spPr/>
      <dgm:t>
        <a:bodyPr/>
        <a:lstStyle/>
        <a:p>
          <a:endParaRPr lang="en-US"/>
        </a:p>
      </dgm:t>
    </dgm:pt>
    <dgm:pt modelId="{9C6E0504-6844-42A0-8571-B467F9967008}">
      <dgm:prSet phldrT="[Text]" custT="1"/>
      <dgm:spPr/>
      <dgm:t>
        <a:bodyPr/>
        <a:lstStyle/>
        <a:p>
          <a:r>
            <a:rPr lang="en-US" sz="1600" u="sng" dirty="0">
              <a:solidFill>
                <a:schemeClr val="hlink"/>
              </a:solidFill>
              <a:latin typeface="Calibri"/>
              <a:ea typeface="Calibri"/>
              <a:cs typeface="Calibri"/>
              <a:sym typeface="Calibri"/>
              <a:hlinkClick xmlns:r="http://schemas.openxmlformats.org/officeDocument/2006/relationships" r:id="rId4"/>
            </a:rPr>
            <a:t>www.fafsa.ed.gov</a:t>
          </a:r>
          <a:endParaRPr lang="en-US" sz="1600" dirty="0"/>
        </a:p>
      </dgm:t>
    </dgm:pt>
    <dgm:pt modelId="{068350D4-5D0F-4F85-9A6E-BA8E11BE6DC9}" type="parTrans" cxnId="{4756D0AF-31AD-42EE-B322-F17CA14AA2E9}">
      <dgm:prSet/>
      <dgm:spPr/>
      <dgm:t>
        <a:bodyPr/>
        <a:lstStyle/>
        <a:p>
          <a:endParaRPr lang="en-US"/>
        </a:p>
      </dgm:t>
    </dgm:pt>
    <dgm:pt modelId="{8F7B0102-80E5-494F-AAE2-711C28A51F8F}" type="sibTrans" cxnId="{4756D0AF-31AD-42EE-B322-F17CA14AA2E9}">
      <dgm:prSet/>
      <dgm:spPr/>
      <dgm:t>
        <a:bodyPr/>
        <a:lstStyle/>
        <a:p>
          <a:endParaRPr lang="en-US"/>
        </a:p>
      </dgm:t>
    </dgm:pt>
    <dgm:pt modelId="{99E7BF20-2AB1-431A-ABF3-0CE3E7A96018}">
      <dgm:prSet phldrT="[Text]" custT="1"/>
      <dgm:spPr/>
      <dgm:t>
        <a:bodyPr/>
        <a:lstStyle/>
        <a:p>
          <a:r>
            <a:rPr lang="en-US" sz="1800" dirty="0"/>
            <a:t>DREAMER Student Resources</a:t>
          </a:r>
          <a:endParaRPr lang="en-US" dirty="0"/>
        </a:p>
      </dgm:t>
    </dgm:pt>
    <dgm:pt modelId="{AC349899-06D4-4284-886E-6DE29AF1D850}" type="parTrans" cxnId="{253F0417-75C0-4393-A2C3-08AEC2CBF7CC}">
      <dgm:prSet/>
      <dgm:spPr/>
      <dgm:t>
        <a:bodyPr/>
        <a:lstStyle/>
        <a:p>
          <a:endParaRPr lang="en-US"/>
        </a:p>
      </dgm:t>
    </dgm:pt>
    <dgm:pt modelId="{B8AAEFF6-44AB-4E9D-8959-E6F3AA85D0E6}" type="sibTrans" cxnId="{253F0417-75C0-4393-A2C3-08AEC2CBF7CC}">
      <dgm:prSet/>
      <dgm:spPr/>
      <dgm:t>
        <a:bodyPr/>
        <a:lstStyle/>
        <a:p>
          <a:endParaRPr lang="en-US"/>
        </a:p>
      </dgm:t>
    </dgm:pt>
    <dgm:pt modelId="{1816B11C-8AD4-4113-B135-F38E70DDC5FF}" type="pres">
      <dgm:prSet presAssocID="{74F476DD-B6C1-4CD0-8CBB-476CF193122B}" presName="Name0" presStyleCnt="0">
        <dgm:presLayoutVars>
          <dgm:dir/>
          <dgm:animLvl val="lvl"/>
          <dgm:resizeHandles val="exact"/>
        </dgm:presLayoutVars>
      </dgm:prSet>
      <dgm:spPr/>
    </dgm:pt>
    <dgm:pt modelId="{478E3D13-84CA-4734-82E6-A7F21EA75096}" type="pres">
      <dgm:prSet presAssocID="{2160A2CB-6896-49FA-9040-352A837B2441}" presName="linNode" presStyleCnt="0"/>
      <dgm:spPr/>
    </dgm:pt>
    <dgm:pt modelId="{9DBB350B-632C-4323-9DFC-EA153C63BE79}" type="pres">
      <dgm:prSet presAssocID="{2160A2CB-6896-49FA-9040-352A837B2441}" presName="parentText" presStyleLbl="node1" presStyleIdx="0" presStyleCnt="4">
        <dgm:presLayoutVars>
          <dgm:chMax val="1"/>
          <dgm:bulletEnabled val="1"/>
        </dgm:presLayoutVars>
      </dgm:prSet>
      <dgm:spPr/>
    </dgm:pt>
    <dgm:pt modelId="{D9B61957-2AAF-4022-BCE0-473C7A7DB803}" type="pres">
      <dgm:prSet presAssocID="{2160A2CB-6896-49FA-9040-352A837B2441}" presName="descendantText" presStyleLbl="alignAccFollowNode1" presStyleIdx="0" presStyleCnt="4">
        <dgm:presLayoutVars>
          <dgm:bulletEnabled val="1"/>
        </dgm:presLayoutVars>
      </dgm:prSet>
      <dgm:spPr/>
    </dgm:pt>
    <dgm:pt modelId="{8E9E92EF-54B6-4B59-B172-DE8D155F0A72}" type="pres">
      <dgm:prSet presAssocID="{657F9424-61BD-4902-B078-EABCA3EE31B5}" presName="sp" presStyleCnt="0"/>
      <dgm:spPr/>
    </dgm:pt>
    <dgm:pt modelId="{51208EE7-4895-4A7F-B6C3-95057A28604A}" type="pres">
      <dgm:prSet presAssocID="{450FED4B-8398-48B4-A66D-4C56CBEFE920}" presName="linNode" presStyleCnt="0"/>
      <dgm:spPr/>
    </dgm:pt>
    <dgm:pt modelId="{C5C0F02D-6A6D-4120-BCE6-7A69C1CFD546}" type="pres">
      <dgm:prSet presAssocID="{450FED4B-8398-48B4-A66D-4C56CBEFE920}" presName="parentText" presStyleLbl="node1" presStyleIdx="1" presStyleCnt="4">
        <dgm:presLayoutVars>
          <dgm:chMax val="1"/>
          <dgm:bulletEnabled val="1"/>
        </dgm:presLayoutVars>
      </dgm:prSet>
      <dgm:spPr/>
    </dgm:pt>
    <dgm:pt modelId="{F300881B-31D2-4543-B356-F15DC698C58F}" type="pres">
      <dgm:prSet presAssocID="{450FED4B-8398-48B4-A66D-4C56CBEFE920}" presName="descendantText" presStyleLbl="alignAccFollowNode1" presStyleIdx="1" presStyleCnt="4">
        <dgm:presLayoutVars>
          <dgm:bulletEnabled val="1"/>
        </dgm:presLayoutVars>
      </dgm:prSet>
      <dgm:spPr/>
    </dgm:pt>
    <dgm:pt modelId="{42D23B7D-35AF-40CB-B8F3-D02BDC94ED99}" type="pres">
      <dgm:prSet presAssocID="{2EFED264-EA6E-4EC0-B922-02BAB28783DC}" presName="sp" presStyleCnt="0"/>
      <dgm:spPr/>
    </dgm:pt>
    <dgm:pt modelId="{7806CDEA-983B-499D-852F-9BAEAA778E5A}" type="pres">
      <dgm:prSet presAssocID="{99E7BF20-2AB1-431A-ABF3-0CE3E7A96018}" presName="linNode" presStyleCnt="0"/>
      <dgm:spPr/>
    </dgm:pt>
    <dgm:pt modelId="{C3A9A3F4-3A50-4F15-9AFC-1CAF8BF38F14}" type="pres">
      <dgm:prSet presAssocID="{99E7BF20-2AB1-431A-ABF3-0CE3E7A96018}" presName="parentText" presStyleLbl="node1" presStyleIdx="2" presStyleCnt="4">
        <dgm:presLayoutVars>
          <dgm:chMax val="1"/>
          <dgm:bulletEnabled val="1"/>
        </dgm:presLayoutVars>
      </dgm:prSet>
      <dgm:spPr/>
    </dgm:pt>
    <dgm:pt modelId="{5C4A9EA1-517C-4FAB-9687-588C03833BEF}" type="pres">
      <dgm:prSet presAssocID="{99E7BF20-2AB1-431A-ABF3-0CE3E7A96018}" presName="descendantText" presStyleLbl="alignAccFollowNode1" presStyleIdx="2" presStyleCnt="4">
        <dgm:presLayoutVars>
          <dgm:bulletEnabled val="1"/>
        </dgm:presLayoutVars>
      </dgm:prSet>
      <dgm:spPr/>
    </dgm:pt>
    <dgm:pt modelId="{7319FF8D-FFDD-4F57-B439-88D25D9E6460}" type="pres">
      <dgm:prSet presAssocID="{B8AAEFF6-44AB-4E9D-8959-E6F3AA85D0E6}" presName="sp" presStyleCnt="0"/>
      <dgm:spPr/>
    </dgm:pt>
    <dgm:pt modelId="{92D79A18-8DA1-415D-ACB7-ECBF78DE2263}" type="pres">
      <dgm:prSet presAssocID="{123E22EC-7A25-4E9A-9ED9-9D09B8D56DC8}" presName="linNode" presStyleCnt="0"/>
      <dgm:spPr/>
    </dgm:pt>
    <dgm:pt modelId="{082B1254-76F6-4F35-B2CB-B883D17A72CE}" type="pres">
      <dgm:prSet presAssocID="{123E22EC-7A25-4E9A-9ED9-9D09B8D56DC8}" presName="parentText" presStyleLbl="node1" presStyleIdx="3" presStyleCnt="4">
        <dgm:presLayoutVars>
          <dgm:chMax val="1"/>
          <dgm:bulletEnabled val="1"/>
        </dgm:presLayoutVars>
      </dgm:prSet>
      <dgm:spPr/>
    </dgm:pt>
    <dgm:pt modelId="{56920200-06F3-4BEE-BA6D-DDAECED58494}" type="pres">
      <dgm:prSet presAssocID="{123E22EC-7A25-4E9A-9ED9-9D09B8D56DC8}" presName="descendantText" presStyleLbl="alignAccFollowNode1" presStyleIdx="3" presStyleCnt="4">
        <dgm:presLayoutVars>
          <dgm:bulletEnabled val="1"/>
        </dgm:presLayoutVars>
      </dgm:prSet>
      <dgm:spPr/>
    </dgm:pt>
  </dgm:ptLst>
  <dgm:cxnLst>
    <dgm:cxn modelId="{C7F84B04-F517-435B-B017-320243C0641A}" type="presOf" srcId="{450FED4B-8398-48B4-A66D-4C56CBEFE920}" destId="{C5C0F02D-6A6D-4120-BCE6-7A69C1CFD546}" srcOrd="0" destOrd="0" presId="urn:microsoft.com/office/officeart/2005/8/layout/vList5"/>
    <dgm:cxn modelId="{CE1D9E15-FDCB-4B1B-A3ED-670C9C6F783D}" type="presOf" srcId="{79BCFEED-BEAA-4634-97FC-ABE1E6D6FBB2}" destId="{D9B61957-2AAF-4022-BCE0-473C7A7DB803}" srcOrd="0" destOrd="0" presId="urn:microsoft.com/office/officeart/2005/8/layout/vList5"/>
    <dgm:cxn modelId="{253F0417-75C0-4393-A2C3-08AEC2CBF7CC}" srcId="{74F476DD-B6C1-4CD0-8CBB-476CF193122B}" destId="{99E7BF20-2AB1-431A-ABF3-0CE3E7A96018}" srcOrd="2" destOrd="0" parTransId="{AC349899-06D4-4284-886E-6DE29AF1D850}" sibTransId="{B8AAEFF6-44AB-4E9D-8959-E6F3AA85D0E6}"/>
    <dgm:cxn modelId="{A7E67D22-E463-4189-B29B-B75EB7EF182E}" type="presOf" srcId="{9C6E0504-6844-42A0-8571-B467F9967008}" destId="{F300881B-31D2-4543-B356-F15DC698C58F}" srcOrd="0" destOrd="2" presId="urn:microsoft.com/office/officeart/2005/8/layout/vList5"/>
    <dgm:cxn modelId="{30AC162A-34ED-4D0D-99E0-D9055133FC87}" srcId="{99E7BF20-2AB1-431A-ABF3-0CE3E7A96018}" destId="{30C24B1E-2C83-465E-9120-2EA5BFA0956B}" srcOrd="2" destOrd="0" parTransId="{68B102EA-963F-4527-A17B-207947E71842}" sibTransId="{4B1F8CD9-3CF6-4FF4-9A14-E9627AAA794F}"/>
    <dgm:cxn modelId="{3F22E531-081C-411E-A1FC-1C2B3EDFC951}" type="presOf" srcId="{2160A2CB-6896-49FA-9040-352A837B2441}" destId="{9DBB350B-632C-4323-9DFC-EA153C63BE79}" srcOrd="0" destOrd="0" presId="urn:microsoft.com/office/officeart/2005/8/layout/vList5"/>
    <dgm:cxn modelId="{B76E353D-C5EA-4291-A140-AC0D2412F384}" type="presOf" srcId="{99E7BF20-2AB1-431A-ABF3-0CE3E7A96018}" destId="{C3A9A3F4-3A50-4F15-9AFC-1CAF8BF38F14}" srcOrd="0" destOrd="0" presId="urn:microsoft.com/office/officeart/2005/8/layout/vList5"/>
    <dgm:cxn modelId="{DC46F445-BB0D-456E-AF2A-97BFE3521E30}" srcId="{99E7BF20-2AB1-431A-ABF3-0CE3E7A96018}" destId="{18903BCD-1CD6-4C74-B6B3-AC4CB806C979}" srcOrd="0" destOrd="0" parTransId="{1E91A9DA-F9E4-438D-AECB-2059D6D32E6E}" sibTransId="{7C4C823C-06A1-4004-AFDE-D8C2E7D034A9}"/>
    <dgm:cxn modelId="{9E178449-656C-40EE-99E5-327104158D20}" type="presOf" srcId="{1D5EB938-0787-442F-A00A-5D8AB6278CDF}" destId="{F300881B-31D2-4543-B356-F15DC698C58F}" srcOrd="0" destOrd="1" presId="urn:microsoft.com/office/officeart/2005/8/layout/vList5"/>
    <dgm:cxn modelId="{B5DA9D69-6371-4D84-87A6-2C12FE99D627}" type="presOf" srcId="{AAC0F462-A383-497D-8C1C-87BDFA3B13FD}" destId="{56920200-06F3-4BEE-BA6D-DDAECED58494}" srcOrd="0" destOrd="1" presId="urn:microsoft.com/office/officeart/2005/8/layout/vList5"/>
    <dgm:cxn modelId="{6968F372-359E-4C77-BF91-D31F6BCDF3BC}" srcId="{2160A2CB-6896-49FA-9040-352A837B2441}" destId="{F33EEC31-5624-4795-95C7-E05A20C6C045}" srcOrd="1" destOrd="0" parTransId="{9625546F-9949-4904-BD8A-882F710E9F53}" sibTransId="{9F88DF33-03E7-4FE3-9423-D4C1AF86D1FE}"/>
    <dgm:cxn modelId="{3DCF1778-2076-43B9-903C-F4E834F9D508}" type="presOf" srcId="{11BDE69C-2562-45F4-A141-3DB661F2BF83}" destId="{F300881B-31D2-4543-B356-F15DC698C58F}" srcOrd="0" destOrd="0" presId="urn:microsoft.com/office/officeart/2005/8/layout/vList5"/>
    <dgm:cxn modelId="{0996EF8B-3482-4771-9365-E85785738F37}" srcId="{2160A2CB-6896-49FA-9040-352A837B2441}" destId="{79BCFEED-BEAA-4634-97FC-ABE1E6D6FBB2}" srcOrd="0" destOrd="0" parTransId="{4066B0AA-9058-4802-B67B-3730FA69EEAD}" sibTransId="{58E9EE75-C8CB-4260-8CFE-3802C8D45280}"/>
    <dgm:cxn modelId="{FF3EDC8C-272C-4AE0-B0C9-031F4D18803C}" type="presOf" srcId="{F33EEC31-5624-4795-95C7-E05A20C6C045}" destId="{D9B61957-2AAF-4022-BCE0-473C7A7DB803}" srcOrd="0" destOrd="1" presId="urn:microsoft.com/office/officeart/2005/8/layout/vList5"/>
    <dgm:cxn modelId="{79C29D90-B82D-4826-8194-CD83409D0EAA}" srcId="{99E7BF20-2AB1-431A-ABF3-0CE3E7A96018}" destId="{2DCBF990-7DB7-4436-B41B-BC0577504AFF}" srcOrd="1" destOrd="0" parTransId="{3512313E-58FA-434D-A0E8-CA637AF2CA07}" sibTransId="{C1704062-EA44-4065-9D63-F5DB38AE056F}"/>
    <dgm:cxn modelId="{D1717C94-DA74-480D-912D-6047B479AF6C}" type="presOf" srcId="{2DCBF990-7DB7-4436-B41B-BC0577504AFF}" destId="{5C4A9EA1-517C-4FAB-9687-588C03833BEF}" srcOrd="0" destOrd="1" presId="urn:microsoft.com/office/officeart/2005/8/layout/vList5"/>
    <dgm:cxn modelId="{D6C2FA98-6D3E-4E22-B6B5-AC620077C752}" srcId="{74F476DD-B6C1-4CD0-8CBB-476CF193122B}" destId="{450FED4B-8398-48B4-A66D-4C56CBEFE920}" srcOrd="1" destOrd="0" parTransId="{ACBE634C-90A1-4F4F-999D-A13AFBA2DF8D}" sibTransId="{2EFED264-EA6E-4EC0-B922-02BAB28783DC}"/>
    <dgm:cxn modelId="{007F1B9A-2322-4E02-8FBD-E25DD860ABF1}" type="presOf" srcId="{30C24B1E-2C83-465E-9120-2EA5BFA0956B}" destId="{5C4A9EA1-517C-4FAB-9687-588C03833BEF}" srcOrd="0" destOrd="2" presId="urn:microsoft.com/office/officeart/2005/8/layout/vList5"/>
    <dgm:cxn modelId="{618F809F-605B-4982-A9AC-80EA3920213D}" srcId="{450FED4B-8398-48B4-A66D-4C56CBEFE920}" destId="{11BDE69C-2562-45F4-A141-3DB661F2BF83}" srcOrd="0" destOrd="0" parTransId="{44D165D9-0550-44BF-8A5F-72CDB85C00E4}" sibTransId="{D377A663-C913-46CF-93E3-DE5C2F0BFC9F}"/>
    <dgm:cxn modelId="{4756D0AF-31AD-42EE-B322-F17CA14AA2E9}" srcId="{450FED4B-8398-48B4-A66D-4C56CBEFE920}" destId="{9C6E0504-6844-42A0-8571-B467F9967008}" srcOrd="2" destOrd="0" parTransId="{068350D4-5D0F-4F85-9A6E-BA8E11BE6DC9}" sibTransId="{8F7B0102-80E5-494F-AAE2-711C28A51F8F}"/>
    <dgm:cxn modelId="{B8A308BF-7D56-4198-A271-09350D832AD7}" type="presOf" srcId="{74F476DD-B6C1-4CD0-8CBB-476CF193122B}" destId="{1816B11C-8AD4-4113-B135-F38E70DDC5FF}" srcOrd="0" destOrd="0" presId="urn:microsoft.com/office/officeart/2005/8/layout/vList5"/>
    <dgm:cxn modelId="{C33A4BC2-6BDC-4196-80C4-7EF46E176CD9}" srcId="{74F476DD-B6C1-4CD0-8CBB-476CF193122B}" destId="{123E22EC-7A25-4E9A-9ED9-9D09B8D56DC8}" srcOrd="3" destOrd="0" parTransId="{2444C1FC-9CF4-4634-BB8D-535DB08C6772}" sibTransId="{C78203CD-6008-4CD7-84DF-2EA6AE0AF896}"/>
    <dgm:cxn modelId="{08FD81C7-555F-4D47-B9CD-562F685D85F7}" srcId="{123E22EC-7A25-4E9A-9ED9-9D09B8D56DC8}" destId="{F05D6082-011A-4334-B552-979AA163641C}" srcOrd="0" destOrd="0" parTransId="{9EB663F5-FC3E-40C8-93C5-41AD3E27EEED}" sibTransId="{70A00F49-50B1-4BEC-944C-8D1AB42A0322}"/>
    <dgm:cxn modelId="{412B04CD-DC3E-4C30-8C4F-DDC974724628}" type="presOf" srcId="{F05D6082-011A-4334-B552-979AA163641C}" destId="{56920200-06F3-4BEE-BA6D-DDAECED58494}" srcOrd="0" destOrd="0" presId="urn:microsoft.com/office/officeart/2005/8/layout/vList5"/>
    <dgm:cxn modelId="{D045BBCE-90C9-43D3-91BA-19C6E402291C}" srcId="{450FED4B-8398-48B4-A66D-4C56CBEFE920}" destId="{1D5EB938-0787-442F-A00A-5D8AB6278CDF}" srcOrd="1" destOrd="0" parTransId="{96E67F1A-7159-48F0-90D0-6480A56D4AD8}" sibTransId="{CF1F823E-1519-47CD-BFE6-62058BA5369E}"/>
    <dgm:cxn modelId="{86D137D9-C4B3-4C3A-97C2-4834CD7A55D7}" srcId="{74F476DD-B6C1-4CD0-8CBB-476CF193122B}" destId="{2160A2CB-6896-49FA-9040-352A837B2441}" srcOrd="0" destOrd="0" parTransId="{E0C3DB3B-52B2-4917-B520-F3F06620E9D2}" sibTransId="{657F9424-61BD-4902-B078-EABCA3EE31B5}"/>
    <dgm:cxn modelId="{EE218FDB-AD9B-4067-84E0-96885F118559}" srcId="{123E22EC-7A25-4E9A-9ED9-9D09B8D56DC8}" destId="{AAC0F462-A383-497D-8C1C-87BDFA3B13FD}" srcOrd="1" destOrd="0" parTransId="{4E596BD2-7D6A-4764-8B89-1EF2254A6971}" sibTransId="{F9DE5B02-79E8-4F0A-9118-89657EE31F3D}"/>
    <dgm:cxn modelId="{FBB50DF4-86DA-4EE1-A8E4-8BE245562837}" type="presOf" srcId="{18903BCD-1CD6-4C74-B6B3-AC4CB806C979}" destId="{5C4A9EA1-517C-4FAB-9687-588C03833BEF}" srcOrd="0" destOrd="0" presId="urn:microsoft.com/office/officeart/2005/8/layout/vList5"/>
    <dgm:cxn modelId="{4D3E9EFD-9112-4751-9208-B582F06C7FB7}" type="presOf" srcId="{123E22EC-7A25-4E9A-9ED9-9D09B8D56DC8}" destId="{082B1254-76F6-4F35-B2CB-B883D17A72CE}" srcOrd="0" destOrd="0" presId="urn:microsoft.com/office/officeart/2005/8/layout/vList5"/>
    <dgm:cxn modelId="{2F2851B3-8D07-454C-A812-241DB2AFB755}" type="presParOf" srcId="{1816B11C-8AD4-4113-B135-F38E70DDC5FF}" destId="{478E3D13-84CA-4734-82E6-A7F21EA75096}" srcOrd="0" destOrd="0" presId="urn:microsoft.com/office/officeart/2005/8/layout/vList5"/>
    <dgm:cxn modelId="{13D4815E-B738-4015-B439-6AEB20CF544C}" type="presParOf" srcId="{478E3D13-84CA-4734-82E6-A7F21EA75096}" destId="{9DBB350B-632C-4323-9DFC-EA153C63BE79}" srcOrd="0" destOrd="0" presId="urn:microsoft.com/office/officeart/2005/8/layout/vList5"/>
    <dgm:cxn modelId="{E1FDEA7D-5C24-4941-A126-6E3BAB816D3B}" type="presParOf" srcId="{478E3D13-84CA-4734-82E6-A7F21EA75096}" destId="{D9B61957-2AAF-4022-BCE0-473C7A7DB803}" srcOrd="1" destOrd="0" presId="urn:microsoft.com/office/officeart/2005/8/layout/vList5"/>
    <dgm:cxn modelId="{21764894-FF51-4D90-A3C2-FADA4BA21B6D}" type="presParOf" srcId="{1816B11C-8AD4-4113-B135-F38E70DDC5FF}" destId="{8E9E92EF-54B6-4B59-B172-DE8D155F0A72}" srcOrd="1" destOrd="0" presId="urn:microsoft.com/office/officeart/2005/8/layout/vList5"/>
    <dgm:cxn modelId="{8850FC61-6928-45EF-8519-36F21F1AE431}" type="presParOf" srcId="{1816B11C-8AD4-4113-B135-F38E70DDC5FF}" destId="{51208EE7-4895-4A7F-B6C3-95057A28604A}" srcOrd="2" destOrd="0" presId="urn:microsoft.com/office/officeart/2005/8/layout/vList5"/>
    <dgm:cxn modelId="{3B771DAD-F90F-43EA-9769-AAE7F6CA1C46}" type="presParOf" srcId="{51208EE7-4895-4A7F-B6C3-95057A28604A}" destId="{C5C0F02D-6A6D-4120-BCE6-7A69C1CFD546}" srcOrd="0" destOrd="0" presId="urn:microsoft.com/office/officeart/2005/8/layout/vList5"/>
    <dgm:cxn modelId="{2C875B5F-9C85-4751-9495-16D313BD6E30}" type="presParOf" srcId="{51208EE7-4895-4A7F-B6C3-95057A28604A}" destId="{F300881B-31D2-4543-B356-F15DC698C58F}" srcOrd="1" destOrd="0" presId="urn:microsoft.com/office/officeart/2005/8/layout/vList5"/>
    <dgm:cxn modelId="{4B85A8AD-E9AB-455F-B7BE-7558C36C3CAB}" type="presParOf" srcId="{1816B11C-8AD4-4113-B135-F38E70DDC5FF}" destId="{42D23B7D-35AF-40CB-B8F3-D02BDC94ED99}" srcOrd="3" destOrd="0" presId="urn:microsoft.com/office/officeart/2005/8/layout/vList5"/>
    <dgm:cxn modelId="{23C60B35-D36A-449C-A537-5CF01EB4B255}" type="presParOf" srcId="{1816B11C-8AD4-4113-B135-F38E70DDC5FF}" destId="{7806CDEA-983B-499D-852F-9BAEAA778E5A}" srcOrd="4" destOrd="0" presId="urn:microsoft.com/office/officeart/2005/8/layout/vList5"/>
    <dgm:cxn modelId="{6629B042-B30F-49D7-BDE1-9A8C6C2EE84A}" type="presParOf" srcId="{7806CDEA-983B-499D-852F-9BAEAA778E5A}" destId="{C3A9A3F4-3A50-4F15-9AFC-1CAF8BF38F14}" srcOrd="0" destOrd="0" presId="urn:microsoft.com/office/officeart/2005/8/layout/vList5"/>
    <dgm:cxn modelId="{108252FE-181C-40BB-ACAA-543EF9ED58B8}" type="presParOf" srcId="{7806CDEA-983B-499D-852F-9BAEAA778E5A}" destId="{5C4A9EA1-517C-4FAB-9687-588C03833BEF}" srcOrd="1" destOrd="0" presId="urn:microsoft.com/office/officeart/2005/8/layout/vList5"/>
    <dgm:cxn modelId="{C37AAE58-8FF0-43BA-B62B-629A56115960}" type="presParOf" srcId="{1816B11C-8AD4-4113-B135-F38E70DDC5FF}" destId="{7319FF8D-FFDD-4F57-B439-88D25D9E6460}" srcOrd="5" destOrd="0" presId="urn:microsoft.com/office/officeart/2005/8/layout/vList5"/>
    <dgm:cxn modelId="{7388A332-FDE0-4FAD-8A18-69A01F4A2D34}" type="presParOf" srcId="{1816B11C-8AD4-4113-B135-F38E70DDC5FF}" destId="{92D79A18-8DA1-415D-ACB7-ECBF78DE2263}" srcOrd="6" destOrd="0" presId="urn:microsoft.com/office/officeart/2005/8/layout/vList5"/>
    <dgm:cxn modelId="{5E307474-69C4-4457-8864-FA00358DCA96}" type="presParOf" srcId="{92D79A18-8DA1-415D-ACB7-ECBF78DE2263}" destId="{082B1254-76F6-4F35-B2CB-B883D17A72CE}" srcOrd="0" destOrd="0" presId="urn:microsoft.com/office/officeart/2005/8/layout/vList5"/>
    <dgm:cxn modelId="{A469F6A8-320F-474B-A9E0-33A3B0862BAE}" type="presParOf" srcId="{92D79A18-8DA1-415D-ACB7-ECBF78DE2263}" destId="{56920200-06F3-4BEE-BA6D-DDAECED5849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1957-2AAF-4022-BCE0-473C7A7DB803}">
      <dsp:nvSpPr>
        <dsp:cNvPr id="0" name=""/>
        <dsp:cNvSpPr/>
      </dsp:nvSpPr>
      <dsp:spPr>
        <a:xfrm rot="5400000">
          <a:off x="3753961" y="-1459537"/>
          <a:ext cx="782637"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Check Student Financial Services for Credential and Master’s Program fees</a:t>
          </a:r>
        </a:p>
        <a:p>
          <a:pPr marL="114300" lvl="1" indent="-114300" algn="l" defTabSz="622300">
            <a:lnSpc>
              <a:spcPct val="90000"/>
            </a:lnSpc>
            <a:spcBef>
              <a:spcPct val="0"/>
            </a:spcBef>
            <a:spcAft>
              <a:spcPct val="15000"/>
            </a:spcAft>
            <a:buChar char="•"/>
          </a:pPr>
          <a:r>
            <a:rPr lang="en-US" sz="1400" u="sng" kern="1200" dirty="0">
              <a:solidFill>
                <a:schemeClr val="hlink"/>
              </a:solidFill>
              <a:latin typeface="Calibri"/>
              <a:ea typeface="Calibri"/>
              <a:cs typeface="Calibri"/>
              <a:sym typeface="Calibri"/>
              <a:hlinkClick xmlns:r="http://schemas.openxmlformats.org/officeDocument/2006/relationships" r:id="rId1"/>
            </a:rPr>
            <a:t>https://sfs.fullerton.edu/services/fees/TuitionAndCampusFees.php</a:t>
          </a:r>
          <a:r>
            <a:rPr lang="en-US" sz="1400" kern="1200" dirty="0">
              <a:latin typeface="Calibri"/>
              <a:ea typeface="Calibri"/>
              <a:cs typeface="Calibri"/>
              <a:sym typeface="Calibri"/>
            </a:rPr>
            <a:t> </a:t>
          </a:r>
          <a:endParaRPr lang="en-US" sz="1400" kern="1200" dirty="0"/>
        </a:p>
      </dsp:txBody>
      <dsp:txXfrm rot="-5400000">
        <a:off x="2194560" y="138069"/>
        <a:ext cx="3863235" cy="706227"/>
      </dsp:txXfrm>
    </dsp:sp>
    <dsp:sp modelId="{9DBB350B-632C-4323-9DFC-EA153C63BE79}">
      <dsp:nvSpPr>
        <dsp:cNvPr id="0" name=""/>
        <dsp:cNvSpPr/>
      </dsp:nvSpPr>
      <dsp:spPr>
        <a:xfrm>
          <a:off x="0" y="2033"/>
          <a:ext cx="2194560" cy="978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Tuition and Fee Information</a:t>
          </a:r>
        </a:p>
      </dsp:txBody>
      <dsp:txXfrm>
        <a:off x="47756" y="49789"/>
        <a:ext cx="2099048" cy="882784"/>
      </dsp:txXfrm>
    </dsp:sp>
    <dsp:sp modelId="{F300881B-31D2-4543-B356-F15DC698C58F}">
      <dsp:nvSpPr>
        <dsp:cNvPr id="0" name=""/>
        <dsp:cNvSpPr/>
      </dsp:nvSpPr>
      <dsp:spPr>
        <a:xfrm rot="5400000">
          <a:off x="3753961" y="-432325"/>
          <a:ext cx="782637"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Complete FAFSA application</a:t>
          </a:r>
        </a:p>
        <a:p>
          <a:pPr marL="171450" lvl="1" indent="-171450" algn="l" defTabSz="711200">
            <a:lnSpc>
              <a:spcPct val="90000"/>
            </a:lnSpc>
            <a:spcBef>
              <a:spcPct val="0"/>
            </a:spcBef>
            <a:spcAft>
              <a:spcPct val="15000"/>
            </a:spcAft>
            <a:buChar char="•"/>
          </a:pPr>
          <a:r>
            <a:rPr lang="en-US" sz="1600" kern="1200" dirty="0"/>
            <a:t>Deadline: March 2</a:t>
          </a:r>
        </a:p>
        <a:p>
          <a:pPr marL="171450" lvl="1" indent="-171450" algn="l" defTabSz="711200">
            <a:lnSpc>
              <a:spcPct val="90000"/>
            </a:lnSpc>
            <a:spcBef>
              <a:spcPct val="0"/>
            </a:spcBef>
            <a:spcAft>
              <a:spcPct val="15000"/>
            </a:spcAft>
            <a:buChar char="•"/>
          </a:pPr>
          <a:r>
            <a:rPr lang="en-US" sz="1600" u="sng" kern="1200" dirty="0">
              <a:solidFill>
                <a:schemeClr val="hlink"/>
              </a:solidFill>
              <a:latin typeface="Calibri"/>
              <a:ea typeface="Calibri"/>
              <a:cs typeface="Calibri"/>
              <a:sym typeface="Calibri"/>
              <a:hlinkClick xmlns:r="http://schemas.openxmlformats.org/officeDocument/2006/relationships" r:id="rId2"/>
            </a:rPr>
            <a:t>www.fafsa.ed.gov</a:t>
          </a:r>
          <a:endParaRPr lang="en-US" sz="1600" kern="1200" dirty="0"/>
        </a:p>
      </dsp:txBody>
      <dsp:txXfrm rot="-5400000">
        <a:off x="2194560" y="1165281"/>
        <a:ext cx="3863235" cy="706227"/>
      </dsp:txXfrm>
    </dsp:sp>
    <dsp:sp modelId="{C5C0F02D-6A6D-4120-BCE6-7A69C1CFD546}">
      <dsp:nvSpPr>
        <dsp:cNvPr id="0" name=""/>
        <dsp:cNvSpPr/>
      </dsp:nvSpPr>
      <dsp:spPr>
        <a:xfrm>
          <a:off x="0" y="1029245"/>
          <a:ext cx="2194560" cy="978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Financial Aid</a:t>
          </a:r>
        </a:p>
      </dsp:txBody>
      <dsp:txXfrm>
        <a:off x="47756" y="1077001"/>
        <a:ext cx="2099048" cy="882784"/>
      </dsp:txXfrm>
    </dsp:sp>
    <dsp:sp modelId="{5C4A9EA1-517C-4FAB-9687-588C03833BEF}">
      <dsp:nvSpPr>
        <dsp:cNvPr id="0" name=""/>
        <dsp:cNvSpPr/>
      </dsp:nvSpPr>
      <dsp:spPr>
        <a:xfrm rot="5400000">
          <a:off x="3753961" y="594885"/>
          <a:ext cx="782637"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Complete DREAM ACT application</a:t>
          </a:r>
        </a:p>
        <a:p>
          <a:pPr marL="114300" lvl="1" indent="-114300" algn="l" defTabSz="622300">
            <a:lnSpc>
              <a:spcPct val="90000"/>
            </a:lnSpc>
            <a:spcBef>
              <a:spcPct val="0"/>
            </a:spcBef>
            <a:spcAft>
              <a:spcPct val="15000"/>
            </a:spcAft>
            <a:buChar char="•"/>
          </a:pPr>
          <a:r>
            <a:rPr lang="en-US" sz="1400" kern="1200" dirty="0"/>
            <a:t>Deadline: March 2</a:t>
          </a:r>
        </a:p>
        <a:p>
          <a:pPr marL="114300" lvl="1" indent="-114300" algn="l" defTabSz="622300">
            <a:lnSpc>
              <a:spcPct val="90000"/>
            </a:lnSpc>
            <a:spcBef>
              <a:spcPct val="0"/>
            </a:spcBef>
            <a:spcAft>
              <a:spcPct val="15000"/>
            </a:spcAft>
            <a:buChar char="•"/>
          </a:pPr>
          <a:r>
            <a:rPr lang="en-US" sz="1400" u="sng" kern="1200" dirty="0">
              <a:solidFill>
                <a:schemeClr val="hlink"/>
              </a:solidFill>
              <a:latin typeface="Calibri"/>
              <a:ea typeface="Calibri"/>
              <a:cs typeface="Calibri"/>
              <a:sym typeface="Calibri"/>
              <a:hlinkClick xmlns:r="http://schemas.openxmlformats.org/officeDocument/2006/relationships" r:id="rId3"/>
            </a:rPr>
            <a:t>https://dream.csac.ca.gov/</a:t>
          </a:r>
          <a:r>
            <a:rPr lang="en-US" sz="1400" kern="1200" dirty="0">
              <a:latin typeface="Calibri"/>
              <a:ea typeface="Calibri"/>
              <a:cs typeface="Calibri"/>
              <a:sym typeface="Calibri"/>
            </a:rPr>
            <a:t>. </a:t>
          </a:r>
          <a:endParaRPr lang="en-US" sz="1400" kern="1200" dirty="0"/>
        </a:p>
      </dsp:txBody>
      <dsp:txXfrm rot="-5400000">
        <a:off x="2194560" y="2192492"/>
        <a:ext cx="3863235" cy="706227"/>
      </dsp:txXfrm>
    </dsp:sp>
    <dsp:sp modelId="{C3A9A3F4-3A50-4F15-9AFC-1CAF8BF38F14}">
      <dsp:nvSpPr>
        <dsp:cNvPr id="0" name=""/>
        <dsp:cNvSpPr/>
      </dsp:nvSpPr>
      <dsp:spPr>
        <a:xfrm>
          <a:off x="0" y="2056457"/>
          <a:ext cx="2194560" cy="978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DREAMER Student Resources</a:t>
          </a:r>
          <a:endParaRPr lang="en-US" kern="1200" dirty="0"/>
        </a:p>
      </dsp:txBody>
      <dsp:txXfrm>
        <a:off x="47756" y="2104213"/>
        <a:ext cx="2099048" cy="882784"/>
      </dsp:txXfrm>
    </dsp:sp>
    <dsp:sp modelId="{56920200-06F3-4BEE-BA6D-DDAECED58494}">
      <dsp:nvSpPr>
        <dsp:cNvPr id="0" name=""/>
        <dsp:cNvSpPr/>
      </dsp:nvSpPr>
      <dsp:spPr>
        <a:xfrm rot="5400000">
          <a:off x="3753961" y="1622097"/>
          <a:ext cx="782637"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Grant and Scholarship opportunities</a:t>
          </a:r>
        </a:p>
        <a:p>
          <a:pPr marL="114300" lvl="1" indent="-114300" algn="l" defTabSz="666750">
            <a:lnSpc>
              <a:spcPct val="90000"/>
            </a:lnSpc>
            <a:spcBef>
              <a:spcPct val="0"/>
            </a:spcBef>
            <a:spcAft>
              <a:spcPct val="15000"/>
            </a:spcAft>
            <a:buChar char="•"/>
          </a:pPr>
          <a:r>
            <a:rPr lang="en-US" sz="1500" i="1" kern="1200" dirty="0">
              <a:latin typeface="Calibri"/>
              <a:ea typeface="Calibri"/>
              <a:cs typeface="Calibri"/>
              <a:sym typeface="Calibri"/>
              <a:hlinkClick xmlns:r="http://schemas.openxmlformats.org/officeDocument/2006/relationships" r:id="rId4"/>
            </a:rPr>
            <a:t>http://ed.fullerton.edu/current-students/financial-aid.php</a:t>
          </a:r>
          <a:endParaRPr lang="en-US" sz="1500" kern="1200" dirty="0"/>
        </a:p>
      </dsp:txBody>
      <dsp:txXfrm rot="-5400000">
        <a:off x="2194560" y="3219704"/>
        <a:ext cx="3863235" cy="706227"/>
      </dsp:txXfrm>
    </dsp:sp>
    <dsp:sp modelId="{082B1254-76F6-4F35-B2CB-B883D17A72CE}">
      <dsp:nvSpPr>
        <dsp:cNvPr id="0" name=""/>
        <dsp:cNvSpPr/>
      </dsp:nvSpPr>
      <dsp:spPr>
        <a:xfrm>
          <a:off x="0" y="3083669"/>
          <a:ext cx="2194560" cy="978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College of Education Scholarships</a:t>
          </a:r>
        </a:p>
      </dsp:txBody>
      <dsp:txXfrm>
        <a:off x="47756" y="3131425"/>
        <a:ext cx="2099048"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4"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4"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4"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kcase@fullerton.edu"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9" name="Google Shape;229;p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00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Questions:  Universal T-K ?</a:t>
            </a:r>
            <a:endParaRPr/>
          </a:p>
        </p:txBody>
      </p:sp>
      <p:sp>
        <p:nvSpPr>
          <p:cNvPr id="314" name="Google Shape;314;p1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9734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35" name="Google Shape;335;p1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8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69" name="Google Shape;369;p1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76777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6" name="Google Shape;386;p1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40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13" name="Google Shape;413;p1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00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21" name="Google Shape;421;p1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6349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48" name="Google Shape;448;p1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226294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69" name="Google Shape;469;p2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12527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5" name="Google Shape;475;p2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91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3: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08" name="Google Shape;508;p23: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45056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08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14" name="Google Shape;514;p2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68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22" name="Google Shape;522;p2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74380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32" name="Google Shape;532;p2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81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42" name="Google Shape;542;p2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113450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61" name="Google Shape;561;p2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04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68" name="Google Shape;568;p2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82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2" name="Google Shape;582;p3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840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8" name="Google Shape;588;p3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632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94" name="Google Shape;594;p3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07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03" name="Google Shape;603;p3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9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44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11" name="Google Shape;611;p3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354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11" name="Google Shape;611;p3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201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25" name="Google Shape;625;p3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80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35" name="Google Shape;635;p3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3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35" name="Google Shape;635;p3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66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45" name="Google Shape;645;p3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683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55" name="Google Shape;655;p3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952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75" name="Google Shape;675;p4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476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84" name="Google Shape;684;p4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833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90" name="Google Shape;690;p4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89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2" name="Google Shape;252;p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844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00" name="Google Shape;700;p4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72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09" name="Google Shape;709;p4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471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09" name="Google Shape;709;p4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18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4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719" name="Google Shape;719;p45: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3580159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4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4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740" name="Google Shape;740;p46: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29545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4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749" name="Google Shape;749;p47: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3752552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4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771" name="Google Shape;771;p49: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26076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03" name="Google Shape;803;p5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759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5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14" name="Google Shape;814;p5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201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5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24" name="Google Shape;824;p5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66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59" name="Google Shape;259;p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63083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35" name="Google Shape;835;p5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58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54" name="Google Shape;854;p5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334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5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65" name="Google Shape;865;p5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016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8: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73" name="Google Shape;873;p5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003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98" name="Google Shape;898;p5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366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60: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04" name="Google Shape;904;p6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821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6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6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12" name="Google Shape;912;p61: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3252057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6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6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20" name="Google Shape;920;p62: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1621223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6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6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47" name="Google Shape;947;p65: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1325491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6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37" name="Google Shape;937;p64: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358058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754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55" name="Google Shape;955;p6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563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6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6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76200" algn="l" rtl="0">
              <a:spcBef>
                <a:spcPts val="0"/>
              </a:spcBef>
              <a:spcAft>
                <a:spcPts val="0"/>
              </a:spcAft>
              <a:buClr>
                <a:schemeClr val="dk1"/>
              </a:buClr>
              <a:buSzPts val="1200"/>
              <a:buFont typeface="Noto Sans Symbols"/>
              <a:buChar char="❖"/>
            </a:pPr>
            <a:r>
              <a:rPr lang="en-US" sz="1200" b="1" dirty="0">
                <a:latin typeface="Calibri"/>
                <a:ea typeface="Calibri"/>
                <a:cs typeface="Calibri"/>
                <a:sym typeface="Calibri"/>
              </a:rPr>
              <a:t>Kim Case</a:t>
            </a:r>
            <a:r>
              <a:rPr lang="en-US" sz="1200" dirty="0">
                <a:latin typeface="Calibri"/>
                <a:ea typeface="Calibri"/>
                <a:cs typeface="Calibri"/>
                <a:sym typeface="Calibri"/>
              </a:rPr>
              <a:t>, Assistant Dean in the College of Ed- She can assist you with </a:t>
            </a:r>
            <a:r>
              <a:rPr lang="en-US" sz="1200" b="1" i="1" dirty="0">
                <a:latin typeface="Calibri"/>
                <a:ea typeface="Calibri"/>
                <a:cs typeface="Calibri"/>
                <a:sym typeface="Calibri"/>
              </a:rPr>
              <a:t>scholarships/grants</a:t>
            </a:r>
            <a:r>
              <a:rPr lang="en-US" sz="1200" dirty="0">
                <a:latin typeface="Calibri"/>
                <a:ea typeface="Calibri"/>
                <a:cs typeface="Calibri"/>
                <a:sym typeface="Calibri"/>
              </a:rPr>
              <a:t> specifically for educators. She can also provide you with information regarding </a:t>
            </a:r>
            <a:r>
              <a:rPr lang="en-US" sz="1200" b="1" i="1" dirty="0">
                <a:latin typeface="Calibri"/>
                <a:ea typeface="Calibri"/>
                <a:cs typeface="Calibri"/>
                <a:sym typeface="Calibri"/>
              </a:rPr>
              <a:t>vouchers</a:t>
            </a:r>
            <a:r>
              <a:rPr lang="en-US" sz="1200" i="1" dirty="0">
                <a:latin typeface="Calibri"/>
                <a:ea typeface="Calibri"/>
                <a:cs typeface="Calibri"/>
                <a:sym typeface="Calibri"/>
              </a:rPr>
              <a:t> </a:t>
            </a:r>
            <a:r>
              <a:rPr lang="en-US" sz="1200" dirty="0">
                <a:latin typeface="Calibri"/>
                <a:ea typeface="Calibri"/>
                <a:cs typeface="Calibri"/>
                <a:sym typeface="Calibri"/>
              </a:rPr>
              <a:t>for the </a:t>
            </a:r>
            <a:r>
              <a:rPr lang="en-US" sz="1200" b="1" dirty="0">
                <a:latin typeface="Calibri"/>
                <a:ea typeface="Calibri"/>
                <a:cs typeface="Calibri"/>
                <a:sym typeface="Calibri"/>
              </a:rPr>
              <a:t>CBEST</a:t>
            </a:r>
            <a:r>
              <a:rPr lang="en-US" sz="1200" dirty="0">
                <a:latin typeface="Calibri"/>
                <a:ea typeface="Calibri"/>
                <a:cs typeface="Calibri"/>
                <a:sym typeface="Calibri"/>
              </a:rPr>
              <a:t> and/or </a:t>
            </a:r>
            <a:r>
              <a:rPr lang="en-US" sz="1200" b="1" dirty="0">
                <a:latin typeface="Calibri"/>
                <a:ea typeface="Calibri"/>
                <a:cs typeface="Calibri"/>
                <a:sym typeface="Calibri"/>
              </a:rPr>
              <a:t>CSET</a:t>
            </a:r>
            <a:r>
              <a:rPr lang="en-US" sz="1200" dirty="0">
                <a:latin typeface="Calibri"/>
                <a:ea typeface="Calibri"/>
                <a:cs typeface="Calibri"/>
                <a:sym typeface="Calibri"/>
              </a:rPr>
              <a:t>.</a:t>
            </a:r>
            <a:endParaRPr dirty="0"/>
          </a:p>
          <a:p>
            <a:pPr marL="0" lvl="0" indent="-76200" algn="l" rtl="0">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Kim Case : </a:t>
            </a:r>
            <a:r>
              <a:rPr lang="en-US" sz="1200" b="1" dirty="0">
                <a:latin typeface="Calibri"/>
                <a:ea typeface="Calibri"/>
                <a:cs typeface="Calibri"/>
                <a:sym typeface="Calibri"/>
              </a:rPr>
              <a:t>657.278.3777</a:t>
            </a:r>
            <a:r>
              <a:rPr lang="en-US" sz="1200" dirty="0">
                <a:latin typeface="Calibri"/>
                <a:ea typeface="Calibri"/>
                <a:cs typeface="Calibri"/>
                <a:sym typeface="Calibri"/>
              </a:rPr>
              <a:t> or </a:t>
            </a:r>
            <a:r>
              <a:rPr lang="en-US" sz="1200" b="1" u="sng" dirty="0">
                <a:solidFill>
                  <a:schemeClr val="hlink"/>
                </a:solidFill>
                <a:latin typeface="Calibri"/>
                <a:ea typeface="Calibri"/>
                <a:cs typeface="Calibri"/>
                <a:sym typeface="Calibri"/>
                <a:hlinkClick r:id="rId3"/>
              </a:rPr>
              <a:t>kcase@fullerton.edu</a:t>
            </a:r>
            <a:r>
              <a:rPr lang="en-US" sz="1200" dirty="0">
                <a:latin typeface="Calibri"/>
                <a:ea typeface="Calibri"/>
                <a:cs typeface="Calibri"/>
                <a:sym typeface="Calibri"/>
              </a:rPr>
              <a:t> </a:t>
            </a:r>
            <a:endParaRPr dirty="0"/>
          </a:p>
          <a:p>
            <a:pPr marL="0" lvl="0" indent="0" algn="l" rtl="0">
              <a:spcBef>
                <a:spcPts val="0"/>
              </a:spcBef>
              <a:spcAft>
                <a:spcPts val="0"/>
              </a:spcAft>
              <a:buNone/>
            </a:pPr>
            <a:endParaRPr dirty="0"/>
          </a:p>
        </p:txBody>
      </p:sp>
      <p:sp>
        <p:nvSpPr>
          <p:cNvPr id="962" name="Google Shape;962;p67: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3359883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6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69" name="Google Shape;969;p68: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28752778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6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6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77" name="Google Shape;977;p69: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2852780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7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7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986" name="Google Shape;986;p70:notes"/>
          <p:cNvSpPr txBox="1">
            <a:spLocks noGrp="1"/>
          </p:cNvSpPr>
          <p:nvPr>
            <p:ph type="sldNum" idx="12"/>
          </p:nvPr>
        </p:nvSpPr>
        <p:spPr>
          <a:xfrm>
            <a:off x="3978132" y="8842029"/>
            <a:ext cx="3043344"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66</a:t>
            </a:fld>
            <a:endParaRPr/>
          </a:p>
        </p:txBody>
      </p:sp>
    </p:spTree>
    <p:extLst>
      <p:ext uri="{BB962C8B-B14F-4D97-AF65-F5344CB8AC3E}">
        <p14:creationId xmlns:p14="http://schemas.microsoft.com/office/powerpoint/2010/main" val="19364903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71: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92" name="Google Shape;992;p7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62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73" name="Google Shape;273;p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35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86" name="Google Shape;286;p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30630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7" name="Google Shape;307;p1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0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grpSp>
        <p:nvGrpSpPr>
          <p:cNvPr id="14" name="Google Shape;14;p78"/>
          <p:cNvGrpSpPr/>
          <p:nvPr/>
        </p:nvGrpSpPr>
        <p:grpSpPr>
          <a:xfrm>
            <a:off x="-4" y="54"/>
            <a:ext cx="7072430" cy="1769753"/>
            <a:chOff x="-4" y="40"/>
            <a:chExt cx="7072430" cy="1327315"/>
          </a:xfrm>
        </p:grpSpPr>
        <p:sp>
          <p:nvSpPr>
            <p:cNvPr id="15" name="Google Shape;15;p7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nvGrpSpPr>
            <p:cNvPr id="16" name="Google Shape;16;p78"/>
            <p:cNvGrpSpPr/>
            <p:nvPr/>
          </p:nvGrpSpPr>
          <p:grpSpPr>
            <a:xfrm rot="10800000" flipH="1">
              <a:off x="3" y="40"/>
              <a:ext cx="6756168" cy="1327315"/>
              <a:chOff x="-2168138" y="330075"/>
              <a:chExt cx="8650663" cy="1699506"/>
            </a:xfrm>
          </p:grpSpPr>
          <p:sp>
            <p:nvSpPr>
              <p:cNvPr id="17" name="Google Shape;17;p7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18" name="Google Shape;18;p7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19" name="Google Shape;19;p78"/>
            <p:cNvGrpSpPr/>
            <p:nvPr/>
          </p:nvGrpSpPr>
          <p:grpSpPr>
            <a:xfrm rot="10800000" flipH="1">
              <a:off x="-4" y="381007"/>
              <a:ext cx="7072430" cy="771744"/>
              <a:chOff x="-9092084" y="330075"/>
              <a:chExt cx="15574609" cy="1699501"/>
            </a:xfrm>
          </p:grpSpPr>
          <p:sp>
            <p:nvSpPr>
              <p:cNvPr id="20" name="Google Shape;20;p7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21" name="Google Shape;21;p7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grpSp>
        <p:nvGrpSpPr>
          <p:cNvPr id="22" name="Google Shape;22;p78"/>
          <p:cNvGrpSpPr/>
          <p:nvPr/>
        </p:nvGrpSpPr>
        <p:grpSpPr>
          <a:xfrm>
            <a:off x="6946842" y="5963632"/>
            <a:ext cx="2202830" cy="894393"/>
            <a:chOff x="5575242" y="4472723"/>
            <a:chExt cx="2202830" cy="670795"/>
          </a:xfrm>
        </p:grpSpPr>
        <p:sp>
          <p:nvSpPr>
            <p:cNvPr id="23" name="Google Shape;23;p7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4" name="Google Shape;24;p78"/>
            <p:cNvGrpSpPr/>
            <p:nvPr/>
          </p:nvGrpSpPr>
          <p:grpSpPr>
            <a:xfrm flipH="1">
              <a:off x="5734850" y="4472723"/>
              <a:ext cx="2040837" cy="670795"/>
              <a:chOff x="1297954" y="330075"/>
              <a:chExt cx="5169293" cy="1699506"/>
            </a:xfrm>
          </p:grpSpPr>
          <p:sp>
            <p:nvSpPr>
              <p:cNvPr id="25" name="Google Shape;25;p7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 name="Google Shape;26;p7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7" name="Google Shape;27;p78"/>
            <p:cNvGrpSpPr/>
            <p:nvPr/>
          </p:nvGrpSpPr>
          <p:grpSpPr>
            <a:xfrm flipH="1">
              <a:off x="5578209" y="4646738"/>
              <a:ext cx="2199863" cy="304563"/>
              <a:chOff x="-5827153" y="330075"/>
              <a:chExt cx="12276019" cy="1699569"/>
            </a:xfrm>
          </p:grpSpPr>
          <p:sp>
            <p:nvSpPr>
              <p:cNvPr id="28" name="Google Shape;28;p7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 name="Google Shape;29;p7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30" name="Google Shape;30;p78"/>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1" name="Google Shape;31;p78"/>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grpSp>
        <p:nvGrpSpPr>
          <p:cNvPr id="33" name="Google Shape;33;p76"/>
          <p:cNvGrpSpPr/>
          <p:nvPr/>
        </p:nvGrpSpPr>
        <p:grpSpPr>
          <a:xfrm>
            <a:off x="6946842" y="5963632"/>
            <a:ext cx="2202830" cy="894393"/>
            <a:chOff x="5575242" y="4472723"/>
            <a:chExt cx="2202830" cy="670795"/>
          </a:xfrm>
        </p:grpSpPr>
        <p:sp>
          <p:nvSpPr>
            <p:cNvPr id="34" name="Google Shape;34;p7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5" name="Google Shape;35;p76"/>
            <p:cNvGrpSpPr/>
            <p:nvPr/>
          </p:nvGrpSpPr>
          <p:grpSpPr>
            <a:xfrm flipH="1">
              <a:off x="5734850" y="4472723"/>
              <a:ext cx="2040837" cy="670795"/>
              <a:chOff x="1297954" y="330075"/>
              <a:chExt cx="5169293" cy="1699506"/>
            </a:xfrm>
          </p:grpSpPr>
          <p:sp>
            <p:nvSpPr>
              <p:cNvPr id="36" name="Google Shape;36;p7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7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8" name="Google Shape;38;p76"/>
            <p:cNvGrpSpPr/>
            <p:nvPr/>
          </p:nvGrpSpPr>
          <p:grpSpPr>
            <a:xfrm flipH="1">
              <a:off x="5578209" y="4646738"/>
              <a:ext cx="2199863" cy="304563"/>
              <a:chOff x="-5827153" y="330075"/>
              <a:chExt cx="12276019" cy="1699569"/>
            </a:xfrm>
          </p:grpSpPr>
          <p:sp>
            <p:nvSpPr>
              <p:cNvPr id="39" name="Google Shape;39;p7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7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41" name="Google Shape;41;p76"/>
          <p:cNvGrpSpPr/>
          <p:nvPr/>
        </p:nvGrpSpPr>
        <p:grpSpPr>
          <a:xfrm>
            <a:off x="-4" y="54"/>
            <a:ext cx="7072430" cy="1769753"/>
            <a:chOff x="-4" y="40"/>
            <a:chExt cx="7072430" cy="1327315"/>
          </a:xfrm>
        </p:grpSpPr>
        <p:sp>
          <p:nvSpPr>
            <p:cNvPr id="42" name="Google Shape;42;p7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nvGrpSpPr>
            <p:cNvPr id="43" name="Google Shape;43;p76"/>
            <p:cNvGrpSpPr/>
            <p:nvPr/>
          </p:nvGrpSpPr>
          <p:grpSpPr>
            <a:xfrm rot="10800000" flipH="1">
              <a:off x="3" y="40"/>
              <a:ext cx="6756168" cy="1327315"/>
              <a:chOff x="-2168138" y="330075"/>
              <a:chExt cx="8650663" cy="1699506"/>
            </a:xfrm>
          </p:grpSpPr>
          <p:sp>
            <p:nvSpPr>
              <p:cNvPr id="44" name="Google Shape;44;p7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45" name="Google Shape;45;p7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46" name="Google Shape;46;p76"/>
            <p:cNvGrpSpPr/>
            <p:nvPr/>
          </p:nvGrpSpPr>
          <p:grpSpPr>
            <a:xfrm rot="10800000" flipH="1">
              <a:off x="-4" y="381007"/>
              <a:ext cx="7072430" cy="771744"/>
              <a:chOff x="-9092084" y="330075"/>
              <a:chExt cx="15574609" cy="1699501"/>
            </a:xfrm>
          </p:grpSpPr>
          <p:sp>
            <p:nvSpPr>
              <p:cNvPr id="47" name="Google Shape;47;p7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48" name="Google Shape;48;p7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sp>
        <p:nvSpPr>
          <p:cNvPr id="49" name="Google Shape;49;p76"/>
          <p:cNvSpPr txBox="1">
            <a:spLocks noGrp="1"/>
          </p:cNvSpPr>
          <p:nvPr>
            <p:ph type="title"/>
          </p:nvPr>
        </p:nvSpPr>
        <p:spPr>
          <a:xfrm>
            <a:off x="814275" y="523433"/>
            <a:ext cx="54924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0" name="Google Shape;50;p76"/>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a:endParaRPr/>
          </a:p>
        </p:txBody>
      </p:sp>
      <p:sp>
        <p:nvSpPr>
          <p:cNvPr id="51" name="Google Shape;51;p76"/>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
        <p:cNvGrpSpPr/>
        <p:nvPr/>
      </p:nvGrpSpPr>
      <p:grpSpPr>
        <a:xfrm>
          <a:off x="0" y="0"/>
          <a:ext cx="0" cy="0"/>
          <a:chOff x="0" y="0"/>
          <a:chExt cx="0" cy="0"/>
        </a:xfrm>
      </p:grpSpPr>
      <p:grpSp>
        <p:nvGrpSpPr>
          <p:cNvPr id="53" name="Google Shape;53;p87"/>
          <p:cNvGrpSpPr/>
          <p:nvPr/>
        </p:nvGrpSpPr>
        <p:grpSpPr>
          <a:xfrm>
            <a:off x="6946842" y="5963632"/>
            <a:ext cx="2202830" cy="894393"/>
            <a:chOff x="5575242" y="4472723"/>
            <a:chExt cx="2202830" cy="670795"/>
          </a:xfrm>
        </p:grpSpPr>
        <p:sp>
          <p:nvSpPr>
            <p:cNvPr id="54" name="Google Shape;54;p8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5" name="Google Shape;55;p87"/>
            <p:cNvGrpSpPr/>
            <p:nvPr/>
          </p:nvGrpSpPr>
          <p:grpSpPr>
            <a:xfrm flipH="1">
              <a:off x="5734850" y="4472723"/>
              <a:ext cx="2040837" cy="670795"/>
              <a:chOff x="1297954" y="330075"/>
              <a:chExt cx="5169293" cy="1699506"/>
            </a:xfrm>
          </p:grpSpPr>
          <p:sp>
            <p:nvSpPr>
              <p:cNvPr id="56" name="Google Shape;56;p8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8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8" name="Google Shape;58;p87"/>
            <p:cNvGrpSpPr/>
            <p:nvPr/>
          </p:nvGrpSpPr>
          <p:grpSpPr>
            <a:xfrm flipH="1">
              <a:off x="5578209" y="4646738"/>
              <a:ext cx="2199863" cy="304563"/>
              <a:chOff x="-5827153" y="330075"/>
              <a:chExt cx="12276019" cy="1699569"/>
            </a:xfrm>
          </p:grpSpPr>
          <p:sp>
            <p:nvSpPr>
              <p:cNvPr id="59" name="Google Shape;59;p8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8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61" name="Google Shape;61;p87"/>
          <p:cNvSpPr/>
          <p:nvPr/>
        </p:nvSpPr>
        <p:spPr>
          <a:xfrm>
            <a:off x="7544483" y="877033"/>
            <a:ext cx="12993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nvGrpSpPr>
          <p:cNvPr id="62" name="Google Shape;62;p87"/>
          <p:cNvGrpSpPr/>
          <p:nvPr/>
        </p:nvGrpSpPr>
        <p:grpSpPr>
          <a:xfrm>
            <a:off x="0" y="-9451"/>
            <a:ext cx="8661398" cy="6867451"/>
            <a:chOff x="0" y="-7088"/>
            <a:chExt cx="8661398" cy="5150588"/>
          </a:xfrm>
        </p:grpSpPr>
        <p:sp>
          <p:nvSpPr>
            <p:cNvPr id="63" name="Google Shape;63;p87"/>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64;p87"/>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65" name="Google Shape;65;p87"/>
          <p:cNvGrpSpPr/>
          <p:nvPr/>
        </p:nvGrpSpPr>
        <p:grpSpPr>
          <a:xfrm rot="10800000" flipH="1">
            <a:off x="1" y="1454351"/>
            <a:ext cx="8847502" cy="3949300"/>
            <a:chOff x="-8178042" y="-4493254"/>
            <a:chExt cx="19483597" cy="6522736"/>
          </a:xfrm>
        </p:grpSpPr>
        <p:sp>
          <p:nvSpPr>
            <p:cNvPr id="66" name="Google Shape;66;p87"/>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67" name="Google Shape;67;p87"/>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sp>
        <p:nvSpPr>
          <p:cNvPr id="68" name="Google Shape;68;p87"/>
          <p:cNvSpPr txBox="1">
            <a:spLocks noGrp="1"/>
          </p:cNvSpPr>
          <p:nvPr>
            <p:ph type="body" idx="1"/>
          </p:nvPr>
        </p:nvSpPr>
        <p:spPr>
          <a:xfrm>
            <a:off x="829775" y="1602667"/>
            <a:ext cx="5090700" cy="36600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rgbClr val="FFFFFF"/>
              </a:buClr>
              <a:buSzPts val="3000"/>
              <a:buChar char="▰"/>
              <a:defRPr sz="3000" i="1">
                <a:solidFill>
                  <a:srgbClr val="FFFFFF"/>
                </a:solidFill>
              </a:defRPr>
            </a:lvl1pPr>
            <a:lvl2pPr marL="914400" lvl="1" indent="-419100" algn="l">
              <a:lnSpc>
                <a:spcPct val="100000"/>
              </a:lnSpc>
              <a:spcBef>
                <a:spcPts val="480"/>
              </a:spcBef>
              <a:spcAft>
                <a:spcPts val="0"/>
              </a:spcAft>
              <a:buClr>
                <a:srgbClr val="FFFFFF"/>
              </a:buClr>
              <a:buSzPts val="3000"/>
              <a:buChar char="▻"/>
              <a:defRPr sz="3000" i="1">
                <a:solidFill>
                  <a:srgbClr val="FFFFFF"/>
                </a:solidFill>
              </a:defRPr>
            </a:lvl2pPr>
            <a:lvl3pPr marL="1371600" lvl="2" indent="-419100" algn="l">
              <a:lnSpc>
                <a:spcPct val="100000"/>
              </a:lnSpc>
              <a:spcBef>
                <a:spcPts val="480"/>
              </a:spcBef>
              <a:spcAft>
                <a:spcPts val="0"/>
              </a:spcAft>
              <a:buClr>
                <a:srgbClr val="FFFFFF"/>
              </a:buClr>
              <a:buSzPts val="3000"/>
              <a:buChar char="▻"/>
              <a:defRPr sz="3000" i="1">
                <a:solidFill>
                  <a:srgbClr val="FFFFFF"/>
                </a:solidFill>
              </a:defRPr>
            </a:lvl3pPr>
            <a:lvl4pPr marL="1828800" lvl="3" indent="-419100" algn="l">
              <a:lnSpc>
                <a:spcPct val="100000"/>
              </a:lnSpc>
              <a:spcBef>
                <a:spcPts val="360"/>
              </a:spcBef>
              <a:spcAft>
                <a:spcPts val="0"/>
              </a:spcAft>
              <a:buClr>
                <a:srgbClr val="FFFFFF"/>
              </a:buClr>
              <a:buSzPts val="3000"/>
              <a:buChar char="▻"/>
              <a:defRPr sz="3000" i="1">
                <a:solidFill>
                  <a:srgbClr val="FFFFFF"/>
                </a:solidFill>
              </a:defRPr>
            </a:lvl4pPr>
            <a:lvl5pPr marL="2286000" lvl="4" indent="-419100" algn="l">
              <a:lnSpc>
                <a:spcPct val="100000"/>
              </a:lnSpc>
              <a:spcBef>
                <a:spcPts val="360"/>
              </a:spcBef>
              <a:spcAft>
                <a:spcPts val="0"/>
              </a:spcAft>
              <a:buClr>
                <a:srgbClr val="FFFFFF"/>
              </a:buClr>
              <a:buSzPts val="3000"/>
              <a:buChar char="▻"/>
              <a:defRPr sz="3000" i="1">
                <a:solidFill>
                  <a:srgbClr val="FFFFFF"/>
                </a:solidFill>
              </a:defRPr>
            </a:lvl5pPr>
            <a:lvl6pPr marL="2743200" lvl="5" indent="-419100" algn="l">
              <a:lnSpc>
                <a:spcPct val="100000"/>
              </a:lnSpc>
              <a:spcBef>
                <a:spcPts val="360"/>
              </a:spcBef>
              <a:spcAft>
                <a:spcPts val="0"/>
              </a:spcAft>
              <a:buClr>
                <a:srgbClr val="FFFFFF"/>
              </a:buClr>
              <a:buSzPts val="3000"/>
              <a:buChar char="▻"/>
              <a:defRPr sz="3000" i="1">
                <a:solidFill>
                  <a:srgbClr val="FFFFFF"/>
                </a:solidFill>
              </a:defRPr>
            </a:lvl6pPr>
            <a:lvl7pPr marL="3200400" lvl="6" indent="-419100" algn="l">
              <a:lnSpc>
                <a:spcPct val="100000"/>
              </a:lnSpc>
              <a:spcBef>
                <a:spcPts val="360"/>
              </a:spcBef>
              <a:spcAft>
                <a:spcPts val="0"/>
              </a:spcAft>
              <a:buClr>
                <a:srgbClr val="FFFFFF"/>
              </a:buClr>
              <a:buSzPts val="3000"/>
              <a:buChar char="▻"/>
              <a:defRPr sz="3000" i="1">
                <a:solidFill>
                  <a:srgbClr val="FFFFFF"/>
                </a:solidFill>
              </a:defRPr>
            </a:lvl7pPr>
            <a:lvl8pPr marL="3657600" lvl="7" indent="-419100" algn="l">
              <a:lnSpc>
                <a:spcPct val="100000"/>
              </a:lnSpc>
              <a:spcBef>
                <a:spcPts val="360"/>
              </a:spcBef>
              <a:spcAft>
                <a:spcPts val="0"/>
              </a:spcAft>
              <a:buClr>
                <a:srgbClr val="FFFFFF"/>
              </a:buClr>
              <a:buSzPts val="3000"/>
              <a:buChar char="▻"/>
              <a:defRPr sz="3000" i="1">
                <a:solidFill>
                  <a:srgbClr val="FFFFFF"/>
                </a:solidFill>
              </a:defRPr>
            </a:lvl8pPr>
            <a:lvl9pPr marL="4114800" lvl="8" indent="-419100" algn="l">
              <a:lnSpc>
                <a:spcPct val="100000"/>
              </a:lnSpc>
              <a:spcBef>
                <a:spcPts val="360"/>
              </a:spcBef>
              <a:spcAft>
                <a:spcPts val="0"/>
              </a:spcAft>
              <a:buClr>
                <a:srgbClr val="FFFFFF"/>
              </a:buClr>
              <a:buSzPts val="3000"/>
              <a:buChar char="▻"/>
              <a:defRPr sz="3000" i="1">
                <a:solidFill>
                  <a:srgbClr val="FFFFFF"/>
                </a:solidFill>
              </a:defRPr>
            </a:lvl9pPr>
          </a:lstStyle>
          <a:p>
            <a:endParaRPr/>
          </a:p>
        </p:txBody>
      </p:sp>
      <p:sp>
        <p:nvSpPr>
          <p:cNvPr id="69" name="Google Shape;69;p87"/>
          <p:cNvSpPr txBox="1"/>
          <p:nvPr/>
        </p:nvSpPr>
        <p:spPr>
          <a:xfrm>
            <a:off x="286600" y="1352767"/>
            <a:ext cx="676500" cy="87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5"/>
                </a:solidFill>
                <a:latin typeface="Arial"/>
                <a:ea typeface="Arial"/>
                <a:cs typeface="Arial"/>
                <a:sym typeface="Arial"/>
              </a:rPr>
              <a:t>“</a:t>
            </a:r>
            <a:endParaRPr sz="7200" b="1" i="0" u="none" strike="noStrike" cap="none">
              <a:solidFill>
                <a:schemeClr val="accent5"/>
              </a:solidFill>
              <a:latin typeface="Arial"/>
              <a:ea typeface="Arial"/>
              <a:cs typeface="Arial"/>
              <a:sym typeface="Arial"/>
            </a:endParaRPr>
          </a:p>
        </p:txBody>
      </p:sp>
      <p:sp>
        <p:nvSpPr>
          <p:cNvPr id="70" name="Google Shape;70;p87"/>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75"/>
          <p:cNvSpPr/>
          <p:nvPr/>
        </p:nvSpPr>
        <p:spPr>
          <a:xfrm>
            <a:off x="7544483" y="877033"/>
            <a:ext cx="12993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nvGrpSpPr>
          <p:cNvPr id="15" name="Google Shape;15;p75"/>
          <p:cNvGrpSpPr/>
          <p:nvPr/>
        </p:nvGrpSpPr>
        <p:grpSpPr>
          <a:xfrm>
            <a:off x="0" y="-9451"/>
            <a:ext cx="8661398" cy="6867451"/>
            <a:chOff x="0" y="-7088"/>
            <a:chExt cx="8661398" cy="5150588"/>
          </a:xfrm>
        </p:grpSpPr>
        <p:sp>
          <p:nvSpPr>
            <p:cNvPr id="16" name="Google Shape;16;p75"/>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7;p75"/>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18" name="Google Shape;18;p75"/>
          <p:cNvGrpSpPr/>
          <p:nvPr/>
        </p:nvGrpSpPr>
        <p:grpSpPr>
          <a:xfrm rot="10800000" flipH="1">
            <a:off x="1" y="1454351"/>
            <a:ext cx="8847502" cy="3949300"/>
            <a:chOff x="-8178042" y="-4493254"/>
            <a:chExt cx="19483597" cy="6522736"/>
          </a:xfrm>
        </p:grpSpPr>
        <p:sp>
          <p:nvSpPr>
            <p:cNvPr id="19" name="Google Shape;19;p75"/>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20" name="Google Shape;20;p75"/>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21" name="Google Shape;21;p75"/>
          <p:cNvGrpSpPr/>
          <p:nvPr/>
        </p:nvGrpSpPr>
        <p:grpSpPr>
          <a:xfrm>
            <a:off x="3677237" y="5704465"/>
            <a:ext cx="5480828" cy="577328"/>
            <a:chOff x="5582265" y="4646738"/>
            <a:chExt cx="5480828" cy="432996"/>
          </a:xfrm>
        </p:grpSpPr>
        <p:sp>
          <p:nvSpPr>
            <p:cNvPr id="22" name="Google Shape;22;p75"/>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3" name="Google Shape;23;p75"/>
            <p:cNvGrpSpPr/>
            <p:nvPr/>
          </p:nvGrpSpPr>
          <p:grpSpPr>
            <a:xfrm flipH="1">
              <a:off x="5585232" y="4646738"/>
              <a:ext cx="5477861" cy="304551"/>
              <a:chOff x="-24158748" y="330075"/>
              <a:chExt cx="30568423" cy="1699506"/>
            </a:xfrm>
          </p:grpSpPr>
          <p:sp>
            <p:nvSpPr>
              <p:cNvPr id="24" name="Google Shape;24;p75"/>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 name="Google Shape;25;p75"/>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26" name="Google Shape;26;p75"/>
          <p:cNvSpPr txBox="1">
            <a:spLocks noGrp="1"/>
          </p:cNvSpPr>
          <p:nvPr>
            <p:ph type="ctrTitle"/>
          </p:nvPr>
        </p:nvSpPr>
        <p:spPr>
          <a:xfrm>
            <a:off x="685800" y="1454333"/>
            <a:ext cx="5367900" cy="394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101243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7"/>
        <p:cNvGrpSpPr/>
        <p:nvPr/>
      </p:nvGrpSpPr>
      <p:grpSpPr>
        <a:xfrm>
          <a:off x="0" y="0"/>
          <a:ext cx="0" cy="0"/>
          <a:chOff x="0" y="0"/>
          <a:chExt cx="0" cy="0"/>
        </a:xfrm>
      </p:grpSpPr>
      <p:sp>
        <p:nvSpPr>
          <p:cNvPr id="48" name="Google Shape;48;p77"/>
          <p:cNvSpPr/>
          <p:nvPr/>
        </p:nvSpPr>
        <p:spPr>
          <a:xfrm>
            <a:off x="5697214" y="3514025"/>
            <a:ext cx="889200" cy="3952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nvGrpSpPr>
          <p:cNvPr id="49" name="Google Shape;49;p77"/>
          <p:cNvGrpSpPr/>
          <p:nvPr/>
        </p:nvGrpSpPr>
        <p:grpSpPr>
          <a:xfrm>
            <a:off x="0" y="-9451"/>
            <a:ext cx="8661398" cy="6867451"/>
            <a:chOff x="0" y="-7088"/>
            <a:chExt cx="8661398" cy="5150588"/>
          </a:xfrm>
        </p:grpSpPr>
        <p:sp>
          <p:nvSpPr>
            <p:cNvPr id="50" name="Google Shape;50;p77"/>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51;p77"/>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52" name="Google Shape;52;p77"/>
          <p:cNvGrpSpPr/>
          <p:nvPr/>
        </p:nvGrpSpPr>
        <p:grpSpPr>
          <a:xfrm rot="10800000" flipH="1">
            <a:off x="-2" y="3899768"/>
            <a:ext cx="6589087" cy="2703024"/>
            <a:chOff x="-9894852" y="-4493254"/>
            <a:chExt cx="21200407" cy="6522740"/>
          </a:xfrm>
        </p:grpSpPr>
        <p:sp>
          <p:nvSpPr>
            <p:cNvPr id="53" name="Google Shape;53;p77"/>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sp>
          <p:nvSpPr>
            <p:cNvPr id="54" name="Google Shape;54;p77"/>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vo"/>
                <a:ea typeface="Arvo"/>
                <a:cs typeface="Arvo"/>
                <a:sym typeface="Arvo"/>
              </a:endParaRPr>
            </a:p>
          </p:txBody>
        </p:sp>
      </p:grpSp>
      <p:grpSp>
        <p:nvGrpSpPr>
          <p:cNvPr id="55" name="Google Shape;55;p77"/>
          <p:cNvGrpSpPr/>
          <p:nvPr/>
        </p:nvGrpSpPr>
        <p:grpSpPr>
          <a:xfrm>
            <a:off x="6946842" y="5963632"/>
            <a:ext cx="2202830" cy="894393"/>
            <a:chOff x="5575242" y="4472723"/>
            <a:chExt cx="2202830" cy="670795"/>
          </a:xfrm>
        </p:grpSpPr>
        <p:sp>
          <p:nvSpPr>
            <p:cNvPr id="56" name="Google Shape;56;p7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7" name="Google Shape;57;p77"/>
            <p:cNvGrpSpPr/>
            <p:nvPr/>
          </p:nvGrpSpPr>
          <p:grpSpPr>
            <a:xfrm flipH="1">
              <a:off x="5734850" y="4472723"/>
              <a:ext cx="2040837" cy="670795"/>
              <a:chOff x="1297954" y="330075"/>
              <a:chExt cx="5169293" cy="1699506"/>
            </a:xfrm>
          </p:grpSpPr>
          <p:sp>
            <p:nvSpPr>
              <p:cNvPr id="58" name="Google Shape;58;p7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59;p7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0" name="Google Shape;60;p77"/>
            <p:cNvGrpSpPr/>
            <p:nvPr/>
          </p:nvGrpSpPr>
          <p:grpSpPr>
            <a:xfrm flipH="1">
              <a:off x="5578209" y="4646738"/>
              <a:ext cx="2199863" cy="304563"/>
              <a:chOff x="-5827153" y="330075"/>
              <a:chExt cx="12276019" cy="1699569"/>
            </a:xfrm>
          </p:grpSpPr>
          <p:sp>
            <p:nvSpPr>
              <p:cNvPr id="61" name="Google Shape;61;p7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62;p7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63" name="Google Shape;63;p77"/>
          <p:cNvSpPr txBox="1">
            <a:spLocks noGrp="1"/>
          </p:cNvSpPr>
          <p:nvPr>
            <p:ph type="ctrTitle"/>
          </p:nvPr>
        </p:nvSpPr>
        <p:spPr>
          <a:xfrm>
            <a:off x="463525" y="3828197"/>
            <a:ext cx="4094400" cy="1546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4" name="Google Shape;64;p77"/>
          <p:cNvSpPr txBox="1">
            <a:spLocks noGrp="1"/>
          </p:cNvSpPr>
          <p:nvPr>
            <p:ph type="subTitle" idx="1"/>
          </p:nvPr>
        </p:nvSpPr>
        <p:spPr>
          <a:xfrm>
            <a:off x="463525" y="5300599"/>
            <a:ext cx="4094400" cy="10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000"/>
              <a:buNone/>
              <a:defRPr sz="2000">
                <a:solidFill>
                  <a:schemeClr val="accent5"/>
                </a:solidFill>
              </a:defRPr>
            </a:lvl1pPr>
            <a:lvl2pPr lvl="1" algn="l">
              <a:lnSpc>
                <a:spcPct val="100000"/>
              </a:lnSpc>
              <a:spcBef>
                <a:spcPts val="1000"/>
              </a:spcBef>
              <a:spcAft>
                <a:spcPts val="0"/>
              </a:spcAft>
              <a:buClr>
                <a:schemeClr val="accent5"/>
              </a:buClr>
              <a:buSzPts val="2000"/>
              <a:buNone/>
              <a:defRPr sz="2000">
                <a:solidFill>
                  <a:schemeClr val="accent5"/>
                </a:solidFill>
              </a:defRPr>
            </a:lvl2pPr>
            <a:lvl3pPr lvl="2" algn="l">
              <a:lnSpc>
                <a:spcPct val="100000"/>
              </a:lnSpc>
              <a:spcBef>
                <a:spcPts val="1000"/>
              </a:spcBef>
              <a:spcAft>
                <a:spcPts val="0"/>
              </a:spcAft>
              <a:buClr>
                <a:schemeClr val="accent5"/>
              </a:buClr>
              <a:buSzPts val="2000"/>
              <a:buNone/>
              <a:defRPr sz="2000">
                <a:solidFill>
                  <a:schemeClr val="accent5"/>
                </a:solidFill>
              </a:defRPr>
            </a:lvl3pPr>
            <a:lvl4pPr lvl="3" algn="l">
              <a:lnSpc>
                <a:spcPct val="100000"/>
              </a:lnSpc>
              <a:spcBef>
                <a:spcPts val="1000"/>
              </a:spcBef>
              <a:spcAft>
                <a:spcPts val="0"/>
              </a:spcAft>
              <a:buClr>
                <a:schemeClr val="accent5"/>
              </a:buClr>
              <a:buSzPts val="2000"/>
              <a:buNone/>
              <a:defRPr sz="2000">
                <a:solidFill>
                  <a:schemeClr val="accent5"/>
                </a:solidFill>
              </a:defRPr>
            </a:lvl4pPr>
            <a:lvl5pPr lvl="4" algn="l">
              <a:lnSpc>
                <a:spcPct val="100000"/>
              </a:lnSpc>
              <a:spcBef>
                <a:spcPts val="1000"/>
              </a:spcBef>
              <a:spcAft>
                <a:spcPts val="0"/>
              </a:spcAft>
              <a:buClr>
                <a:schemeClr val="accent5"/>
              </a:buClr>
              <a:buSzPts val="2000"/>
              <a:buNone/>
              <a:defRPr sz="2000">
                <a:solidFill>
                  <a:schemeClr val="accent5"/>
                </a:solidFill>
              </a:defRPr>
            </a:lvl5pPr>
            <a:lvl6pPr lvl="5" algn="l">
              <a:lnSpc>
                <a:spcPct val="100000"/>
              </a:lnSpc>
              <a:spcBef>
                <a:spcPts val="1000"/>
              </a:spcBef>
              <a:spcAft>
                <a:spcPts val="0"/>
              </a:spcAft>
              <a:buClr>
                <a:schemeClr val="accent5"/>
              </a:buClr>
              <a:buSzPts val="2000"/>
              <a:buNone/>
              <a:defRPr sz="2000">
                <a:solidFill>
                  <a:schemeClr val="accent5"/>
                </a:solidFill>
              </a:defRPr>
            </a:lvl6pPr>
            <a:lvl7pPr lvl="6" algn="l">
              <a:lnSpc>
                <a:spcPct val="100000"/>
              </a:lnSpc>
              <a:spcBef>
                <a:spcPts val="1000"/>
              </a:spcBef>
              <a:spcAft>
                <a:spcPts val="0"/>
              </a:spcAft>
              <a:buClr>
                <a:schemeClr val="accent5"/>
              </a:buClr>
              <a:buSzPts val="2000"/>
              <a:buNone/>
              <a:defRPr sz="2000">
                <a:solidFill>
                  <a:schemeClr val="accent5"/>
                </a:solidFill>
              </a:defRPr>
            </a:lvl7pPr>
            <a:lvl8pPr lvl="7" algn="l">
              <a:lnSpc>
                <a:spcPct val="100000"/>
              </a:lnSpc>
              <a:spcBef>
                <a:spcPts val="1000"/>
              </a:spcBef>
              <a:spcAft>
                <a:spcPts val="0"/>
              </a:spcAft>
              <a:buClr>
                <a:schemeClr val="accent5"/>
              </a:buClr>
              <a:buSzPts val="2000"/>
              <a:buNone/>
              <a:defRPr sz="2000">
                <a:solidFill>
                  <a:schemeClr val="accent5"/>
                </a:solidFill>
              </a:defRPr>
            </a:lvl8pPr>
            <a:lvl9pPr lvl="8" algn="l">
              <a:lnSpc>
                <a:spcPct val="100000"/>
              </a:lnSpc>
              <a:spcBef>
                <a:spcPts val="1000"/>
              </a:spcBef>
              <a:spcAft>
                <a:spcPts val="1000"/>
              </a:spcAft>
              <a:buClr>
                <a:schemeClr val="accent5"/>
              </a:buClr>
              <a:buSzPts val="2000"/>
              <a:buNone/>
              <a:defRPr sz="2000">
                <a:solidFill>
                  <a:schemeClr val="accent5"/>
                </a:solidFill>
              </a:defRPr>
            </a:lvl9pPr>
          </a:lstStyle>
          <a:p>
            <a:endParaRPr/>
          </a:p>
        </p:txBody>
      </p:sp>
      <p:sp>
        <p:nvSpPr>
          <p:cNvPr id="65" name="Google Shape;65;p77"/>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1pPr>
            <a:lvl2pPr marL="0" lvl="1"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2pPr>
            <a:lvl3pPr marL="0" lvl="2"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3pPr>
            <a:lvl4pPr marL="0" lvl="3"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4pPr>
            <a:lvl5pPr marL="0" lvl="4"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5pPr>
            <a:lvl6pPr marL="0" lvl="5"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6pPr>
            <a:lvl7pPr marL="0" lvl="6"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7pPr>
            <a:lvl8pPr marL="0" lvl="7"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8pPr>
            <a:lvl9pPr marL="0" lvl="8"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44806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grpSp>
        <p:nvGrpSpPr>
          <p:cNvPr id="86" name="Google Shape;86;p79"/>
          <p:cNvGrpSpPr/>
          <p:nvPr/>
        </p:nvGrpSpPr>
        <p:grpSpPr>
          <a:xfrm>
            <a:off x="2466139" y="5963632"/>
            <a:ext cx="6686825" cy="894393"/>
            <a:chOff x="5589288" y="4472723"/>
            <a:chExt cx="6686825" cy="670795"/>
          </a:xfrm>
        </p:grpSpPr>
        <p:sp>
          <p:nvSpPr>
            <p:cNvPr id="87" name="Google Shape;87;p7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8" name="Google Shape;88;p79"/>
            <p:cNvGrpSpPr/>
            <p:nvPr/>
          </p:nvGrpSpPr>
          <p:grpSpPr>
            <a:xfrm flipH="1">
              <a:off x="5748896" y="4472723"/>
              <a:ext cx="6527217" cy="670795"/>
              <a:chOff x="-10101302" y="330075"/>
              <a:chExt cx="16532971" cy="1699506"/>
            </a:xfrm>
          </p:grpSpPr>
          <p:sp>
            <p:nvSpPr>
              <p:cNvPr id="89" name="Google Shape;89;p7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7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1" name="Google Shape;91;p79"/>
            <p:cNvGrpSpPr/>
            <p:nvPr/>
          </p:nvGrpSpPr>
          <p:grpSpPr>
            <a:xfrm flipH="1">
              <a:off x="5592255" y="4646738"/>
              <a:ext cx="6682918" cy="304563"/>
              <a:chOff x="-30922586" y="330075"/>
              <a:chExt cx="37293070" cy="1699569"/>
            </a:xfrm>
          </p:grpSpPr>
          <p:sp>
            <p:nvSpPr>
              <p:cNvPr id="92" name="Google Shape;92;p7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 name="Google Shape;93;p7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94" name="Google Shape;94;p79"/>
          <p:cNvSpPr txBox="1">
            <a:spLocks noGrp="1"/>
          </p:cNvSpPr>
          <p:nvPr>
            <p:ph type="body" idx="1"/>
          </p:nvPr>
        </p:nvSpPr>
        <p:spPr>
          <a:xfrm>
            <a:off x="2682800" y="6182000"/>
            <a:ext cx="6004200" cy="420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sz="1300"/>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a:endParaRPr/>
          </a:p>
        </p:txBody>
      </p:sp>
      <p:sp>
        <p:nvSpPr>
          <p:cNvPr id="95" name="Google Shape;95;p79"/>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1pPr>
            <a:lvl2pPr marL="0" lvl="1"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2pPr>
            <a:lvl3pPr marL="0" lvl="2"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3pPr>
            <a:lvl4pPr marL="0" lvl="3"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4pPr>
            <a:lvl5pPr marL="0" lvl="4"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5pPr>
            <a:lvl6pPr marL="0" lvl="5"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6pPr>
            <a:lvl7pPr marL="0" lvl="6"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7pPr>
            <a:lvl8pPr marL="0" lvl="7"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8pPr>
            <a:lvl9pPr marL="0" lvl="8"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grpSp>
        <p:nvGrpSpPr>
          <p:cNvPr id="96" name="Google Shape;96;p79"/>
          <p:cNvGrpSpPr/>
          <p:nvPr/>
        </p:nvGrpSpPr>
        <p:grpSpPr>
          <a:xfrm rot="10800000">
            <a:off x="-8" y="-2"/>
            <a:ext cx="2202830" cy="894393"/>
            <a:chOff x="5575242" y="4472723"/>
            <a:chExt cx="2202830" cy="670795"/>
          </a:xfrm>
        </p:grpSpPr>
        <p:sp>
          <p:nvSpPr>
            <p:cNvPr id="97" name="Google Shape;97;p7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8" name="Google Shape;98;p79"/>
            <p:cNvGrpSpPr/>
            <p:nvPr/>
          </p:nvGrpSpPr>
          <p:grpSpPr>
            <a:xfrm flipH="1">
              <a:off x="5734850" y="4472723"/>
              <a:ext cx="2040837" cy="670795"/>
              <a:chOff x="1297954" y="330075"/>
              <a:chExt cx="5169293" cy="1699506"/>
            </a:xfrm>
          </p:grpSpPr>
          <p:sp>
            <p:nvSpPr>
              <p:cNvPr id="99" name="Google Shape;99;p7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0" name="Google Shape;100;p7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1" name="Google Shape;101;p79"/>
            <p:cNvGrpSpPr/>
            <p:nvPr/>
          </p:nvGrpSpPr>
          <p:grpSpPr>
            <a:xfrm flipH="1">
              <a:off x="5578209" y="4646738"/>
              <a:ext cx="2199863" cy="304563"/>
              <a:chOff x="-5827153" y="330075"/>
              <a:chExt cx="12276019" cy="1699569"/>
            </a:xfrm>
          </p:grpSpPr>
          <p:sp>
            <p:nvSpPr>
              <p:cNvPr id="102" name="Google Shape;102;p7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p7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86769301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grpSp>
        <p:nvGrpSpPr>
          <p:cNvPr id="105" name="Google Shape;105;p80"/>
          <p:cNvGrpSpPr/>
          <p:nvPr/>
        </p:nvGrpSpPr>
        <p:grpSpPr>
          <a:xfrm rot="10800000">
            <a:off x="-8" y="-2"/>
            <a:ext cx="2202830" cy="894393"/>
            <a:chOff x="5575242" y="4472723"/>
            <a:chExt cx="2202830" cy="670795"/>
          </a:xfrm>
        </p:grpSpPr>
        <p:sp>
          <p:nvSpPr>
            <p:cNvPr id="106" name="Google Shape;106;p8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7" name="Google Shape;107;p80"/>
            <p:cNvGrpSpPr/>
            <p:nvPr/>
          </p:nvGrpSpPr>
          <p:grpSpPr>
            <a:xfrm flipH="1">
              <a:off x="5734850" y="4472723"/>
              <a:ext cx="2040837" cy="670795"/>
              <a:chOff x="1297954" y="330075"/>
              <a:chExt cx="5169293" cy="1699506"/>
            </a:xfrm>
          </p:grpSpPr>
          <p:sp>
            <p:nvSpPr>
              <p:cNvPr id="108" name="Google Shape;108;p8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8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0" name="Google Shape;110;p80"/>
            <p:cNvGrpSpPr/>
            <p:nvPr/>
          </p:nvGrpSpPr>
          <p:grpSpPr>
            <a:xfrm flipH="1">
              <a:off x="5578209" y="4646738"/>
              <a:ext cx="2199863" cy="304563"/>
              <a:chOff x="-5827153" y="330075"/>
              <a:chExt cx="12276019" cy="1699569"/>
            </a:xfrm>
          </p:grpSpPr>
          <p:sp>
            <p:nvSpPr>
              <p:cNvPr id="111" name="Google Shape;111;p8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p8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113" name="Google Shape;113;p80"/>
          <p:cNvGrpSpPr/>
          <p:nvPr/>
        </p:nvGrpSpPr>
        <p:grpSpPr>
          <a:xfrm>
            <a:off x="6946842" y="5963632"/>
            <a:ext cx="2202830" cy="894393"/>
            <a:chOff x="5575242" y="4472723"/>
            <a:chExt cx="2202830" cy="670795"/>
          </a:xfrm>
        </p:grpSpPr>
        <p:sp>
          <p:nvSpPr>
            <p:cNvPr id="114" name="Google Shape;114;p8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5" name="Google Shape;115;p80"/>
            <p:cNvGrpSpPr/>
            <p:nvPr/>
          </p:nvGrpSpPr>
          <p:grpSpPr>
            <a:xfrm flipH="1">
              <a:off x="5734850" y="4472723"/>
              <a:ext cx="2040837" cy="670795"/>
              <a:chOff x="1297954" y="330075"/>
              <a:chExt cx="5169293" cy="1699506"/>
            </a:xfrm>
          </p:grpSpPr>
          <p:sp>
            <p:nvSpPr>
              <p:cNvPr id="116" name="Google Shape;116;p8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 name="Google Shape;117;p8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8" name="Google Shape;118;p80"/>
            <p:cNvGrpSpPr/>
            <p:nvPr/>
          </p:nvGrpSpPr>
          <p:grpSpPr>
            <a:xfrm flipH="1">
              <a:off x="5578209" y="4646738"/>
              <a:ext cx="2199863" cy="304563"/>
              <a:chOff x="-5827153" y="330075"/>
              <a:chExt cx="12276019" cy="1699569"/>
            </a:xfrm>
          </p:grpSpPr>
          <p:sp>
            <p:nvSpPr>
              <p:cNvPr id="119" name="Google Shape;119;p8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 name="Google Shape;120;p8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121" name="Google Shape;121;p80"/>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1pPr>
            <a:lvl2pPr marL="0" lvl="1"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2pPr>
            <a:lvl3pPr marL="0" lvl="2"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3pPr>
            <a:lvl4pPr marL="0" lvl="3"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4pPr>
            <a:lvl5pPr marL="0" lvl="4"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5pPr>
            <a:lvl6pPr marL="0" lvl="5"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6pPr>
            <a:lvl7pPr marL="0" lvl="6"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7pPr>
            <a:lvl8pPr marL="0" lvl="7"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8pPr>
            <a:lvl9pPr marL="0" lvl="8" indent="0" algn="r">
              <a:lnSpc>
                <a:spcPct val="100000"/>
              </a:lnSpc>
              <a:spcBef>
                <a:spcPts val="0"/>
              </a:spcBef>
              <a:spcAft>
                <a:spcPts val="0"/>
              </a:spcAft>
              <a:buSzPts val="1200"/>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928844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2"/>
        <p:cNvGrpSpPr/>
        <p:nvPr/>
      </p:nvGrpSpPr>
      <p:grpSpPr>
        <a:xfrm>
          <a:off x="0" y="0"/>
          <a:ext cx="0" cy="0"/>
          <a:chOff x="0" y="0"/>
          <a:chExt cx="0" cy="0"/>
        </a:xfrm>
      </p:grpSpPr>
      <p:sp>
        <p:nvSpPr>
          <p:cNvPr id="123" name="Google Shape;123;p81"/>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24" name="Google Shape;124;p8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a:endParaRPr/>
          </a:p>
        </p:txBody>
      </p:sp>
      <p:sp>
        <p:nvSpPr>
          <p:cNvPr id="125" name="Google Shape;125;p8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6" name="Google Shape;126;p8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r>
              <a:rPr lang="en-US"/>
              <a:t>05/16/2022</a:t>
            </a:r>
            <a:endParaRPr/>
          </a:p>
        </p:txBody>
      </p:sp>
      <p:sp>
        <p:nvSpPr>
          <p:cNvPr id="127" name="Google Shape;127;p81"/>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124071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4"/>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a:p>
        </p:txBody>
      </p:sp>
      <p:sp>
        <p:nvSpPr>
          <p:cNvPr id="11" name="Google Shape;11;p74"/>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12" name="Google Shape;12;p74"/>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xtension.fullerton.edu/ou/fall.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eipconnect@fullerton.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fullerton.edu/cct/advising/ethnicstudies.php"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ed.fullerton.edu/cct/advising/ethnicstudies.php" TargetMode="External"/><Relationship Id="rId4" Type="http://schemas.openxmlformats.org/officeDocument/2006/relationships/hyperlink" Target="http://ed.fullerton.edu/cct/Ethnic%20Studies%20Course%20Petition_fall%202022%20and%20later%20fillable.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d.fullerton.edu/sped/_resources/pdfs/course-equivalency-petition.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ed.fullerton.edu/sped/student-resources/Just%20Equitable%20and%20Inclusive%20Education%20COE%20Admissions%20Prompt.pdf%20Inclusive%20Education%20COE%20Admissions%20Prompt.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www.ctc.ca.gov/" TargetMode="External"/><Relationship Id="rId4" Type="http://schemas.openxmlformats.org/officeDocument/2006/relationships/hyperlink" Target="https://www.ctc.ca.gov/docs/default-source/leaflets/41-ls.pdf?sfvrsn=a1c12202_3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ed.fullerton.edu/cct/advising/BSR%20Instructions%20and%20Verification%20Form.pdf" TargetMode="Externa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s://www.cdph.ca.gov/Programs/CID/DCDC/CDPH%20Document%20Library/TBCB-CA-TB-Risk-Assessment-and-Fact-Sheet.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coeapps.fullerton.edu/atedpay" TargetMode="External"/><Relationship Id="rId5" Type="http://schemas.openxmlformats.org/officeDocument/2006/relationships/image" Target="../media/image45.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ctc.ca.gov/credentials/what-does-regional-accreditation-mean"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mailto:credentialsonline@fullerton.edu"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extension.fullerton.edu/international/students/"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ed.fullerton.edu/sped/master_of_science_special_education/index.php"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frodriguez-valls@fullerton.edu"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https://ed.fullerton.edu/sped/student-resource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cbest.nesinc.com/" TargetMode="External"/><Relationship Id="rId13" Type="http://schemas.openxmlformats.org/officeDocument/2006/relationships/hyperlink" Target="http://www.ctc.ca.gov/" TargetMode="External"/><Relationship Id="rId3" Type="http://schemas.openxmlformats.org/officeDocument/2006/relationships/hyperlink" Target="http://ed.fullerton.edu/sped/" TargetMode="External"/><Relationship Id="rId7" Type="http://schemas.openxmlformats.org/officeDocument/2006/relationships/hyperlink" Target="https://www.ctc.ca.gov/credentials/leaflets/certificate-of-clearance-(cl-900)" TargetMode="External"/><Relationship Id="rId12" Type="http://schemas.openxmlformats.org/officeDocument/2006/relationships/hyperlink" Target="http://www.fullerton.edu/career" TargetMode="External"/><Relationship Id="rId2" Type="http://schemas.openxmlformats.org/officeDocument/2006/relationships/notesSlide" Target="../notesSlides/notesSlide63.xml"/><Relationship Id="rId16" Type="http://schemas.openxmlformats.org/officeDocument/2006/relationships/image" Target="../media/image50.jpg"/><Relationship Id="rId1" Type="http://schemas.openxmlformats.org/officeDocument/2006/relationships/slideLayout" Target="../slideLayouts/slideLayout8.xml"/><Relationship Id="rId6" Type="http://schemas.openxmlformats.org/officeDocument/2006/relationships/hyperlink" Target="https://coeapps.fullerton.edu/atedpay" TargetMode="External"/><Relationship Id="rId11" Type="http://schemas.openxmlformats.org/officeDocument/2006/relationships/hyperlink" Target="http://extension.fullerton.edu/professionaldevelopment/Educators" TargetMode="External"/><Relationship Id="rId5" Type="http://schemas.openxmlformats.org/officeDocument/2006/relationships/hyperlink" Target="http://www.calstate.edu/apply" TargetMode="External"/><Relationship Id="rId15" Type="http://schemas.openxmlformats.org/officeDocument/2006/relationships/hyperlink" Target="http://sfs.fullerton.edu/" TargetMode="External"/><Relationship Id="rId10" Type="http://schemas.openxmlformats.org/officeDocument/2006/relationships/hyperlink" Target="http://ou.fullerton.edu/" TargetMode="External"/><Relationship Id="rId4" Type="http://schemas.openxmlformats.org/officeDocument/2006/relationships/hyperlink" Target="http://ed.fullerton.edu/sped/admissions.php" TargetMode="External"/><Relationship Id="rId9" Type="http://schemas.openxmlformats.org/officeDocument/2006/relationships/hyperlink" Target="http://www.cset.nesinc.com/" TargetMode="External"/><Relationship Id="rId14" Type="http://schemas.openxmlformats.org/officeDocument/2006/relationships/hyperlink" Target="http://www.fullerton.edu/cc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30"/>
        <p:cNvGrpSpPr/>
        <p:nvPr/>
      </p:nvGrpSpPr>
      <p:grpSpPr>
        <a:xfrm>
          <a:off x="0" y="0"/>
          <a:ext cx="0" cy="0"/>
          <a:chOff x="0" y="0"/>
          <a:chExt cx="0" cy="0"/>
        </a:xfrm>
      </p:grpSpPr>
      <p:sp>
        <p:nvSpPr>
          <p:cNvPr id="231" name="Google Shape;231;p2"/>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sz="2400" dirty="0"/>
              <a:t>SPED OVERVIEW VERIFICATION</a:t>
            </a:r>
            <a:endParaRPr sz="2400" dirty="0"/>
          </a:p>
        </p:txBody>
      </p:sp>
      <p:sp>
        <p:nvSpPr>
          <p:cNvPr id="232" name="Google Shape;232;p2"/>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p>
            <a:pPr marL="457200" lvl="0" indent="-381000" algn="l" rtl="0">
              <a:lnSpc>
                <a:spcPct val="100000"/>
              </a:lnSpc>
              <a:spcBef>
                <a:spcPts val="600"/>
              </a:spcBef>
              <a:spcAft>
                <a:spcPts val="0"/>
              </a:spcAft>
              <a:buSzPts val="2400"/>
              <a:buChar char="▰"/>
            </a:pPr>
            <a:r>
              <a:rPr lang="en-US" dirty="0"/>
              <a:t>Attendance of a SPED Overview is a </a:t>
            </a:r>
            <a:r>
              <a:rPr lang="en-US" u="sng" dirty="0"/>
              <a:t>required</a:t>
            </a:r>
            <a:r>
              <a:rPr lang="en-US" dirty="0"/>
              <a:t> part of Credential Application (Checklist Item No.4)</a:t>
            </a:r>
            <a:endParaRPr dirty="0"/>
          </a:p>
          <a:p>
            <a:pPr marL="76200" lvl="0" indent="0" algn="l" rtl="0">
              <a:lnSpc>
                <a:spcPct val="100000"/>
              </a:lnSpc>
              <a:spcBef>
                <a:spcPts val="600"/>
              </a:spcBef>
              <a:spcAft>
                <a:spcPts val="0"/>
              </a:spcAft>
              <a:buSzPts val="2400"/>
              <a:buNone/>
            </a:pPr>
            <a:endParaRPr dirty="0"/>
          </a:p>
          <a:p>
            <a:pPr marL="457200" lvl="0" indent="-381000" algn="l" rtl="0">
              <a:lnSpc>
                <a:spcPct val="100000"/>
              </a:lnSpc>
              <a:spcBef>
                <a:spcPts val="600"/>
              </a:spcBef>
              <a:spcAft>
                <a:spcPts val="0"/>
              </a:spcAft>
              <a:buSzPts val="2400"/>
              <a:buChar char="▰"/>
            </a:pPr>
            <a:r>
              <a:rPr lang="en-US" dirty="0"/>
              <a:t>Complete the Google Form Link – </a:t>
            </a:r>
            <a:endParaRPr dirty="0"/>
          </a:p>
          <a:p>
            <a:pPr marL="457200" lvl="0" indent="-228600" algn="l" rtl="0">
              <a:lnSpc>
                <a:spcPct val="100000"/>
              </a:lnSpc>
              <a:spcBef>
                <a:spcPts val="600"/>
              </a:spcBef>
              <a:spcAft>
                <a:spcPts val="0"/>
              </a:spcAft>
              <a:buSzPts val="2400"/>
              <a:buNone/>
            </a:pPr>
            <a:endParaRPr dirty="0"/>
          </a:p>
        </p:txBody>
      </p:sp>
      <p:pic>
        <p:nvPicPr>
          <p:cNvPr id="233" name="Google Shape;233;p2"/>
          <p:cNvPicPr preferRelativeResize="0"/>
          <p:nvPr/>
        </p:nvPicPr>
        <p:blipFill rotWithShape="1">
          <a:blip r:embed="rId3">
            <a:alphaModFix/>
          </a:blip>
          <a:srcRect/>
          <a:stretch/>
        </p:blipFill>
        <p:spPr>
          <a:xfrm rot="238589">
            <a:off x="7211804" y="2726085"/>
            <a:ext cx="1809750" cy="3044825"/>
          </a:xfrm>
          <a:prstGeom prst="rect">
            <a:avLst/>
          </a:prstGeom>
          <a:noFill/>
          <a:ln>
            <a:noFill/>
          </a:ln>
        </p:spPr>
      </p:pic>
      <p:sp>
        <p:nvSpPr>
          <p:cNvPr id="234" name="Google Shape;234;p2"/>
          <p:cNvSpPr/>
          <p:nvPr/>
        </p:nvSpPr>
        <p:spPr>
          <a:xfrm>
            <a:off x="943924" y="5024524"/>
            <a:ext cx="60837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96A8C6"/>
                </a:solidFill>
                <a:latin typeface="Arial"/>
                <a:ea typeface="Arial"/>
                <a:cs typeface="Arial"/>
                <a:sym typeface="Arial"/>
              </a:rPr>
              <a:t>Please take a moment and </a:t>
            </a:r>
            <a:endParaRPr/>
          </a:p>
          <a:p>
            <a:pPr marL="0" marR="0" lvl="0" indent="0" algn="ctr" rtl="0">
              <a:lnSpc>
                <a:spcPct val="100000"/>
              </a:lnSpc>
              <a:spcBef>
                <a:spcPts val="0"/>
              </a:spcBef>
              <a:spcAft>
                <a:spcPts val="0"/>
              </a:spcAft>
              <a:buNone/>
            </a:pPr>
            <a:r>
              <a:rPr lang="en-US" sz="3600" b="1" i="0" u="none" strike="noStrike" cap="none">
                <a:solidFill>
                  <a:srgbClr val="96A8C6"/>
                </a:solidFill>
                <a:latin typeface="Arial"/>
                <a:ea typeface="Arial"/>
                <a:cs typeface="Arial"/>
                <a:sym typeface="Arial"/>
              </a:rPr>
              <a:t>complete form now</a:t>
            </a:r>
            <a:endParaRPr sz="3600" b="1" i="0" u="none" strike="noStrike" cap="none">
              <a:solidFill>
                <a:srgbClr val="96A8C6"/>
              </a:solidFill>
              <a:latin typeface="Arial"/>
              <a:ea typeface="Arial"/>
              <a:cs typeface="Arial"/>
              <a:sym typeface="Arial"/>
            </a:endParaRPr>
          </a:p>
        </p:txBody>
      </p:sp>
    </p:spTree>
    <p:extLst>
      <p:ext uri="{BB962C8B-B14F-4D97-AF65-F5344CB8AC3E}">
        <p14:creationId xmlns:p14="http://schemas.microsoft.com/office/powerpoint/2010/main" val="2820646749"/>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Preliminary Education Specialist Credential Program:  Three Emphases</a:t>
            </a:r>
            <a:endParaRPr/>
          </a:p>
        </p:txBody>
      </p:sp>
      <p:grpSp>
        <p:nvGrpSpPr>
          <p:cNvPr id="317" name="Google Shape;317;p11"/>
          <p:cNvGrpSpPr/>
          <p:nvPr/>
        </p:nvGrpSpPr>
        <p:grpSpPr>
          <a:xfrm>
            <a:off x="990600" y="1905000"/>
            <a:ext cx="6705600" cy="4343287"/>
            <a:chOff x="0" y="0"/>
            <a:chExt cx="6705600" cy="4343287"/>
          </a:xfrm>
        </p:grpSpPr>
        <p:sp>
          <p:nvSpPr>
            <p:cNvPr id="318" name="Google Shape;318;p11"/>
            <p:cNvSpPr/>
            <p:nvPr/>
          </p:nvSpPr>
          <p:spPr>
            <a:xfrm>
              <a:off x="0" y="0"/>
              <a:ext cx="6705600" cy="135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txBox="1"/>
            <p:nvPr/>
          </p:nvSpPr>
          <p:spPr>
            <a:xfrm>
              <a:off x="1476851" y="0"/>
              <a:ext cx="5228700" cy="13572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dirty="0">
                  <a:solidFill>
                    <a:schemeClr val="lt1"/>
                  </a:solidFill>
                  <a:latin typeface="Arial"/>
                  <a:ea typeface="Arial"/>
                  <a:cs typeface="Arial"/>
                  <a:sym typeface="Arial"/>
                </a:rPr>
                <a:t>Early Childhood (Dr. Janice </a:t>
              </a:r>
              <a:r>
                <a:rPr lang="en-US" sz="1900" b="0" i="0" u="none" strike="noStrike" cap="none" dirty="0" err="1">
                  <a:solidFill>
                    <a:schemeClr val="lt1"/>
                  </a:solidFill>
                  <a:latin typeface="Arial"/>
                  <a:ea typeface="Arial"/>
                  <a:cs typeface="Arial"/>
                  <a:sym typeface="Arial"/>
                </a:rPr>
                <a:t>Myck</a:t>
              </a:r>
              <a:r>
                <a:rPr lang="en-US" sz="1900" b="0" i="0" u="none" strike="noStrike" cap="none" dirty="0">
                  <a:solidFill>
                    <a:schemeClr val="lt1"/>
                  </a:solidFill>
                  <a:latin typeface="Arial"/>
                  <a:ea typeface="Arial"/>
                  <a:cs typeface="Arial"/>
                  <a:sym typeface="Arial"/>
                </a:rPr>
                <a:t>-Wayne)</a:t>
              </a:r>
              <a:endParaRPr lang="en-US" sz="15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dirty="0">
                  <a:solidFill>
                    <a:schemeClr val="lt1"/>
                  </a:solidFill>
                </a:rPr>
                <a:t>Birth</a:t>
              </a:r>
              <a:r>
                <a:rPr lang="en-US" b="0" i="0" u="none" strike="noStrike" cap="none" dirty="0">
                  <a:solidFill>
                    <a:schemeClr val="lt1"/>
                  </a:solidFill>
                  <a:latin typeface="Arial"/>
                  <a:ea typeface="Arial"/>
                  <a:cs typeface="Arial"/>
                  <a:sym typeface="Arial"/>
                </a:rPr>
                <a:t>- transitional kindergarten (</a:t>
              </a:r>
              <a:r>
                <a:rPr lang="en-US" b="0" i="0" u="none" strike="noStrike" cap="none" dirty="0" err="1">
                  <a:solidFill>
                    <a:schemeClr val="lt1"/>
                  </a:solidFill>
                  <a:latin typeface="Arial"/>
                  <a:ea typeface="Arial"/>
                  <a:cs typeface="Arial"/>
                  <a:sym typeface="Arial"/>
                </a:rPr>
                <a:t>tk</a:t>
              </a:r>
              <a:r>
                <a:rPr lang="en-US" b="0" i="0" u="none" strike="noStrike" cap="none" dirty="0">
                  <a:solidFill>
                    <a:schemeClr val="lt1"/>
                  </a:solidFill>
                  <a:latin typeface="Arial"/>
                  <a:ea typeface="Arial"/>
                  <a:cs typeface="Arial"/>
                  <a:sym typeface="Arial"/>
                </a:rPr>
                <a:t>)</a:t>
              </a:r>
            </a:p>
            <a:p>
              <a:pPr marL="114300" marR="0" lvl="1" indent="-114300" algn="l" rtl="0">
                <a:lnSpc>
                  <a:spcPct val="90000"/>
                </a:lnSpc>
                <a:spcBef>
                  <a:spcPts val="665"/>
                </a:spcBef>
                <a:spcAft>
                  <a:spcPts val="0"/>
                </a:spcAft>
                <a:buClr>
                  <a:srgbClr val="000000"/>
                </a:buClr>
                <a:buSzPts val="1500"/>
                <a:buFont typeface="Arial"/>
                <a:buChar char="••"/>
              </a:pPr>
              <a:r>
                <a:rPr lang="en-US" dirty="0">
                  <a:solidFill>
                    <a:schemeClr val="lt1"/>
                  </a:solidFill>
                </a:rPr>
                <a:t>Birth-kindergarten if you pass the RICA</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b="0" i="0" u="none" strike="noStrike" cap="none" dirty="0">
                  <a:solidFill>
                    <a:schemeClr val="lt1"/>
                  </a:solidFill>
                  <a:latin typeface="Arial"/>
                  <a:ea typeface="Arial"/>
                  <a:cs typeface="Arial"/>
                  <a:sym typeface="Arial"/>
                </a:rPr>
                <a:t>Includes mild to moderate and extensive supports </a:t>
              </a:r>
              <a:r>
                <a:rPr lang="en-US" dirty="0">
                  <a:solidFill>
                    <a:schemeClr val="lt1"/>
                  </a:solidFill>
                </a:rPr>
                <a:t>needs</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b="0" i="0" u="none" strike="noStrike" cap="none" dirty="0">
                  <a:solidFill>
                    <a:schemeClr val="lt1"/>
                  </a:solidFill>
                  <a:latin typeface="Arial"/>
                  <a:ea typeface="Arial"/>
                  <a:cs typeface="Arial"/>
                  <a:sym typeface="Arial"/>
                </a:rPr>
                <a:t>Infants, toddlers, young children and families</a:t>
              </a:r>
              <a:endParaRPr dirty="0"/>
            </a:p>
          </p:txBody>
        </p:sp>
        <p:sp>
          <p:nvSpPr>
            <p:cNvPr id="320" name="Google Shape;320;p11"/>
            <p:cNvSpPr/>
            <p:nvPr/>
          </p:nvSpPr>
          <p:spPr>
            <a:xfrm>
              <a:off x="135731" y="135731"/>
              <a:ext cx="1341000" cy="1085700"/>
            </a:xfrm>
            <a:prstGeom prst="roundRect">
              <a:avLst>
                <a:gd name="adj" fmla="val 10000"/>
              </a:avLst>
            </a:prstGeom>
            <a:blipFill rotWithShape="1">
              <a:blip r:embed="rId3">
                <a:alphaModFix/>
              </a:blip>
              <a:stretch>
                <a:fillRect t="-11999" b="-1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0" y="1493043"/>
              <a:ext cx="6705600" cy="135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p:nvPr/>
          </p:nvSpPr>
          <p:spPr>
            <a:xfrm>
              <a:off x="1476850" y="1493043"/>
              <a:ext cx="5228701" cy="13572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800" b="0" i="0" u="none" strike="noStrike" cap="none" dirty="0">
                  <a:solidFill>
                    <a:schemeClr val="lt1"/>
                  </a:solidFill>
                  <a:latin typeface="Arial"/>
                  <a:ea typeface="Arial"/>
                  <a:cs typeface="Arial"/>
                  <a:sym typeface="Arial"/>
                </a:rPr>
                <a:t>Mild to Moderate Support Needs (Dr. Tiffany Row)</a:t>
              </a:r>
              <a:endParaRPr sz="1800" dirty="0"/>
            </a:p>
            <a:p>
              <a:pPr marL="114300" marR="0" lvl="1" indent="-114300" algn="l" rtl="0">
                <a:lnSpc>
                  <a:spcPct val="90000"/>
                </a:lnSpc>
                <a:spcBef>
                  <a:spcPts val="66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Grades tk-12 to age 22</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Specific learning disabilities;  mild to moderate intellectual </a:t>
              </a:r>
              <a:r>
                <a:rPr lang="en-US" sz="1500" dirty="0">
                  <a:solidFill>
                    <a:schemeClr val="lt1"/>
                  </a:solidFill>
                </a:rPr>
                <a:t>needs</a:t>
              </a:r>
              <a:r>
                <a:rPr lang="en-US" sz="1500" b="0" i="0" u="none" strike="noStrike" cap="none" dirty="0">
                  <a:solidFill>
                    <a:schemeClr val="lt1"/>
                  </a:solidFill>
                  <a:latin typeface="Arial"/>
                  <a:ea typeface="Arial"/>
                  <a:cs typeface="Arial"/>
                  <a:sym typeface="Arial"/>
                </a:rPr>
                <a:t>;  other health impairments;  serious emotional disturbance</a:t>
              </a:r>
              <a:endParaRPr dirty="0"/>
            </a:p>
          </p:txBody>
        </p:sp>
        <p:sp>
          <p:nvSpPr>
            <p:cNvPr id="323" name="Google Shape;323;p11"/>
            <p:cNvSpPr/>
            <p:nvPr/>
          </p:nvSpPr>
          <p:spPr>
            <a:xfrm>
              <a:off x="135731" y="1628774"/>
              <a:ext cx="1341000" cy="1085700"/>
            </a:xfrm>
            <a:prstGeom prst="roundRect">
              <a:avLst>
                <a:gd name="adj" fmla="val 10000"/>
              </a:avLst>
            </a:prstGeom>
            <a:blipFill rotWithShape="1">
              <a:blip r:embed="rId4">
                <a:alphaModFix/>
              </a:blip>
              <a:stretch>
                <a:fillRect t="-11999" b="-1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0" y="2986087"/>
              <a:ext cx="6705600" cy="135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txBox="1"/>
            <p:nvPr/>
          </p:nvSpPr>
          <p:spPr>
            <a:xfrm>
              <a:off x="1476851" y="2986087"/>
              <a:ext cx="5228700" cy="13572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dirty="0">
                  <a:solidFill>
                    <a:schemeClr val="lt1"/>
                  </a:solidFill>
                  <a:latin typeface="Arial"/>
                  <a:ea typeface="Arial"/>
                  <a:cs typeface="Arial"/>
                  <a:sym typeface="Arial"/>
                </a:rPr>
                <a:t>Extensive Support Needs (Dr. Erica Howell)</a:t>
              </a:r>
              <a:endParaRPr sz="12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6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Grades tk-12 to age 22</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Severe intellectual </a:t>
              </a:r>
              <a:r>
                <a:rPr lang="en-US" sz="1500" dirty="0">
                  <a:solidFill>
                    <a:schemeClr val="lt1"/>
                  </a:solidFill>
                </a:rPr>
                <a:t>need</a:t>
              </a:r>
              <a:r>
                <a:rPr lang="en-US" sz="1500" b="0" i="0" u="none" strike="noStrike" cap="none" dirty="0">
                  <a:solidFill>
                    <a:schemeClr val="lt1"/>
                  </a:solidFill>
                  <a:latin typeface="Arial"/>
                  <a:ea typeface="Arial"/>
                  <a:cs typeface="Arial"/>
                  <a:sym typeface="Arial"/>
                </a:rPr>
                <a:t>s;  multiple disabilities; serious emotional disturbance;  deaf-blindness</a:t>
              </a:r>
              <a:endParaRPr dirty="0"/>
            </a:p>
          </p:txBody>
        </p:sp>
        <p:sp>
          <p:nvSpPr>
            <p:cNvPr id="326" name="Google Shape;326;p11"/>
            <p:cNvSpPr/>
            <p:nvPr/>
          </p:nvSpPr>
          <p:spPr>
            <a:xfrm>
              <a:off x="135731" y="3121818"/>
              <a:ext cx="1341000" cy="1085700"/>
            </a:xfrm>
            <a:prstGeom prst="roundRect">
              <a:avLst>
                <a:gd name="adj" fmla="val 10000"/>
              </a:avLst>
            </a:prstGeom>
            <a:blipFill rotWithShape="1">
              <a:blip r:embed="rId5">
                <a:alphaModFix/>
              </a:blip>
              <a:stretch>
                <a:fillRect t="-11999" b="-1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1564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SPED APPLICATION PROCESS</a:t>
            </a:r>
            <a:endParaRPr/>
          </a:p>
        </p:txBody>
      </p:sp>
      <p:grpSp>
        <p:nvGrpSpPr>
          <p:cNvPr id="338" name="Google Shape;338;p13"/>
          <p:cNvGrpSpPr/>
          <p:nvPr/>
        </p:nvGrpSpPr>
        <p:grpSpPr>
          <a:xfrm>
            <a:off x="1525674" y="1397000"/>
            <a:ext cx="6092527" cy="4064100"/>
            <a:chOff x="1674" y="0"/>
            <a:chExt cx="6092527" cy="4064100"/>
          </a:xfrm>
        </p:grpSpPr>
        <p:sp>
          <p:nvSpPr>
            <p:cNvPr id="339" name="Google Shape;339;p13"/>
            <p:cNvSpPr/>
            <p:nvPr/>
          </p:nvSpPr>
          <p:spPr>
            <a:xfrm>
              <a:off x="457199" y="0"/>
              <a:ext cx="5181600" cy="4064100"/>
            </a:xfrm>
            <a:prstGeom prst="rightArrow">
              <a:avLst>
                <a:gd name="adj1" fmla="val 50000"/>
                <a:gd name="adj2" fmla="val 50000"/>
              </a:avLst>
            </a:prstGeom>
            <a:solidFill>
              <a:srgbClr val="CD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1674"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txBox="1"/>
            <p:nvPr/>
          </p:nvSpPr>
          <p:spPr>
            <a:xfrm>
              <a:off x="49261"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Prerequisites:</a:t>
              </a:r>
              <a:endParaRPr/>
            </a:p>
            <a:p>
              <a:pPr marL="0" marR="0" lvl="0" indent="0" algn="ctr" rtl="0">
                <a:lnSpc>
                  <a:spcPct val="90000"/>
                </a:lnSpc>
                <a:spcBef>
                  <a:spcPts val="350"/>
                </a:spcBef>
                <a:spcAft>
                  <a:spcPts val="0"/>
                </a:spcAft>
                <a:buNone/>
              </a:pPr>
              <a:r>
                <a:rPr lang="en-US" sz="1000" b="0" i="0" u="none" strike="noStrike" cap="none">
                  <a:solidFill>
                    <a:schemeClr val="lt1"/>
                  </a:solidFill>
                  <a:latin typeface="Arial"/>
                  <a:ea typeface="Arial"/>
                  <a:cs typeface="Arial"/>
                  <a:sym typeface="Arial"/>
                </a:rPr>
                <a:t>Take required courses</a:t>
              </a:r>
              <a:endParaRPr/>
            </a:p>
          </p:txBody>
        </p:sp>
        <p:sp>
          <p:nvSpPr>
            <p:cNvPr id="342" name="Google Shape;342;p13"/>
            <p:cNvSpPr/>
            <p:nvPr/>
          </p:nvSpPr>
          <p:spPr>
            <a:xfrm>
              <a:off x="1025239"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txBox="1"/>
            <p:nvPr/>
          </p:nvSpPr>
          <p:spPr>
            <a:xfrm>
              <a:off x="1072826"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Application:</a:t>
              </a:r>
              <a:endParaRPr/>
            </a:p>
            <a:p>
              <a:pPr marL="0" marR="0" lvl="0" indent="0" algn="ctr" rtl="0">
                <a:lnSpc>
                  <a:spcPct val="90000"/>
                </a:lnSpc>
                <a:spcBef>
                  <a:spcPts val="350"/>
                </a:spcBef>
                <a:spcAft>
                  <a:spcPts val="0"/>
                </a:spcAft>
                <a:buNone/>
              </a:pPr>
              <a:r>
                <a:rPr lang="en-US" sz="1000" b="0" i="0" u="none" strike="noStrike" cap="none">
                  <a:solidFill>
                    <a:schemeClr val="lt1"/>
                  </a:solidFill>
                  <a:latin typeface="Arial"/>
                  <a:ea typeface="Arial"/>
                  <a:cs typeface="Arial"/>
                  <a:sym typeface="Arial"/>
                </a:rPr>
                <a:t>Submit through </a:t>
              </a:r>
              <a:endParaRPr/>
            </a:p>
            <a:p>
              <a:pPr marL="0" marR="0" lvl="0" indent="0" algn="ctr" rtl="0">
                <a:lnSpc>
                  <a:spcPct val="90000"/>
                </a:lnSpc>
                <a:spcBef>
                  <a:spcPts val="350"/>
                </a:spcBef>
                <a:spcAft>
                  <a:spcPts val="0"/>
                </a:spcAft>
                <a:buNone/>
              </a:pPr>
              <a:r>
                <a:rPr lang="en-US" sz="1000" b="0" i="0" u="none" strike="noStrike" cap="none">
                  <a:solidFill>
                    <a:schemeClr val="lt1"/>
                  </a:solidFill>
                  <a:latin typeface="Arial"/>
                  <a:ea typeface="Arial"/>
                  <a:cs typeface="Arial"/>
                  <a:sym typeface="Arial"/>
                </a:rPr>
                <a:t> </a:t>
              </a:r>
              <a:r>
                <a:rPr lang="en-US" sz="1000" b="1" i="0" u="none" strike="noStrike" cap="none">
                  <a:solidFill>
                    <a:schemeClr val="lt1"/>
                  </a:solidFill>
                  <a:latin typeface="Arial"/>
                  <a:ea typeface="Arial"/>
                  <a:cs typeface="Arial"/>
                  <a:sym typeface="Arial"/>
                </a:rPr>
                <a:t>CSU Apply </a:t>
              </a:r>
              <a:endParaRPr/>
            </a:p>
          </p:txBody>
        </p:sp>
        <p:sp>
          <p:nvSpPr>
            <p:cNvPr id="344" name="Google Shape;344;p13"/>
            <p:cNvSpPr/>
            <p:nvPr/>
          </p:nvSpPr>
          <p:spPr>
            <a:xfrm>
              <a:off x="2048805"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txBox="1"/>
            <p:nvPr/>
          </p:nvSpPr>
          <p:spPr>
            <a:xfrm>
              <a:off x="2096392"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Transcripts: Submit to Admissions Office</a:t>
              </a:r>
              <a:endParaRPr/>
            </a:p>
          </p:txBody>
        </p:sp>
        <p:sp>
          <p:nvSpPr>
            <p:cNvPr id="346" name="Google Shape;346;p13"/>
            <p:cNvSpPr/>
            <p:nvPr/>
          </p:nvSpPr>
          <p:spPr>
            <a:xfrm>
              <a:off x="3072370"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txBox="1"/>
            <p:nvPr/>
          </p:nvSpPr>
          <p:spPr>
            <a:xfrm>
              <a:off x="3119957"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SPED Dept. Initial File Review</a:t>
              </a:r>
              <a:endParaRPr/>
            </a:p>
          </p:txBody>
        </p:sp>
        <p:sp>
          <p:nvSpPr>
            <p:cNvPr id="348" name="Google Shape;348;p13"/>
            <p:cNvSpPr/>
            <p:nvPr/>
          </p:nvSpPr>
          <p:spPr>
            <a:xfrm>
              <a:off x="4095936"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txBox="1"/>
            <p:nvPr/>
          </p:nvSpPr>
          <p:spPr>
            <a:xfrm>
              <a:off x="4143523"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Faculty Interview</a:t>
              </a:r>
              <a:endParaRPr/>
            </a:p>
          </p:txBody>
        </p:sp>
        <p:sp>
          <p:nvSpPr>
            <p:cNvPr id="350" name="Google Shape;350;p13"/>
            <p:cNvSpPr/>
            <p:nvPr/>
          </p:nvSpPr>
          <p:spPr>
            <a:xfrm>
              <a:off x="5119501" y="1219199"/>
              <a:ext cx="9747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txBox="1"/>
            <p:nvPr/>
          </p:nvSpPr>
          <p:spPr>
            <a:xfrm>
              <a:off x="5167088" y="1266786"/>
              <a:ext cx="879600" cy="1530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Arial"/>
                  <a:ea typeface="Arial"/>
                  <a:cs typeface="Arial"/>
                  <a:sym typeface="Arial"/>
                </a:rPr>
                <a:t>University Admissions</a:t>
              </a:r>
              <a:endParaRPr/>
            </a:p>
          </p:txBody>
        </p:sp>
      </p:grpSp>
      <p:sp>
        <p:nvSpPr>
          <p:cNvPr id="352" name="Google Shape;352;p13"/>
          <p:cNvSpPr/>
          <p:nvPr/>
        </p:nvSpPr>
        <p:spPr>
          <a:xfrm>
            <a:off x="1711249" y="2150678"/>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1</a:t>
            </a:r>
            <a:endParaRPr/>
          </a:p>
        </p:txBody>
      </p:sp>
      <p:sp>
        <p:nvSpPr>
          <p:cNvPr id="353" name="Google Shape;353;p13"/>
          <p:cNvSpPr/>
          <p:nvPr/>
        </p:nvSpPr>
        <p:spPr>
          <a:xfrm>
            <a:off x="3158781" y="2115000"/>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2</a:t>
            </a:r>
            <a:endParaRPr sz="5400" b="1" i="0" u="none" strike="noStrike" cap="none">
              <a:solidFill>
                <a:schemeClr val="accent5"/>
              </a:solidFill>
              <a:latin typeface="Arial"/>
              <a:ea typeface="Arial"/>
              <a:cs typeface="Arial"/>
              <a:sym typeface="Arial"/>
            </a:endParaRPr>
          </a:p>
        </p:txBody>
      </p:sp>
      <p:sp>
        <p:nvSpPr>
          <p:cNvPr id="354" name="Google Shape;354;p13"/>
          <p:cNvSpPr/>
          <p:nvPr/>
        </p:nvSpPr>
        <p:spPr>
          <a:xfrm>
            <a:off x="5793904" y="2130978"/>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4</a:t>
            </a:r>
            <a:endParaRPr sz="5400" b="1" i="0" u="none" strike="noStrike" cap="none">
              <a:solidFill>
                <a:schemeClr val="accent5"/>
              </a:solidFill>
              <a:latin typeface="Arial"/>
              <a:ea typeface="Arial"/>
              <a:cs typeface="Arial"/>
              <a:sym typeface="Arial"/>
            </a:endParaRPr>
          </a:p>
        </p:txBody>
      </p:sp>
      <p:sp>
        <p:nvSpPr>
          <p:cNvPr id="355" name="Google Shape;355;p13"/>
          <p:cNvSpPr/>
          <p:nvPr/>
        </p:nvSpPr>
        <p:spPr>
          <a:xfrm>
            <a:off x="4786478" y="2115000"/>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3</a:t>
            </a:r>
            <a:endParaRPr sz="5400" b="1" i="0" u="none" strike="noStrike" cap="none">
              <a:solidFill>
                <a:schemeClr val="accent5"/>
              </a:solidFill>
              <a:latin typeface="Arial"/>
              <a:ea typeface="Arial"/>
              <a:cs typeface="Arial"/>
              <a:sym typeface="Arial"/>
            </a:endParaRPr>
          </a:p>
        </p:txBody>
      </p:sp>
      <p:sp>
        <p:nvSpPr>
          <p:cNvPr id="356" name="Google Shape;356;p13"/>
          <p:cNvSpPr/>
          <p:nvPr/>
        </p:nvSpPr>
        <p:spPr>
          <a:xfrm>
            <a:off x="6836307" y="2115000"/>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5</a:t>
            </a:r>
            <a:endParaRPr sz="5400" b="1" i="0" u="none" strike="noStrike" cap="none">
              <a:solidFill>
                <a:schemeClr val="accent5"/>
              </a:solidFill>
              <a:latin typeface="Arial"/>
              <a:ea typeface="Arial"/>
              <a:cs typeface="Arial"/>
              <a:sym typeface="Arial"/>
            </a:endParaRPr>
          </a:p>
        </p:txBody>
      </p:sp>
      <p:pic>
        <p:nvPicPr>
          <p:cNvPr id="357" name="Google Shape;357;p13"/>
          <p:cNvPicPr preferRelativeResize="0"/>
          <p:nvPr/>
        </p:nvPicPr>
        <p:blipFill rotWithShape="1">
          <a:blip r:embed="rId3">
            <a:alphaModFix/>
          </a:blip>
          <a:srcRect/>
          <a:stretch/>
        </p:blipFill>
        <p:spPr>
          <a:xfrm>
            <a:off x="242722" y="4806728"/>
            <a:ext cx="5941510" cy="1727362"/>
          </a:xfrm>
          <a:prstGeom prst="rect">
            <a:avLst/>
          </a:prstGeom>
          <a:solidFill>
            <a:srgbClr val="ECECEC"/>
          </a:solidFill>
          <a:ln>
            <a:noFill/>
          </a:ln>
          <a:effectLst>
            <a:outerShdw blurRad="55000" dist="18000" dir="5400000" algn="tl" rotWithShape="0">
              <a:srgbClr val="000000">
                <a:alpha val="40000"/>
              </a:srgbClr>
            </a:outerShdw>
          </a:effectLst>
        </p:spPr>
      </p:pic>
      <p:sp>
        <p:nvSpPr>
          <p:cNvPr id="358" name="Google Shape;358;p13"/>
          <p:cNvSpPr txBox="1"/>
          <p:nvPr/>
        </p:nvSpPr>
        <p:spPr>
          <a:xfrm>
            <a:off x="437404" y="5101111"/>
            <a:ext cx="4399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0000"/>
                </a:solidFill>
                <a:latin typeface="Arial"/>
                <a:ea typeface="Arial"/>
                <a:cs typeface="Arial"/>
                <a:sym typeface="Arial"/>
              </a:rPr>
              <a:t>Application Deadlines</a:t>
            </a:r>
            <a:endParaRPr/>
          </a:p>
        </p:txBody>
      </p:sp>
      <p:sp>
        <p:nvSpPr>
          <p:cNvPr id="359" name="Google Shape;359;p13"/>
          <p:cNvSpPr txBox="1"/>
          <p:nvPr/>
        </p:nvSpPr>
        <p:spPr>
          <a:xfrm>
            <a:off x="437404" y="5380500"/>
            <a:ext cx="25862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dirty="0">
                <a:solidFill>
                  <a:srgbClr val="000000"/>
                </a:solidFill>
                <a:latin typeface="Arial"/>
                <a:ea typeface="Arial"/>
                <a:cs typeface="Arial"/>
                <a:sym typeface="Arial"/>
              </a:rPr>
              <a:t>Fall 2023</a:t>
            </a:r>
            <a:endParaRPr dirty="0"/>
          </a:p>
          <a:p>
            <a:pPr marL="0" marR="0" lvl="0" indent="0" algn="l" rtl="0">
              <a:lnSpc>
                <a:spcPct val="10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February 15</a:t>
            </a:r>
            <a:r>
              <a:rPr lang="en-US" sz="1400" b="0" i="0" u="none" strike="noStrike" cap="none" baseline="30000" dirty="0">
                <a:solidFill>
                  <a:srgbClr val="000000"/>
                </a:solidFill>
                <a:latin typeface="Arial"/>
                <a:ea typeface="Arial"/>
                <a:cs typeface="Arial"/>
                <a:sym typeface="Arial"/>
              </a:rPr>
              <a:t>th</a:t>
            </a:r>
            <a:r>
              <a:rPr lang="en-US" sz="1400" b="0" i="0" u="none" strike="noStrike" cap="none" dirty="0">
                <a:solidFill>
                  <a:srgbClr val="000000"/>
                </a:solidFill>
                <a:latin typeface="Arial"/>
                <a:ea typeface="Arial"/>
                <a:cs typeface="Arial"/>
                <a:sym typeface="Arial"/>
              </a:rPr>
              <a:t> , March </a:t>
            </a:r>
            <a:r>
              <a:rPr lang="en-US" sz="1400" b="0" i="0" u="none" strike="noStrike" cap="none">
                <a:solidFill>
                  <a:srgbClr val="000000"/>
                </a:solidFill>
                <a:latin typeface="Arial"/>
                <a:ea typeface="Arial"/>
                <a:cs typeface="Arial"/>
                <a:sym typeface="Arial"/>
              </a:rPr>
              <a:t>15</a:t>
            </a:r>
            <a:r>
              <a:rPr lang="en-US" sz="1400" b="0" i="0" u="none" strike="noStrike" cap="none" baseline="30000">
                <a:solidFill>
                  <a:srgbClr val="000000"/>
                </a:solidFill>
                <a:latin typeface="Arial"/>
                <a:ea typeface="Arial"/>
                <a:cs typeface="Arial"/>
                <a:sym typeface="Arial"/>
              </a:rPr>
              <a:t>th</a:t>
            </a:r>
            <a:r>
              <a:rPr lang="en-US" sz="1400" b="0" i="0" u="none" strike="noStrike" cap="none">
                <a:solidFill>
                  <a:srgbClr val="000000"/>
                </a:solidFill>
                <a:latin typeface="Arial"/>
                <a:ea typeface="Arial"/>
                <a:cs typeface="Arial"/>
                <a:sym typeface="Arial"/>
              </a:rPr>
              <a:t> </a:t>
            </a:r>
            <a:endParaRPr dirty="0"/>
          </a:p>
        </p:txBody>
      </p:sp>
      <p:sp>
        <p:nvSpPr>
          <p:cNvPr id="360" name="Google Shape;360;p13"/>
          <p:cNvSpPr txBox="1"/>
          <p:nvPr/>
        </p:nvSpPr>
        <p:spPr>
          <a:xfrm>
            <a:off x="3157693" y="5342855"/>
            <a:ext cx="26724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dirty="0">
                <a:solidFill>
                  <a:srgbClr val="000000"/>
                </a:solidFill>
                <a:latin typeface="Arial"/>
                <a:ea typeface="Arial"/>
                <a:cs typeface="Arial"/>
                <a:sym typeface="Arial"/>
              </a:rPr>
              <a:t>Spring 2024</a:t>
            </a:r>
            <a:endParaRPr dirty="0"/>
          </a:p>
          <a:p>
            <a:pPr marL="0" marR="0" lvl="0" indent="0" algn="l" rtl="0">
              <a:lnSpc>
                <a:spcPct val="10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September 15</a:t>
            </a:r>
            <a:r>
              <a:rPr lang="en-US" sz="1400" b="0" i="0" u="none" strike="noStrike" cap="none" baseline="30000" dirty="0">
                <a:solidFill>
                  <a:srgbClr val="000000"/>
                </a:solidFill>
                <a:latin typeface="Arial"/>
                <a:ea typeface="Arial"/>
                <a:cs typeface="Arial"/>
                <a:sym typeface="Arial"/>
              </a:rPr>
              <a:t>th</a:t>
            </a:r>
            <a:r>
              <a:rPr lang="en-US" sz="1400" b="0" i="0" u="none" strike="noStrike" cap="none" dirty="0">
                <a:solidFill>
                  <a:srgbClr val="000000"/>
                </a:solidFill>
                <a:latin typeface="Arial"/>
                <a:ea typeface="Arial"/>
                <a:cs typeface="Arial"/>
                <a:sym typeface="Arial"/>
              </a:rPr>
              <a:t>, October 15</a:t>
            </a:r>
            <a:r>
              <a:rPr lang="en-US" sz="1400" b="0" i="0" u="none" strike="noStrike" cap="none" baseline="30000" dirty="0">
                <a:solidFill>
                  <a:srgbClr val="000000"/>
                </a:solidFill>
                <a:latin typeface="Arial"/>
                <a:ea typeface="Arial"/>
                <a:cs typeface="Arial"/>
                <a:sym typeface="Arial"/>
              </a:rPr>
              <a:t>th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sng" strike="noStrike" cap="none" dirty="0">
              <a:solidFill>
                <a:srgbClr val="000000"/>
              </a:solidFill>
              <a:latin typeface="Arial"/>
              <a:ea typeface="Arial"/>
              <a:cs typeface="Arial"/>
              <a:sym typeface="Arial"/>
            </a:endParaRPr>
          </a:p>
        </p:txBody>
      </p:sp>
      <p:sp>
        <p:nvSpPr>
          <p:cNvPr id="361" name="Google Shape;361;p13"/>
          <p:cNvSpPr/>
          <p:nvPr/>
        </p:nvSpPr>
        <p:spPr>
          <a:xfrm>
            <a:off x="4141050" y="3679653"/>
            <a:ext cx="1380900" cy="587400"/>
          </a:xfrm>
          <a:prstGeom prst="rightArrow">
            <a:avLst>
              <a:gd name="adj1" fmla="val 50000"/>
              <a:gd name="adj2"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 name="Google Shape;362;p13"/>
          <p:cNvSpPr txBox="1"/>
          <p:nvPr/>
        </p:nvSpPr>
        <p:spPr>
          <a:xfrm>
            <a:off x="4272399" y="3735343"/>
            <a:ext cx="1249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All documents </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submitted</a:t>
            </a:r>
            <a:endParaRPr/>
          </a:p>
        </p:txBody>
      </p:sp>
      <p:pic>
        <p:nvPicPr>
          <p:cNvPr id="363" name="Google Shape;363;p13"/>
          <p:cNvPicPr preferRelativeResize="0"/>
          <p:nvPr/>
        </p:nvPicPr>
        <p:blipFill rotWithShape="1">
          <a:blip r:embed="rId4">
            <a:alphaModFix/>
          </a:blip>
          <a:srcRect/>
          <a:stretch/>
        </p:blipFill>
        <p:spPr>
          <a:xfrm>
            <a:off x="5706606" y="3650310"/>
            <a:ext cx="1414395" cy="646232"/>
          </a:xfrm>
          <a:prstGeom prst="rect">
            <a:avLst/>
          </a:prstGeom>
          <a:noFill/>
          <a:ln>
            <a:noFill/>
          </a:ln>
        </p:spPr>
      </p:pic>
      <p:sp>
        <p:nvSpPr>
          <p:cNvPr id="364" name="Google Shape;364;p13"/>
          <p:cNvSpPr txBox="1"/>
          <p:nvPr/>
        </p:nvSpPr>
        <p:spPr>
          <a:xfrm>
            <a:off x="5759610" y="3742593"/>
            <a:ext cx="169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Pass Faculty Interview</a:t>
            </a:r>
            <a:endParaRPr/>
          </a:p>
        </p:txBody>
      </p:sp>
      <p:sp>
        <p:nvSpPr>
          <p:cNvPr id="365" name="Google Shape;365;p13"/>
          <p:cNvSpPr/>
          <p:nvPr/>
        </p:nvSpPr>
        <p:spPr>
          <a:xfrm rot="5400000">
            <a:off x="3320785" y="2255236"/>
            <a:ext cx="360000" cy="1380000"/>
          </a:xfrm>
          <a:prstGeom prst="rightBrace">
            <a:avLst>
              <a:gd name="adj1" fmla="val 8333"/>
              <a:gd name="adj2" fmla="val 50000"/>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582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Prerequisite Courses</a:t>
            </a:r>
            <a:endParaRPr/>
          </a:p>
        </p:txBody>
      </p:sp>
      <p:grpSp>
        <p:nvGrpSpPr>
          <p:cNvPr id="372" name="Google Shape;372;p14"/>
          <p:cNvGrpSpPr/>
          <p:nvPr/>
        </p:nvGrpSpPr>
        <p:grpSpPr>
          <a:xfrm>
            <a:off x="380989" y="1828800"/>
            <a:ext cx="7315200" cy="4424100"/>
            <a:chOff x="-11" y="0"/>
            <a:chExt cx="7315200" cy="4424100"/>
          </a:xfrm>
        </p:grpSpPr>
        <p:sp>
          <p:nvSpPr>
            <p:cNvPr id="373" name="Google Shape;373;p14"/>
            <p:cNvSpPr/>
            <p:nvPr/>
          </p:nvSpPr>
          <p:spPr>
            <a:xfrm>
              <a:off x="1535" y="0"/>
              <a:ext cx="2389500" cy="44241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txBox="1"/>
            <p:nvPr/>
          </p:nvSpPr>
          <p:spPr>
            <a:xfrm>
              <a:off x="1535" y="1769586"/>
              <a:ext cx="2389500" cy="1769700"/>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Special Education</a:t>
              </a:r>
              <a:endParaRPr/>
            </a:p>
            <a:p>
              <a:pPr marL="114300" marR="0" lvl="1" indent="-19050" algn="l" rtl="0">
                <a:lnSpc>
                  <a:spcPct val="90000"/>
                </a:lnSpc>
                <a:spcBef>
                  <a:spcPts val="665"/>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a:p>
              <a:pPr marL="171450" marR="0" lvl="1" indent="-171450" algn="l" rtl="0">
                <a:lnSpc>
                  <a:spcPct val="90000"/>
                </a:lnSpc>
                <a:spcBef>
                  <a:spcPts val="225"/>
                </a:spcBef>
                <a:spcAft>
                  <a:spcPts val="0"/>
                </a:spcAft>
                <a:buClr>
                  <a:srgbClr val="000000"/>
                </a:buClr>
                <a:buSzPts val="1600"/>
                <a:buFont typeface="Arial"/>
                <a:buChar char="••"/>
              </a:pPr>
              <a:r>
                <a:rPr lang="en-US" sz="1600" b="0" i="0" u="none" strike="noStrike" cap="none">
                  <a:solidFill>
                    <a:schemeClr val="lt1"/>
                  </a:solidFill>
                  <a:latin typeface="Arial"/>
                  <a:ea typeface="Arial"/>
                  <a:cs typeface="Arial"/>
                  <a:sym typeface="Arial"/>
                </a:rPr>
                <a:t>3 classes</a:t>
              </a:r>
              <a:endParaRPr sz="1600" b="0" i="0" u="none" strike="noStrike" cap="none">
                <a:solidFill>
                  <a:schemeClr val="lt1"/>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1" i="0" u="sng" strike="noStrike" cap="none">
                  <a:solidFill>
                    <a:schemeClr val="lt1"/>
                  </a:solidFill>
                  <a:latin typeface="Arial"/>
                  <a:ea typeface="Arial"/>
                  <a:cs typeface="Arial"/>
                  <a:sym typeface="Arial"/>
                </a:rPr>
                <a:t>ALL</a:t>
              </a:r>
              <a:r>
                <a:rPr lang="en-US" sz="1600" b="0" i="0" u="none" strike="noStrike" cap="none">
                  <a:solidFill>
                    <a:schemeClr val="lt1"/>
                  </a:solidFill>
                  <a:latin typeface="Arial"/>
                  <a:ea typeface="Arial"/>
                  <a:cs typeface="Arial"/>
                  <a:sym typeface="Arial"/>
                </a:rPr>
                <a:t> applicants</a:t>
              </a:r>
              <a:endParaRPr/>
            </a:p>
          </p:txBody>
        </p:sp>
        <p:sp>
          <p:nvSpPr>
            <p:cNvPr id="375" name="Google Shape;375;p14"/>
            <p:cNvSpPr/>
            <p:nvPr/>
          </p:nvSpPr>
          <p:spPr>
            <a:xfrm>
              <a:off x="459737" y="265438"/>
              <a:ext cx="1473300" cy="1473300"/>
            </a:xfrm>
            <a:prstGeom prst="ellipse">
              <a:avLst/>
            </a:prstGeom>
            <a:blipFill rotWithShape="1">
              <a:blip r:embed="rId3">
                <a:alphaModFix/>
              </a:blip>
              <a:stretch>
                <a:fillRect l="-23999" r="-23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2462807" y="0"/>
              <a:ext cx="2389500" cy="44241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txBox="1"/>
            <p:nvPr/>
          </p:nvSpPr>
          <p:spPr>
            <a:xfrm>
              <a:off x="2462807" y="1769586"/>
              <a:ext cx="2389500" cy="1769700"/>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Ethnic Studies</a:t>
              </a:r>
              <a:endParaRPr/>
            </a:p>
            <a:p>
              <a:pPr marL="114300" marR="0" lvl="1" indent="-19050" algn="l" rtl="0">
                <a:lnSpc>
                  <a:spcPct val="90000"/>
                </a:lnSpc>
                <a:spcBef>
                  <a:spcPts val="665"/>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a:p>
              <a:pPr marL="171450" marR="0" lvl="1" indent="-171450" algn="l" rtl="0">
                <a:lnSpc>
                  <a:spcPct val="90000"/>
                </a:lnSpc>
                <a:spcBef>
                  <a:spcPts val="225"/>
                </a:spcBef>
                <a:spcAft>
                  <a:spcPts val="0"/>
                </a:spcAft>
                <a:buClr>
                  <a:srgbClr val="000000"/>
                </a:buClr>
                <a:buSzPts val="1600"/>
                <a:buFont typeface="Arial"/>
                <a:buChar char="••"/>
              </a:pPr>
              <a:r>
                <a:rPr lang="en-US" sz="1600" b="0" i="0" u="none" strike="noStrike" cap="none">
                  <a:solidFill>
                    <a:schemeClr val="lt1"/>
                  </a:solidFill>
                  <a:latin typeface="Arial"/>
                  <a:ea typeface="Arial"/>
                  <a:cs typeface="Arial"/>
                  <a:sym typeface="Arial"/>
                </a:rPr>
                <a:t>1 class</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1" i="0" u="sng" strike="noStrike" cap="none">
                  <a:solidFill>
                    <a:schemeClr val="lt1"/>
                  </a:solidFill>
                  <a:latin typeface="Arial"/>
                  <a:ea typeface="Arial"/>
                  <a:cs typeface="Arial"/>
                  <a:sym typeface="Arial"/>
                </a:rPr>
                <a:t>ALL</a:t>
              </a:r>
              <a:r>
                <a:rPr lang="en-US" sz="1600" b="0" i="0" u="none" strike="noStrike" cap="none">
                  <a:solidFill>
                    <a:schemeClr val="lt1"/>
                  </a:solidFill>
                  <a:latin typeface="Arial"/>
                  <a:ea typeface="Arial"/>
                  <a:cs typeface="Arial"/>
                  <a:sym typeface="Arial"/>
                </a:rPr>
                <a:t> applicants</a:t>
              </a:r>
              <a:endParaRPr/>
            </a:p>
          </p:txBody>
        </p:sp>
        <p:sp>
          <p:nvSpPr>
            <p:cNvPr id="378" name="Google Shape;378;p14"/>
            <p:cNvSpPr/>
            <p:nvPr/>
          </p:nvSpPr>
          <p:spPr>
            <a:xfrm>
              <a:off x="2921009" y="265438"/>
              <a:ext cx="1473300" cy="1473300"/>
            </a:xfrm>
            <a:prstGeom prst="ellipse">
              <a:avLst/>
            </a:prstGeom>
            <a:blipFill rotWithShape="1">
              <a:blip r:embed="rId4">
                <a:alphaModFix/>
              </a:blip>
              <a:stretch>
                <a:fillRect l="-69995" r="-6998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4924079" y="0"/>
              <a:ext cx="2389500" cy="4424100"/>
            </a:xfrm>
            <a:prstGeom prst="roundRect">
              <a:avLst>
                <a:gd name="adj" fmla="val 10000"/>
              </a:avLst>
            </a:prstGeom>
            <a:solidFill>
              <a:srgbClr val="5F7DA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txBox="1"/>
            <p:nvPr/>
          </p:nvSpPr>
          <p:spPr>
            <a:xfrm>
              <a:off x="4924079" y="1769586"/>
              <a:ext cx="2389500" cy="1769700"/>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Child Development</a:t>
              </a:r>
              <a:endParaRPr/>
            </a:p>
            <a:p>
              <a:pPr marL="114300" marR="0" lvl="1" indent="-19050" algn="l" rtl="0">
                <a:lnSpc>
                  <a:spcPct val="90000"/>
                </a:lnSpc>
                <a:spcBef>
                  <a:spcPts val="665"/>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a:p>
              <a:pPr marL="171450" marR="0" lvl="1" indent="-171450" algn="l" rtl="0">
                <a:lnSpc>
                  <a:spcPct val="90000"/>
                </a:lnSpc>
                <a:spcBef>
                  <a:spcPts val="225"/>
                </a:spcBef>
                <a:spcAft>
                  <a:spcPts val="0"/>
                </a:spcAft>
                <a:buClr>
                  <a:srgbClr val="000000"/>
                </a:buClr>
                <a:buSzPts val="1600"/>
                <a:buFont typeface="Arial"/>
                <a:buChar char="••"/>
              </a:pPr>
              <a:r>
                <a:rPr lang="en-US" sz="1600" b="0" i="0" u="none" strike="noStrike" cap="none">
                  <a:solidFill>
                    <a:schemeClr val="lt1"/>
                  </a:solidFill>
                  <a:latin typeface="Arial"/>
                  <a:ea typeface="Arial"/>
                  <a:cs typeface="Arial"/>
                  <a:sym typeface="Arial"/>
                </a:rPr>
                <a:t>9 units</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1" i="0" u="none" strike="noStrike" cap="none">
                  <a:solidFill>
                    <a:schemeClr val="lt1"/>
                  </a:solidFill>
                  <a:latin typeface="Arial"/>
                  <a:ea typeface="Arial"/>
                  <a:cs typeface="Arial"/>
                  <a:sym typeface="Arial"/>
                </a:rPr>
                <a:t>Early Childhood ONLY</a:t>
              </a:r>
              <a:endParaRPr/>
            </a:p>
          </p:txBody>
        </p:sp>
        <p:sp>
          <p:nvSpPr>
            <p:cNvPr id="381" name="Google Shape;381;p14"/>
            <p:cNvSpPr/>
            <p:nvPr/>
          </p:nvSpPr>
          <p:spPr>
            <a:xfrm>
              <a:off x="5382281" y="265438"/>
              <a:ext cx="1473300" cy="1473300"/>
            </a:xfrm>
            <a:prstGeom prst="ellipse">
              <a:avLst/>
            </a:prstGeom>
            <a:blipFill rotWithShape="1">
              <a:blip r:embed="rId5">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11" y="3539173"/>
              <a:ext cx="7315200" cy="663600"/>
            </a:xfrm>
            <a:prstGeom prst="leftRightArrow">
              <a:avLst>
                <a:gd name="adj1" fmla="val 50000"/>
                <a:gd name="adj2" fmla="val 50000"/>
              </a:avLst>
            </a:prstGeom>
            <a:solidFill>
              <a:srgbClr val="ADB2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txBox="1"/>
          <p:nvPr/>
        </p:nvSpPr>
        <p:spPr>
          <a:xfrm>
            <a:off x="778963" y="5562600"/>
            <a:ext cx="6705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All pre-reqs must be </a:t>
            </a:r>
            <a:r>
              <a:rPr lang="en-US" sz="1400" b="1" i="0" u="none" strike="noStrike" cap="none">
                <a:solidFill>
                  <a:srgbClr val="000000"/>
                </a:solidFill>
                <a:latin typeface="Arial"/>
                <a:ea typeface="Arial"/>
                <a:cs typeface="Arial"/>
                <a:sym typeface="Arial"/>
              </a:rPr>
              <a:t>complete</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“in progress” </a:t>
            </a:r>
            <a:r>
              <a:rPr lang="en-US" sz="1400" b="0" i="0" u="none" strike="noStrike" cap="none">
                <a:solidFill>
                  <a:srgbClr val="000000"/>
                </a:solidFill>
                <a:latin typeface="Arial"/>
                <a:ea typeface="Arial"/>
                <a:cs typeface="Arial"/>
                <a:sym typeface="Arial"/>
              </a:rPr>
              <a:t>at time application is submitted.</a:t>
            </a:r>
            <a:endParaRPr/>
          </a:p>
        </p:txBody>
      </p:sp>
    </p:spTree>
    <p:extLst>
      <p:ext uri="{BB962C8B-B14F-4D97-AF65-F5344CB8AC3E}">
        <p14:creationId xmlns:p14="http://schemas.microsoft.com/office/powerpoint/2010/main" val="382567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5"/>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SPED Prerequisite Courses (3 classes)</a:t>
            </a:r>
            <a:br>
              <a:rPr lang="en-US"/>
            </a:br>
            <a:r>
              <a:rPr lang="en-US"/>
              <a:t>ALL APPLICANTS</a:t>
            </a:r>
            <a:endParaRPr/>
          </a:p>
        </p:txBody>
      </p:sp>
      <p:grpSp>
        <p:nvGrpSpPr>
          <p:cNvPr id="389" name="Google Shape;389;p15"/>
          <p:cNvGrpSpPr/>
          <p:nvPr/>
        </p:nvGrpSpPr>
        <p:grpSpPr>
          <a:xfrm>
            <a:off x="546354" y="2150284"/>
            <a:ext cx="6946391" cy="4262917"/>
            <a:chOff x="222504" y="2135"/>
            <a:chExt cx="6946391" cy="4262917"/>
          </a:xfrm>
        </p:grpSpPr>
        <p:sp>
          <p:nvSpPr>
            <p:cNvPr id="390" name="Google Shape;390;p15"/>
            <p:cNvSpPr/>
            <p:nvPr/>
          </p:nvSpPr>
          <p:spPr>
            <a:xfrm rot="5400000">
              <a:off x="4380658" y="-1849492"/>
              <a:ext cx="8217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txBox="1"/>
            <p:nvPr/>
          </p:nvSpPr>
          <p:spPr>
            <a:xfrm>
              <a:off x="2426212" y="144972"/>
              <a:ext cx="4690500" cy="741600"/>
            </a:xfrm>
            <a:prstGeom prst="rect">
              <a:avLst/>
            </a:prstGeom>
            <a:noFill/>
            <a:ln>
              <a:noFill/>
            </a:ln>
          </p:spPr>
          <p:txBody>
            <a:bodyPr spcFirstLastPara="1" wrap="square" lIns="247650" tIns="123825" rIns="247650" bIns="123825" anchor="ctr" anchorCtr="0">
              <a:noAutofit/>
            </a:bodyPr>
            <a:lstStyle/>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SPED 322 </a:t>
              </a:r>
              <a:endParaRPr sz="2000" b="1" i="1" u="sng" strike="noStrike" cap="none">
                <a:solidFill>
                  <a:srgbClr val="000000"/>
                </a:solidFill>
                <a:latin typeface="Arial"/>
                <a:ea typeface="Arial"/>
                <a:cs typeface="Arial"/>
                <a:sym typeface="Arial"/>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SPED 371 </a:t>
              </a:r>
              <a:endParaRPr sz="2000" b="1" i="1" u="sng" strike="noStrike" cap="none">
                <a:solidFill>
                  <a:srgbClr val="000000"/>
                </a:solidFill>
                <a:latin typeface="Arial"/>
                <a:ea typeface="Arial"/>
                <a:cs typeface="Arial"/>
                <a:sym typeface="Arial"/>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SPED 425</a:t>
              </a:r>
              <a:endParaRPr sz="2000" b="1" i="1" u="sng" strike="noStrike" cap="none">
                <a:solidFill>
                  <a:srgbClr val="000000"/>
                </a:solidFill>
                <a:latin typeface="Arial"/>
                <a:ea typeface="Arial"/>
                <a:cs typeface="Arial"/>
                <a:sym typeface="Arial"/>
              </a:endParaRPr>
            </a:p>
          </p:txBody>
        </p:sp>
        <p:sp>
          <p:nvSpPr>
            <p:cNvPr id="392" name="Google Shape;392;p15"/>
            <p:cNvSpPr/>
            <p:nvPr/>
          </p:nvSpPr>
          <p:spPr>
            <a:xfrm>
              <a:off x="222504" y="2135"/>
              <a:ext cx="2203800" cy="1027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txBox="1"/>
            <p:nvPr/>
          </p:nvSpPr>
          <p:spPr>
            <a:xfrm>
              <a:off x="272648" y="52279"/>
              <a:ext cx="2103300" cy="927000"/>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0" i="0" u="none" strike="noStrike" cap="none">
                  <a:solidFill>
                    <a:schemeClr val="lt1"/>
                  </a:solidFill>
                  <a:latin typeface="Arial"/>
                  <a:ea typeface="Arial"/>
                  <a:cs typeface="Arial"/>
                  <a:sym typeface="Arial"/>
                </a:rPr>
                <a:t>Approved</a:t>
              </a:r>
              <a:endParaRPr/>
            </a:p>
            <a:p>
              <a:pPr marL="0" marR="0" lvl="0" indent="0" algn="ctr" rtl="0">
                <a:lnSpc>
                  <a:spcPct val="90000"/>
                </a:lnSpc>
                <a:spcBef>
                  <a:spcPts val="910"/>
                </a:spcBef>
                <a:spcAft>
                  <a:spcPts val="0"/>
                </a:spcAft>
                <a:buNone/>
              </a:pPr>
              <a:r>
                <a:rPr lang="en-US" sz="2600" b="0" i="0" u="none" strike="noStrike" cap="none">
                  <a:solidFill>
                    <a:schemeClr val="lt1"/>
                  </a:solidFill>
                  <a:latin typeface="Arial"/>
                  <a:ea typeface="Arial"/>
                  <a:cs typeface="Arial"/>
                  <a:sym typeface="Arial"/>
                </a:rPr>
                <a:t>Courses</a:t>
              </a:r>
              <a:endParaRPr/>
            </a:p>
          </p:txBody>
        </p:sp>
        <p:sp>
          <p:nvSpPr>
            <p:cNvPr id="394" name="Google Shape;394;p15"/>
            <p:cNvSpPr/>
            <p:nvPr/>
          </p:nvSpPr>
          <p:spPr>
            <a:xfrm rot="5400000">
              <a:off x="4380658" y="-770920"/>
              <a:ext cx="8217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txBox="1"/>
            <p:nvPr/>
          </p:nvSpPr>
          <p:spPr>
            <a:xfrm>
              <a:off x="2426212" y="1223544"/>
              <a:ext cx="4690500" cy="741600"/>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Must receive at least a “C-” or better</a:t>
              </a:r>
              <a:endParaRPr dirty="0"/>
            </a:p>
          </p:txBody>
        </p:sp>
        <p:sp>
          <p:nvSpPr>
            <p:cNvPr id="396" name="Google Shape;396;p15"/>
            <p:cNvSpPr/>
            <p:nvPr/>
          </p:nvSpPr>
          <p:spPr>
            <a:xfrm>
              <a:off x="222504" y="1080707"/>
              <a:ext cx="2203800" cy="1027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txBox="1"/>
            <p:nvPr/>
          </p:nvSpPr>
          <p:spPr>
            <a:xfrm>
              <a:off x="272648" y="1130851"/>
              <a:ext cx="2103300" cy="927000"/>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0" i="0" u="none" strike="noStrike" cap="none">
                  <a:solidFill>
                    <a:schemeClr val="lt1"/>
                  </a:solidFill>
                  <a:latin typeface="Arial"/>
                  <a:ea typeface="Arial"/>
                  <a:cs typeface="Arial"/>
                  <a:sym typeface="Arial"/>
                </a:rPr>
                <a:t>Minimum Grade</a:t>
              </a:r>
              <a:endParaRPr/>
            </a:p>
          </p:txBody>
        </p:sp>
        <p:sp>
          <p:nvSpPr>
            <p:cNvPr id="398" name="Google Shape;398;p15"/>
            <p:cNvSpPr/>
            <p:nvPr/>
          </p:nvSpPr>
          <p:spPr>
            <a:xfrm rot="5400000">
              <a:off x="4392845" y="307651"/>
              <a:ext cx="8217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txBox="1"/>
            <p:nvPr/>
          </p:nvSpPr>
          <p:spPr>
            <a:xfrm>
              <a:off x="2438399" y="2302117"/>
              <a:ext cx="4690500" cy="741600"/>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Valid for </a:t>
              </a:r>
              <a:r>
                <a:rPr lang="en-US" sz="1800" b="0" i="0" u="sng" strike="noStrike" cap="none">
                  <a:solidFill>
                    <a:srgbClr val="000000"/>
                  </a:solidFill>
                  <a:latin typeface="Arial"/>
                  <a:ea typeface="Arial"/>
                  <a:cs typeface="Arial"/>
                  <a:sym typeface="Arial"/>
                </a:rPr>
                <a:t>7 years</a:t>
              </a:r>
              <a:endParaRPr/>
            </a:p>
          </p:txBody>
        </p:sp>
        <p:sp>
          <p:nvSpPr>
            <p:cNvPr id="400" name="Google Shape;400;p15"/>
            <p:cNvSpPr/>
            <p:nvPr/>
          </p:nvSpPr>
          <p:spPr>
            <a:xfrm>
              <a:off x="222504" y="2159280"/>
              <a:ext cx="2215800" cy="1027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txBox="1"/>
            <p:nvPr/>
          </p:nvSpPr>
          <p:spPr>
            <a:xfrm>
              <a:off x="272648" y="2209424"/>
              <a:ext cx="2115600" cy="927000"/>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0" i="0" u="none" strike="noStrike" cap="none">
                  <a:solidFill>
                    <a:schemeClr val="lt1"/>
                  </a:solidFill>
                  <a:latin typeface="Arial"/>
                  <a:ea typeface="Arial"/>
                  <a:cs typeface="Arial"/>
                  <a:sym typeface="Arial"/>
                </a:rPr>
                <a:t>Timeline</a:t>
              </a:r>
              <a:endParaRPr/>
            </a:p>
          </p:txBody>
        </p:sp>
        <p:sp>
          <p:nvSpPr>
            <p:cNvPr id="402" name="Google Shape;402;p15"/>
            <p:cNvSpPr/>
            <p:nvPr/>
          </p:nvSpPr>
          <p:spPr>
            <a:xfrm rot="5400000">
              <a:off x="4291393" y="1296974"/>
              <a:ext cx="821700" cy="49089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2247905" y="3380689"/>
              <a:ext cx="4868700" cy="741600"/>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CSUF’s </a:t>
              </a:r>
              <a:r>
                <a:rPr lang="en-US" sz="1600" dirty="0"/>
                <a:t>Open University</a:t>
              </a:r>
              <a:endParaRPr sz="1600" b="0" i="0" u="sng"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SPED 371 may be offered at local community colleges</a:t>
              </a:r>
              <a:endParaRPr dirty="0"/>
            </a:p>
          </p:txBody>
        </p:sp>
        <p:sp>
          <p:nvSpPr>
            <p:cNvPr id="404" name="Google Shape;404;p15"/>
            <p:cNvSpPr/>
            <p:nvPr/>
          </p:nvSpPr>
          <p:spPr>
            <a:xfrm>
              <a:off x="222504" y="3237852"/>
              <a:ext cx="2025300" cy="1027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txBox="1"/>
            <p:nvPr/>
          </p:nvSpPr>
          <p:spPr>
            <a:xfrm>
              <a:off x="272648" y="3287996"/>
              <a:ext cx="1925100" cy="927000"/>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n-US" sz="2600" b="0" i="0" u="sng" strike="noStrike" cap="none">
                  <a:solidFill>
                    <a:schemeClr val="lt1"/>
                  </a:solidFill>
                  <a:latin typeface="Arial"/>
                  <a:ea typeface="Arial"/>
                  <a:cs typeface="Arial"/>
                  <a:sym typeface="Arial"/>
                </a:rPr>
                <a:t>Where can I take?</a:t>
              </a:r>
              <a:endParaRPr/>
            </a:p>
          </p:txBody>
        </p:sp>
      </p:grpSp>
      <p:grpSp>
        <p:nvGrpSpPr>
          <p:cNvPr id="406" name="Google Shape;406;p15"/>
          <p:cNvGrpSpPr/>
          <p:nvPr/>
        </p:nvGrpSpPr>
        <p:grpSpPr>
          <a:xfrm>
            <a:off x="4643925" y="2234777"/>
            <a:ext cx="2438400" cy="858102"/>
            <a:chOff x="4643925" y="2234777"/>
            <a:chExt cx="2438400" cy="858102"/>
          </a:xfrm>
        </p:grpSpPr>
        <p:sp>
          <p:nvSpPr>
            <p:cNvPr id="407" name="Google Shape;407;p15"/>
            <p:cNvSpPr txBox="1"/>
            <p:nvPr/>
          </p:nvSpPr>
          <p:spPr>
            <a:xfrm>
              <a:off x="4643925" y="2234777"/>
              <a:ext cx="2438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1" u="none" strike="noStrike" cap="none">
                  <a:solidFill>
                    <a:srgbClr val="0070C0"/>
                  </a:solidFill>
                  <a:latin typeface="Arial"/>
                  <a:ea typeface="Arial"/>
                  <a:cs typeface="Arial"/>
                  <a:sym typeface="Arial"/>
                </a:rPr>
                <a:t>10 Hours</a:t>
              </a:r>
              <a:endParaRPr/>
            </a:p>
          </p:txBody>
        </p:sp>
        <p:sp>
          <p:nvSpPr>
            <p:cNvPr id="408" name="Google Shape;408;p15"/>
            <p:cNvSpPr txBox="1"/>
            <p:nvPr/>
          </p:nvSpPr>
          <p:spPr>
            <a:xfrm>
              <a:off x="4643925" y="2525378"/>
              <a:ext cx="2438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1" u="none" strike="noStrike" cap="none" dirty="0">
                  <a:solidFill>
                    <a:srgbClr val="0070C0"/>
                  </a:solidFill>
                  <a:latin typeface="Arial"/>
                  <a:ea typeface="Arial"/>
                  <a:cs typeface="Arial"/>
                  <a:sym typeface="Arial"/>
                </a:rPr>
                <a:t>25 Hours</a:t>
              </a:r>
              <a:endParaRPr dirty="0"/>
            </a:p>
          </p:txBody>
        </p:sp>
        <p:sp>
          <p:nvSpPr>
            <p:cNvPr id="409" name="Google Shape;409;p15"/>
            <p:cNvSpPr txBox="1"/>
            <p:nvPr/>
          </p:nvSpPr>
          <p:spPr>
            <a:xfrm>
              <a:off x="4643925" y="2815979"/>
              <a:ext cx="2438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1" u="none" strike="noStrike" cap="none" dirty="0">
                  <a:solidFill>
                    <a:srgbClr val="0070C0"/>
                  </a:solidFill>
                  <a:latin typeface="Arial"/>
                  <a:ea typeface="Arial"/>
                  <a:cs typeface="Arial"/>
                  <a:sym typeface="Arial"/>
                </a:rPr>
                <a:t>10 Hours</a:t>
              </a:r>
              <a:endParaRPr dirty="0"/>
            </a:p>
          </p:txBody>
        </p:sp>
      </p:grpSp>
      <p:sp>
        <p:nvSpPr>
          <p:cNvPr id="410" name="Google Shape;410;p15"/>
          <p:cNvSpPr txBox="1"/>
          <p:nvPr/>
        </p:nvSpPr>
        <p:spPr>
          <a:xfrm>
            <a:off x="4643925" y="1943566"/>
            <a:ext cx="285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70C0"/>
                </a:solidFill>
                <a:latin typeface="Arial"/>
                <a:ea typeface="Arial"/>
                <a:cs typeface="Arial"/>
                <a:sym typeface="Arial"/>
              </a:rPr>
              <a:t>Required Observation Hours </a:t>
            </a:r>
            <a:endParaRPr/>
          </a:p>
        </p:txBody>
      </p:sp>
    </p:spTree>
    <p:extLst>
      <p:ext uri="{BB962C8B-B14F-4D97-AF65-F5344CB8AC3E}">
        <p14:creationId xmlns:p14="http://schemas.microsoft.com/office/powerpoint/2010/main" val="345493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6"/>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SPED Prerequisite Courses</a:t>
            </a:r>
            <a:br>
              <a:rPr lang="en-US"/>
            </a:br>
            <a:r>
              <a:rPr lang="en-US"/>
              <a:t>ALL APPLICANTS</a:t>
            </a:r>
            <a:endParaRPr/>
          </a:p>
        </p:txBody>
      </p:sp>
      <p:graphicFrame>
        <p:nvGraphicFramePr>
          <p:cNvPr id="416" name="Google Shape;416;p16"/>
          <p:cNvGraphicFramePr/>
          <p:nvPr>
            <p:extLst>
              <p:ext uri="{D42A27DB-BD31-4B8C-83A1-F6EECF244321}">
                <p14:modId xmlns:p14="http://schemas.microsoft.com/office/powerpoint/2010/main" val="3538455063"/>
              </p:ext>
            </p:extLst>
          </p:nvPr>
        </p:nvGraphicFramePr>
        <p:xfrm>
          <a:off x="373832" y="3344632"/>
          <a:ext cx="8162925" cy="2264316"/>
        </p:xfrm>
        <a:graphic>
          <a:graphicData uri="http://schemas.openxmlformats.org/drawingml/2006/table">
            <a:tbl>
              <a:tblPr firstRow="1" bandRow="1">
                <a:noFill/>
              </a:tblPr>
              <a:tblGrid>
                <a:gridCol w="8162925">
                  <a:extLst>
                    <a:ext uri="{9D8B030D-6E8A-4147-A177-3AD203B41FA5}">
                      <a16:colId xmlns:a16="http://schemas.microsoft.com/office/drawing/2014/main" val="20000"/>
                    </a:ext>
                  </a:extLst>
                </a:gridCol>
              </a:tblGrid>
              <a:tr h="2264316">
                <a:tc>
                  <a:txBody>
                    <a:bodyPr/>
                    <a:lstStyle/>
                    <a:p>
                      <a:pPr marL="285750" marR="0" lvl="0" indent="-285750" algn="l" rtl="0">
                        <a:lnSpc>
                          <a:spcPct val="150000"/>
                        </a:lnSpc>
                        <a:spcBef>
                          <a:spcPts val="0"/>
                        </a:spcBef>
                        <a:spcAft>
                          <a:spcPts val="0"/>
                        </a:spcAft>
                        <a:buClr>
                          <a:srgbClr val="000000"/>
                        </a:buClr>
                        <a:buSzPts val="1800"/>
                        <a:buFont typeface="Arial" panose="020B0604020202020204" pitchFamily="34" charset="0"/>
                        <a:buChar char="•"/>
                      </a:pPr>
                      <a:r>
                        <a:rPr lang="en-US" sz="1800" b="1" u="none" strike="noStrike" cap="none" dirty="0">
                          <a:solidFill>
                            <a:schemeClr val="accent2"/>
                          </a:solidFill>
                          <a:latin typeface="Roboto Condensed"/>
                          <a:ea typeface="Roboto Condensed"/>
                          <a:cs typeface="Roboto Condensed"/>
                          <a:sym typeface="Roboto Condensed"/>
                        </a:rPr>
                        <a:t>Register online through Open University’s website:</a:t>
                      </a:r>
                    </a:p>
                    <a:p>
                      <a:pPr marL="285750" marR="0" lvl="0" indent="-285750" algn="l" rtl="0">
                        <a:lnSpc>
                          <a:spcPct val="150000"/>
                        </a:lnSpc>
                        <a:spcBef>
                          <a:spcPts val="0"/>
                        </a:spcBef>
                        <a:spcAft>
                          <a:spcPts val="0"/>
                        </a:spcAft>
                        <a:buClr>
                          <a:srgbClr val="000000"/>
                        </a:buClr>
                        <a:buSzPts val="1800"/>
                        <a:buFont typeface="Arial" panose="020B0604020202020204" pitchFamily="34" charset="0"/>
                        <a:buChar char="•"/>
                      </a:pPr>
                      <a:r>
                        <a:rPr lang="en-US" sz="1800" b="1" u="none" strike="noStrike" cap="none" dirty="0">
                          <a:solidFill>
                            <a:schemeClr val="accent2"/>
                          </a:solidFill>
                          <a:latin typeface="Roboto Condensed"/>
                          <a:ea typeface="Roboto Condensed"/>
                          <a:cs typeface="Roboto Condensed"/>
                          <a:sym typeface="Roboto Condensed"/>
                          <a:hlinkClick r:id="rId3"/>
                        </a:rPr>
                        <a:t>https://extension.fullerton.edu/ou/fall.aspx</a:t>
                      </a:r>
                      <a:endParaRPr lang="en-US" sz="1800" b="1" u="none" strike="noStrike" cap="none" dirty="0">
                        <a:solidFill>
                          <a:schemeClr val="accent2"/>
                        </a:solidFill>
                        <a:latin typeface="Roboto Condensed"/>
                        <a:ea typeface="Roboto Condensed"/>
                        <a:cs typeface="Roboto Condensed"/>
                        <a:sym typeface="Roboto Condensed"/>
                      </a:endParaRPr>
                    </a:p>
                    <a:p>
                      <a:pPr marL="285750" marR="0" lvl="0" indent="-285750" algn="l" rtl="0">
                        <a:lnSpc>
                          <a:spcPct val="150000"/>
                        </a:lnSpc>
                        <a:spcBef>
                          <a:spcPts val="0"/>
                        </a:spcBef>
                        <a:spcAft>
                          <a:spcPts val="0"/>
                        </a:spcAft>
                        <a:buClr>
                          <a:srgbClr val="000000"/>
                        </a:buClr>
                        <a:buSzPts val="1800"/>
                        <a:buFont typeface="Arial" panose="020B0604020202020204" pitchFamily="34" charset="0"/>
                        <a:buChar char="•"/>
                      </a:pPr>
                      <a:endParaRPr sz="1800" b="0" u="none" strike="noStrike" cap="none" dirty="0">
                        <a:solidFill>
                          <a:schemeClr val="accent2"/>
                        </a:solidFill>
                        <a:latin typeface="Roboto Condensed"/>
                        <a:ea typeface="Roboto Condensed"/>
                        <a:cs typeface="Roboto Condensed"/>
                        <a:sym typeface="Roboto Condensed"/>
                      </a:endParaRPr>
                    </a:p>
                    <a:p>
                      <a:pPr marL="285750" marR="0" lvl="0" indent="-285750" algn="l" rtl="0">
                        <a:lnSpc>
                          <a:spcPct val="150000"/>
                        </a:lnSpc>
                        <a:spcBef>
                          <a:spcPts val="0"/>
                        </a:spcBef>
                        <a:spcAft>
                          <a:spcPts val="0"/>
                        </a:spcAft>
                        <a:buClr>
                          <a:srgbClr val="000000"/>
                        </a:buClr>
                        <a:buSzPts val="1800"/>
                        <a:buFont typeface="Arial"/>
                        <a:buChar char="•"/>
                      </a:pPr>
                      <a:r>
                        <a:rPr lang="en-US" sz="1800" b="1" u="none" strike="noStrike" cap="none" dirty="0">
                          <a:solidFill>
                            <a:schemeClr val="accent2"/>
                          </a:solidFill>
                          <a:latin typeface="Roboto Condensed"/>
                          <a:ea typeface="Roboto Condensed"/>
                          <a:cs typeface="Roboto Condensed"/>
                          <a:sym typeface="Roboto Condensed"/>
                        </a:rPr>
                        <a:t>Questions? </a:t>
                      </a:r>
                      <a:r>
                        <a:rPr lang="en-US" sz="1800" b="0" u="none" strike="noStrike" cap="none" dirty="0">
                          <a:solidFill>
                            <a:schemeClr val="accent2"/>
                          </a:solidFill>
                          <a:latin typeface="Roboto Condensed"/>
                          <a:ea typeface="Roboto Condensed"/>
                          <a:cs typeface="Roboto Condensed"/>
                          <a:sym typeface="Roboto Condensed"/>
                        </a:rPr>
                        <a:t>Contact Open University/Extended Ed at </a:t>
                      </a:r>
                      <a:r>
                        <a:rPr lang="en-US" sz="1800" b="0" u="sng" strike="noStrike" cap="none" dirty="0">
                          <a:solidFill>
                            <a:schemeClr val="hlink"/>
                          </a:solidFill>
                          <a:latin typeface="Roboto Condensed"/>
                          <a:ea typeface="Roboto Condensed"/>
                          <a:cs typeface="Roboto Condensed"/>
                          <a:sym typeface="Roboto Condensed"/>
                          <a:hlinkClick r:id="rId4"/>
                        </a:rPr>
                        <a:t>eipconnect@fullerton.edu</a:t>
                      </a:r>
                      <a:r>
                        <a:rPr lang="en-US" sz="1800" b="0" u="none" strike="noStrike" cap="none" dirty="0">
                          <a:latin typeface="Roboto Condensed"/>
                          <a:ea typeface="Roboto Condensed"/>
                          <a:cs typeface="Roboto Condensed"/>
                          <a:sym typeface="Roboto Condensed"/>
                        </a:rPr>
                        <a:t> </a:t>
                      </a:r>
                      <a:r>
                        <a:rPr lang="en-US" sz="1800" b="0" u="sng" strike="noStrike" cap="none" dirty="0">
                          <a:latin typeface="Roboto Condensed"/>
                          <a:ea typeface="Roboto Condensed"/>
                          <a:cs typeface="Roboto Condensed"/>
                          <a:sym typeface="Roboto Condensed"/>
                        </a:rPr>
                        <a:t>or</a:t>
                      </a:r>
                      <a:r>
                        <a:rPr lang="en-US" sz="1800" b="0" u="none" strike="noStrike" cap="none" dirty="0">
                          <a:latin typeface="Roboto Condensed"/>
                          <a:ea typeface="Roboto Condensed"/>
                          <a:cs typeface="Roboto Condensed"/>
                          <a:sym typeface="Roboto Condensed"/>
                        </a:rPr>
                        <a:t> (657) 278-2611. </a:t>
                      </a: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6511A7DF-6030-4EE7-B232-BA7CB3EC5A9C}"/>
              </a:ext>
            </a:extLst>
          </p:cNvPr>
          <p:cNvSpPr txBox="1"/>
          <p:nvPr/>
        </p:nvSpPr>
        <p:spPr>
          <a:xfrm>
            <a:off x="319993" y="1727023"/>
            <a:ext cx="6580425" cy="1231106"/>
          </a:xfrm>
          <a:prstGeom prst="rect">
            <a:avLst/>
          </a:prstGeom>
          <a:noFill/>
        </p:spPr>
        <p:txBody>
          <a:bodyPr wrap="square" rtlCol="0">
            <a:spAutoFit/>
          </a:bodyPr>
          <a:lstStyle/>
          <a:p>
            <a:r>
              <a:rPr lang="en-US" sz="1800" dirty="0"/>
              <a:t>.</a:t>
            </a:r>
          </a:p>
          <a:p>
            <a:endParaRPr lang="en-US" sz="1800" dirty="0"/>
          </a:p>
          <a:p>
            <a:r>
              <a:rPr lang="en-US" sz="2000" b="1" dirty="0"/>
              <a:t>Fall 2023 through Open University </a:t>
            </a:r>
          </a:p>
          <a:p>
            <a:r>
              <a:rPr lang="en-US" sz="1800" dirty="0"/>
              <a:t>Registration opens August 7, 2023.</a:t>
            </a:r>
          </a:p>
        </p:txBody>
      </p:sp>
    </p:spTree>
    <p:extLst>
      <p:ext uri="{BB962C8B-B14F-4D97-AF65-F5344CB8AC3E}">
        <p14:creationId xmlns:p14="http://schemas.microsoft.com/office/powerpoint/2010/main" val="321011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7"/>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Ethnic Studies Prerequisite (1 Course Needed)</a:t>
            </a:r>
            <a:br>
              <a:rPr lang="en-US" dirty="0"/>
            </a:br>
            <a:r>
              <a:rPr lang="en-US" dirty="0"/>
              <a:t>ALL APPLICANTS</a:t>
            </a:r>
            <a:endParaRPr dirty="0"/>
          </a:p>
        </p:txBody>
      </p:sp>
      <p:grpSp>
        <p:nvGrpSpPr>
          <p:cNvPr id="424" name="Google Shape;424;p17"/>
          <p:cNvGrpSpPr/>
          <p:nvPr/>
        </p:nvGrpSpPr>
        <p:grpSpPr>
          <a:xfrm>
            <a:off x="374904" y="1983283"/>
            <a:ext cx="6946391" cy="4263061"/>
            <a:chOff x="222504" y="2083"/>
            <a:chExt cx="6946391" cy="4263061"/>
          </a:xfrm>
        </p:grpSpPr>
        <p:sp>
          <p:nvSpPr>
            <p:cNvPr id="425" name="Google Shape;425;p17"/>
            <p:cNvSpPr/>
            <p:nvPr/>
          </p:nvSpPr>
          <p:spPr>
            <a:xfrm rot="5400000">
              <a:off x="4241458" y="-1675548"/>
              <a:ext cx="11001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txBox="1"/>
            <p:nvPr/>
          </p:nvSpPr>
          <p:spPr>
            <a:xfrm>
              <a:off x="2426212" y="193305"/>
              <a:ext cx="4676700" cy="992700"/>
            </a:xfrm>
            <a:prstGeom prst="rect">
              <a:avLst/>
            </a:prstGeom>
            <a:noFill/>
            <a:ln>
              <a:noFill/>
            </a:ln>
          </p:spPr>
          <p:txBody>
            <a:bodyPr spcFirstLastPara="1" wrap="square" lIns="140950" tIns="70475" rIns="140950" bIns="70475" anchor="ctr"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Can be taken at CSUF</a:t>
              </a:r>
            </a:p>
            <a:p>
              <a:pPr marL="114300" marR="0" lvl="1" indent="-114300" algn="l" rtl="0">
                <a:lnSpc>
                  <a:spcPct val="90000"/>
                </a:lnSpc>
                <a:spcBef>
                  <a:spcPts val="0"/>
                </a:spcBef>
                <a:spcAft>
                  <a:spcPts val="0"/>
                </a:spcAft>
                <a:buClr>
                  <a:srgbClr val="000000"/>
                </a:buClr>
                <a:buSzPts val="1400"/>
                <a:buFont typeface="Arial"/>
                <a:buChar char="••"/>
              </a:pPr>
              <a:r>
                <a:rPr lang="en-US" b="1" u="sng" dirty="0"/>
                <a:t>OR</a:t>
              </a:r>
              <a:r>
                <a:rPr lang="en-US" dirty="0"/>
                <a:t> at a Community College</a:t>
              </a:r>
            </a:p>
            <a:p>
              <a:pPr marL="114300" marR="0" lvl="1" indent="-114300" algn="l" rtl="0">
                <a:lnSpc>
                  <a:spcPct val="90000"/>
                </a:lnSpc>
                <a:spcBef>
                  <a:spcPts val="0"/>
                </a:spcBef>
                <a:spcAft>
                  <a:spcPts val="0"/>
                </a:spcAft>
                <a:buClr>
                  <a:srgbClr val="000000"/>
                </a:buClr>
                <a:buSzPts val="1400"/>
                <a:buFont typeface="Arial"/>
                <a:buChar char="••"/>
              </a:pPr>
              <a:r>
                <a:rPr lang="en-US" dirty="0"/>
                <a:t>Must choose from a list of </a:t>
              </a:r>
              <a:r>
                <a:rPr lang="en-US" dirty="0">
                  <a:hlinkClick r:id="rId3"/>
                </a:rPr>
                <a:t>pre-approved classes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Course approved through </a:t>
              </a:r>
              <a:r>
                <a:rPr lang="en-US" sz="1400" b="1"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petition</a:t>
              </a:r>
              <a:endParaRPr sz="1400" b="0" i="0" u="none" strike="noStrike" cap="none" dirty="0">
                <a:solidFill>
                  <a:srgbClr val="000000"/>
                </a:solidFill>
                <a:latin typeface="Arial"/>
                <a:ea typeface="Arial"/>
                <a:cs typeface="Arial"/>
                <a:sym typeface="Arial"/>
              </a:endParaRPr>
            </a:p>
          </p:txBody>
        </p:sp>
        <p:sp>
          <p:nvSpPr>
            <p:cNvPr id="427" name="Google Shape;427;p17"/>
            <p:cNvSpPr/>
            <p:nvPr/>
          </p:nvSpPr>
          <p:spPr>
            <a:xfrm>
              <a:off x="222504" y="2083"/>
              <a:ext cx="2203800" cy="1375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txBox="1"/>
            <p:nvPr/>
          </p:nvSpPr>
          <p:spPr>
            <a:xfrm>
              <a:off x="289634" y="69213"/>
              <a:ext cx="2069400" cy="1240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US" sz="1800" b="0" i="0" u="none" strike="noStrike" cap="none" dirty="0">
                  <a:solidFill>
                    <a:schemeClr val="lt1"/>
                  </a:solidFill>
                  <a:latin typeface="Arial"/>
                  <a:ea typeface="Arial"/>
                  <a:cs typeface="Arial"/>
                  <a:sym typeface="Arial"/>
                </a:rPr>
                <a:t>Ethnic Studies</a:t>
              </a:r>
              <a:endParaRPr dirty="0"/>
            </a:p>
            <a:p>
              <a:pPr marL="0" marR="0" lvl="0" indent="0" algn="ctr" rtl="0">
                <a:lnSpc>
                  <a:spcPct val="90000"/>
                </a:lnSpc>
                <a:spcBef>
                  <a:spcPts val="630"/>
                </a:spcBef>
                <a:spcAft>
                  <a:spcPts val="0"/>
                </a:spcAft>
                <a:buNone/>
              </a:pPr>
              <a:r>
                <a:rPr lang="en-US" sz="1800" b="1" i="0" u="none" strike="noStrike" cap="none" dirty="0">
                  <a:solidFill>
                    <a:schemeClr val="lt1"/>
                  </a:solidFill>
                  <a:latin typeface="Arial"/>
                  <a:ea typeface="Arial"/>
                  <a:cs typeface="Arial"/>
                  <a:sym typeface="Arial"/>
                </a:rPr>
                <a:t>(must complete </a:t>
              </a:r>
              <a:r>
                <a:rPr lang="en-US" sz="1800" b="1" i="0" u="sng" strike="noStrike" cap="none" dirty="0">
                  <a:solidFill>
                    <a:schemeClr val="lt1"/>
                  </a:solidFill>
                  <a:latin typeface="Arial"/>
                  <a:ea typeface="Arial"/>
                  <a:cs typeface="Arial"/>
                  <a:sym typeface="Arial"/>
                </a:rPr>
                <a:t>one</a:t>
              </a:r>
              <a:r>
                <a:rPr lang="en-US" sz="1800" b="1" i="0" u="none" strike="noStrike" cap="none" dirty="0">
                  <a:solidFill>
                    <a:schemeClr val="lt1"/>
                  </a:solidFill>
                  <a:latin typeface="Arial"/>
                  <a:ea typeface="Arial"/>
                  <a:cs typeface="Arial"/>
                  <a:sym typeface="Arial"/>
                </a:rPr>
                <a:t> from the pre-approved list)</a:t>
              </a:r>
              <a:endParaRPr dirty="0"/>
            </a:p>
          </p:txBody>
        </p:sp>
        <p:sp>
          <p:nvSpPr>
            <p:cNvPr id="429" name="Google Shape;429;p17"/>
            <p:cNvSpPr/>
            <p:nvPr/>
          </p:nvSpPr>
          <p:spPr>
            <a:xfrm rot="5400000">
              <a:off x="4241458" y="-231617"/>
              <a:ext cx="11001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txBox="1"/>
            <p:nvPr/>
          </p:nvSpPr>
          <p:spPr>
            <a:xfrm>
              <a:off x="2426212" y="1637236"/>
              <a:ext cx="4676700" cy="992700"/>
            </a:xfrm>
            <a:prstGeom prst="rect">
              <a:avLst/>
            </a:prstGeom>
            <a:noFill/>
            <a:ln>
              <a:noFill/>
            </a:ln>
          </p:spPr>
          <p:txBody>
            <a:bodyPr spcFirstLastPara="1" wrap="square" lIns="83800" tIns="41900" rIns="83800" bIns="41900" anchor="ctr"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“C-” </a:t>
              </a:r>
              <a:r>
                <a:rPr lang="en-US" sz="2200" b="0" i="0" u="none" strike="noStrike" cap="none">
                  <a:solidFill>
                    <a:srgbClr val="000000"/>
                  </a:solidFill>
                  <a:latin typeface="Arial"/>
                  <a:ea typeface="Arial"/>
                  <a:cs typeface="Arial"/>
                  <a:sym typeface="Arial"/>
                </a:rPr>
                <a:t>or better</a:t>
              </a:r>
              <a:endParaRPr/>
            </a:p>
          </p:txBody>
        </p:sp>
        <p:sp>
          <p:nvSpPr>
            <p:cNvPr id="431" name="Google Shape;431;p17"/>
            <p:cNvSpPr/>
            <p:nvPr/>
          </p:nvSpPr>
          <p:spPr>
            <a:xfrm>
              <a:off x="222504" y="1446014"/>
              <a:ext cx="2203800" cy="1375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txBox="1"/>
            <p:nvPr/>
          </p:nvSpPr>
          <p:spPr>
            <a:xfrm>
              <a:off x="289634" y="1513144"/>
              <a:ext cx="2069400" cy="1240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Minimum Grade</a:t>
              </a:r>
              <a:endParaRPr/>
            </a:p>
          </p:txBody>
        </p:sp>
        <p:sp>
          <p:nvSpPr>
            <p:cNvPr id="433" name="Google Shape;433;p17"/>
            <p:cNvSpPr/>
            <p:nvPr/>
          </p:nvSpPr>
          <p:spPr>
            <a:xfrm rot="5400000">
              <a:off x="4253645" y="1212312"/>
              <a:ext cx="1100100" cy="47304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txBox="1"/>
            <p:nvPr/>
          </p:nvSpPr>
          <p:spPr>
            <a:xfrm>
              <a:off x="2438399" y="3081165"/>
              <a:ext cx="4676700" cy="992700"/>
            </a:xfrm>
            <a:prstGeom prst="rect">
              <a:avLst/>
            </a:prstGeom>
            <a:noFill/>
            <a:ln>
              <a:noFill/>
            </a:ln>
          </p:spPr>
          <p:txBody>
            <a:bodyPr spcFirstLastPara="1" wrap="square" lIns="83800" tIns="41900" rIns="83800" bIns="41900" anchor="ctr"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Must be taken no later than 10 years prior to entering the credential program</a:t>
              </a:r>
              <a:endParaRPr/>
            </a:p>
          </p:txBody>
        </p:sp>
        <p:sp>
          <p:nvSpPr>
            <p:cNvPr id="435" name="Google Shape;435;p17"/>
            <p:cNvSpPr/>
            <p:nvPr/>
          </p:nvSpPr>
          <p:spPr>
            <a:xfrm>
              <a:off x="222504" y="2889944"/>
              <a:ext cx="2215800" cy="1375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txBox="1"/>
            <p:nvPr/>
          </p:nvSpPr>
          <p:spPr>
            <a:xfrm>
              <a:off x="289634" y="2957074"/>
              <a:ext cx="2081700" cy="1240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Timeline</a:t>
              </a:r>
              <a:endParaRPr/>
            </a:p>
          </p:txBody>
        </p:sp>
      </p:grpSp>
      <p:pic>
        <p:nvPicPr>
          <p:cNvPr id="437" name="Google Shape;437;p17">
            <a:hlinkClick r:id="rId5"/>
          </p:cNvPr>
          <p:cNvPicPr preferRelativeResize="0"/>
          <p:nvPr/>
        </p:nvPicPr>
        <p:blipFill rotWithShape="1">
          <a:blip r:embed="rId6">
            <a:alphaModFix/>
          </a:blip>
          <a:srcRect/>
          <a:stretch/>
        </p:blipFill>
        <p:spPr>
          <a:xfrm>
            <a:off x="7696200" y="4876800"/>
            <a:ext cx="1143000" cy="1143000"/>
          </a:xfrm>
          <a:prstGeom prst="rect">
            <a:avLst/>
          </a:prstGeom>
          <a:noFill/>
          <a:ln>
            <a:noFill/>
          </a:ln>
        </p:spPr>
      </p:pic>
      <p:sp>
        <p:nvSpPr>
          <p:cNvPr id="438" name="Google Shape;438;p17"/>
          <p:cNvSpPr/>
          <p:nvPr/>
        </p:nvSpPr>
        <p:spPr>
          <a:xfrm>
            <a:off x="5957092" y="2100401"/>
            <a:ext cx="2596440" cy="2133600"/>
          </a:xfrm>
          <a:prstGeom prst="leftArrowCallout">
            <a:avLst>
              <a:gd name="adj1" fmla="val 10909"/>
              <a:gd name="adj2" fmla="val 9286"/>
              <a:gd name="adj3" fmla="val 14960"/>
              <a:gd name="adj4" fmla="val 65460"/>
            </a:avLst>
          </a:prstGeom>
          <a:solidFill>
            <a:schemeClr val="accent5"/>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Ethnic Studies course petitions must be approved by Aimee Nelson at Center for Careers in Teaching </a:t>
            </a:r>
            <a:endParaRPr dirty="0"/>
          </a:p>
        </p:txBody>
      </p:sp>
    </p:spTree>
    <p:extLst>
      <p:ext uri="{BB962C8B-B14F-4D97-AF65-F5344CB8AC3E}">
        <p14:creationId xmlns:p14="http://schemas.microsoft.com/office/powerpoint/2010/main" val="415921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9"/>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Child Development Prerequisite Courses</a:t>
            </a:r>
            <a:br>
              <a:rPr lang="en-US"/>
            </a:br>
            <a:r>
              <a:rPr lang="en-US"/>
              <a:t>EARLY CHILDHOOD ONLY*</a:t>
            </a:r>
            <a:endParaRPr/>
          </a:p>
        </p:txBody>
      </p:sp>
      <p:grpSp>
        <p:nvGrpSpPr>
          <p:cNvPr id="451" name="Google Shape;451;p19"/>
          <p:cNvGrpSpPr/>
          <p:nvPr/>
        </p:nvGrpSpPr>
        <p:grpSpPr>
          <a:xfrm>
            <a:off x="814275" y="2211784"/>
            <a:ext cx="6096000" cy="4060144"/>
            <a:chOff x="0" y="1984"/>
            <a:chExt cx="6096000" cy="4060144"/>
          </a:xfrm>
        </p:grpSpPr>
        <p:sp>
          <p:nvSpPr>
            <p:cNvPr id="452" name="Google Shape;452;p19"/>
            <p:cNvSpPr/>
            <p:nvPr/>
          </p:nvSpPr>
          <p:spPr>
            <a:xfrm rot="5400000">
              <a:off x="3621300" y="-1293846"/>
              <a:ext cx="1047900" cy="39015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txBox="1"/>
            <p:nvPr/>
          </p:nvSpPr>
          <p:spPr>
            <a:xfrm>
              <a:off x="2194561" y="184100"/>
              <a:ext cx="3850200" cy="945600"/>
            </a:xfrm>
            <a:prstGeom prst="rect">
              <a:avLst/>
            </a:prstGeom>
            <a:noFill/>
            <a:ln>
              <a:noFill/>
            </a:ln>
          </p:spPr>
          <p:txBody>
            <a:bodyPr spcFirstLastPara="1" wrap="square" lIns="76200" tIns="38100" rIns="76200" bIns="38100" anchor="ctr"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9 units of Child Development </a:t>
              </a:r>
              <a:r>
                <a:rPr lang="en-US" sz="2000" b="1" i="1" u="sng" strike="noStrike" cap="none">
                  <a:solidFill>
                    <a:srgbClr val="000000"/>
                  </a:solidFill>
                  <a:latin typeface="Arial"/>
                  <a:ea typeface="Arial"/>
                  <a:cs typeface="Arial"/>
                  <a:sym typeface="Arial"/>
                </a:rPr>
                <a:t>or</a:t>
              </a:r>
              <a:endParaRPr/>
            </a:p>
            <a:p>
              <a:pPr marL="228600" marR="0" lvl="1" indent="-228600" algn="l" rtl="0">
                <a:lnSpc>
                  <a:spcPct val="90000"/>
                </a:lnSpc>
                <a:spcBef>
                  <a:spcPts val="3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Child Development major</a:t>
              </a:r>
              <a:endParaRPr/>
            </a:p>
          </p:txBody>
        </p:sp>
        <p:sp>
          <p:nvSpPr>
            <p:cNvPr id="454" name="Google Shape;454;p19"/>
            <p:cNvSpPr/>
            <p:nvPr/>
          </p:nvSpPr>
          <p:spPr>
            <a:xfrm>
              <a:off x="0" y="1984"/>
              <a:ext cx="2194500" cy="1309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txBox="1"/>
            <p:nvPr/>
          </p:nvSpPr>
          <p:spPr>
            <a:xfrm>
              <a:off x="63934" y="65918"/>
              <a:ext cx="2066700" cy="1181700"/>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None/>
              </a:pPr>
              <a:r>
                <a:rPr lang="en-US" sz="3100" dirty="0">
                  <a:solidFill>
                    <a:schemeClr val="lt1"/>
                  </a:solidFill>
                </a:rPr>
                <a:t>CAS</a:t>
              </a:r>
              <a:r>
                <a:rPr lang="en-US" sz="3100" b="0" i="0" u="none" strike="noStrike" cap="none" dirty="0">
                  <a:solidFill>
                    <a:schemeClr val="lt1"/>
                  </a:solidFill>
                  <a:latin typeface="Arial"/>
                  <a:ea typeface="Arial"/>
                  <a:cs typeface="Arial"/>
                  <a:sym typeface="Arial"/>
                </a:rPr>
                <a:t> Courses</a:t>
              </a:r>
              <a:endParaRPr dirty="0"/>
            </a:p>
          </p:txBody>
        </p:sp>
        <p:sp>
          <p:nvSpPr>
            <p:cNvPr id="456" name="Google Shape;456;p19"/>
            <p:cNvSpPr/>
            <p:nvPr/>
          </p:nvSpPr>
          <p:spPr>
            <a:xfrm rot="5400000">
              <a:off x="3621300" y="81324"/>
              <a:ext cx="1047900" cy="39015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txBox="1"/>
            <p:nvPr/>
          </p:nvSpPr>
          <p:spPr>
            <a:xfrm>
              <a:off x="2194561" y="1559271"/>
              <a:ext cx="3850200" cy="945600"/>
            </a:xfrm>
            <a:prstGeom prst="rect">
              <a:avLst/>
            </a:prstGeom>
            <a:noFill/>
            <a:ln>
              <a:noFill/>
            </a:ln>
          </p:spPr>
          <p:txBody>
            <a:bodyPr spcFirstLastPara="1" wrap="square" lIns="76200" tIns="38100" rIns="76200" bIns="38100" anchor="ctr"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 or better</a:t>
              </a:r>
              <a:endParaRPr/>
            </a:p>
          </p:txBody>
        </p:sp>
        <p:sp>
          <p:nvSpPr>
            <p:cNvPr id="458" name="Google Shape;458;p19"/>
            <p:cNvSpPr/>
            <p:nvPr/>
          </p:nvSpPr>
          <p:spPr>
            <a:xfrm>
              <a:off x="0" y="1377156"/>
              <a:ext cx="2194500" cy="1309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txBox="1"/>
            <p:nvPr/>
          </p:nvSpPr>
          <p:spPr>
            <a:xfrm>
              <a:off x="63934" y="1441090"/>
              <a:ext cx="2066700" cy="1181700"/>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None/>
              </a:pPr>
              <a:r>
                <a:rPr lang="en-US" sz="3100" b="0" i="0" u="none" strike="noStrike" cap="none">
                  <a:solidFill>
                    <a:schemeClr val="lt1"/>
                  </a:solidFill>
                  <a:latin typeface="Arial"/>
                  <a:ea typeface="Arial"/>
                  <a:cs typeface="Arial"/>
                  <a:sym typeface="Arial"/>
                </a:rPr>
                <a:t>Minimum Grade</a:t>
              </a:r>
              <a:endParaRPr/>
            </a:p>
          </p:txBody>
        </p:sp>
        <p:sp>
          <p:nvSpPr>
            <p:cNvPr id="460" name="Google Shape;460;p19"/>
            <p:cNvSpPr/>
            <p:nvPr/>
          </p:nvSpPr>
          <p:spPr>
            <a:xfrm rot="5400000">
              <a:off x="3621300" y="1456496"/>
              <a:ext cx="1047900" cy="3901500"/>
            </a:xfrm>
            <a:prstGeom prst="round2SameRect">
              <a:avLst>
                <a:gd name="adj1" fmla="val 16667"/>
                <a:gd name="adj2" fmla="val 0"/>
              </a:avLst>
            </a:prstGeom>
            <a:solidFill>
              <a:srgbClr val="CDCFD5">
                <a:alpha val="89800"/>
              </a:srgbClr>
            </a:solidFill>
            <a:ln w="25400" cap="flat" cmpd="sng">
              <a:solidFill>
                <a:srgbClr val="CDCFD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txBox="1"/>
            <p:nvPr/>
          </p:nvSpPr>
          <p:spPr>
            <a:xfrm>
              <a:off x="2194561" y="2934443"/>
              <a:ext cx="3850200" cy="945600"/>
            </a:xfrm>
            <a:prstGeom prst="rect">
              <a:avLst/>
            </a:prstGeom>
            <a:noFill/>
            <a:ln>
              <a:noFill/>
            </a:ln>
          </p:spPr>
          <p:txBody>
            <a:bodyPr spcFirstLastPara="1" wrap="square" lIns="76200" tIns="38100" rIns="76200" bIns="38100" anchor="ctr"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good for </a:t>
              </a:r>
              <a:r>
                <a:rPr lang="en-US" sz="2000" b="1" i="1" u="sng" strike="noStrike" cap="none">
                  <a:solidFill>
                    <a:srgbClr val="000000"/>
                  </a:solidFill>
                  <a:latin typeface="Arial"/>
                  <a:ea typeface="Arial"/>
                  <a:cs typeface="Arial"/>
                  <a:sym typeface="Arial"/>
                </a:rPr>
                <a:t>7 years</a:t>
              </a:r>
              <a:endParaRPr/>
            </a:p>
          </p:txBody>
        </p:sp>
        <p:sp>
          <p:nvSpPr>
            <p:cNvPr id="462" name="Google Shape;462;p19"/>
            <p:cNvSpPr/>
            <p:nvPr/>
          </p:nvSpPr>
          <p:spPr>
            <a:xfrm>
              <a:off x="0" y="2752328"/>
              <a:ext cx="2194500" cy="1309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txBox="1"/>
            <p:nvPr/>
          </p:nvSpPr>
          <p:spPr>
            <a:xfrm>
              <a:off x="63934" y="2816262"/>
              <a:ext cx="2066700" cy="1181700"/>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None/>
              </a:pPr>
              <a:r>
                <a:rPr lang="en-US" sz="3100" b="0" i="0" u="none" strike="noStrike" cap="none">
                  <a:solidFill>
                    <a:schemeClr val="lt1"/>
                  </a:solidFill>
                  <a:latin typeface="Arial"/>
                  <a:ea typeface="Arial"/>
                  <a:cs typeface="Arial"/>
                  <a:sym typeface="Arial"/>
                </a:rPr>
                <a:t>Timeline</a:t>
              </a:r>
              <a:endParaRPr/>
            </a:p>
          </p:txBody>
        </p:sp>
      </p:grpSp>
      <p:sp>
        <p:nvSpPr>
          <p:cNvPr id="464" name="Google Shape;464;p19"/>
          <p:cNvSpPr/>
          <p:nvPr/>
        </p:nvSpPr>
        <p:spPr>
          <a:xfrm>
            <a:off x="6781800" y="1828800"/>
            <a:ext cx="1981200" cy="1219200"/>
          </a:xfrm>
          <a:prstGeom prst="round2DiagRect">
            <a:avLst>
              <a:gd name="adj1" fmla="val 16667"/>
              <a:gd name="adj2" fmla="val 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5" name="Google Shape;465;p19"/>
          <p:cNvSpPr txBox="1"/>
          <p:nvPr/>
        </p:nvSpPr>
        <p:spPr>
          <a:xfrm>
            <a:off x="6922237" y="1941949"/>
            <a:ext cx="1700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These 9 units are </a:t>
            </a:r>
            <a:r>
              <a:rPr lang="en-US" sz="1400" b="1" i="0" u="sng" strike="noStrike" cap="none">
                <a:solidFill>
                  <a:srgbClr val="000000"/>
                </a:solidFill>
                <a:latin typeface="Arial"/>
                <a:ea typeface="Arial"/>
                <a:cs typeface="Arial"/>
                <a:sym typeface="Arial"/>
              </a:rPr>
              <a:t>in addition </a:t>
            </a:r>
            <a:r>
              <a:rPr lang="en-US" sz="1400" b="0" i="0" u="none" strike="noStrike" cap="none">
                <a:solidFill>
                  <a:srgbClr val="000000"/>
                </a:solidFill>
                <a:latin typeface="Arial"/>
                <a:ea typeface="Arial"/>
                <a:cs typeface="Arial"/>
                <a:sym typeface="Arial"/>
              </a:rPr>
              <a:t>to 9 units of SPED Prereqs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316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0"/>
          <p:cNvSpPr txBox="1">
            <a:spLocks noGrp="1"/>
          </p:cNvSpPr>
          <p:nvPr>
            <p:ph type="title"/>
          </p:nvPr>
        </p:nvSpPr>
        <p:spPr>
          <a:xfrm>
            <a:off x="304800" y="533400"/>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sz="3200"/>
              <a:t>SPED Coursework</a:t>
            </a:r>
            <a:endParaRPr/>
          </a:p>
        </p:txBody>
      </p:sp>
      <p:sp>
        <p:nvSpPr>
          <p:cNvPr id="472" name="Google Shape;472;p20"/>
          <p:cNvSpPr txBox="1">
            <a:spLocks noGrp="1"/>
          </p:cNvSpPr>
          <p:nvPr>
            <p:ph type="body" idx="4294967295"/>
          </p:nvPr>
        </p:nvSpPr>
        <p:spPr>
          <a:xfrm>
            <a:off x="304800" y="2133600"/>
            <a:ext cx="7700100" cy="4572000"/>
          </a:xfrm>
          <a:prstGeom prst="rect">
            <a:avLst/>
          </a:prstGeom>
          <a:noFill/>
          <a:ln>
            <a:noFill/>
          </a:ln>
        </p:spPr>
        <p:txBody>
          <a:bodyPr spcFirstLastPara="1" wrap="square" lIns="91425" tIns="91425" rIns="91425" bIns="91425" anchor="ctr" anchorCtr="0">
            <a:noAutofit/>
          </a:bodyPr>
          <a:lstStyle/>
          <a:p>
            <a:pPr marL="76200" lvl="0" indent="0" algn="l" rtl="0">
              <a:lnSpc>
                <a:spcPct val="100000"/>
              </a:lnSpc>
              <a:spcBef>
                <a:spcPts val="600"/>
              </a:spcBef>
              <a:spcAft>
                <a:spcPts val="0"/>
              </a:spcAft>
              <a:buSzPts val="2400"/>
              <a:buNone/>
            </a:pPr>
            <a:r>
              <a:rPr lang="en-US" sz="1600" b="1" dirty="0"/>
              <a:t>RESIDENCY REQUIREMENT</a:t>
            </a:r>
            <a:endParaRPr sz="1600" dirty="0"/>
          </a:p>
          <a:p>
            <a:pPr marL="457200" lvl="0" indent="-381000" algn="l" rtl="0">
              <a:lnSpc>
                <a:spcPct val="100000"/>
              </a:lnSpc>
              <a:spcBef>
                <a:spcPts val="600"/>
              </a:spcBef>
              <a:spcAft>
                <a:spcPts val="0"/>
              </a:spcAft>
              <a:buSzPts val="2400"/>
              <a:buFont typeface="Noto Sans Symbols"/>
              <a:buChar char="▪"/>
            </a:pPr>
            <a:r>
              <a:rPr lang="en-US" sz="1600" dirty="0"/>
              <a:t>75% of all prerequisite and credential coursework must be completed at </a:t>
            </a:r>
            <a:r>
              <a:rPr lang="en-US" sz="1600" b="1" dirty="0"/>
              <a:t>Cal State Fullerton.</a:t>
            </a:r>
            <a:endParaRPr dirty="0"/>
          </a:p>
          <a:p>
            <a:pPr marL="285750" lvl="0" indent="-133350" algn="l" rtl="0">
              <a:lnSpc>
                <a:spcPct val="100000"/>
              </a:lnSpc>
              <a:spcBef>
                <a:spcPts val="600"/>
              </a:spcBef>
              <a:spcAft>
                <a:spcPts val="0"/>
              </a:spcAft>
              <a:buSzPts val="2400"/>
              <a:buFont typeface="Noto Sans Symbols"/>
              <a:buNone/>
            </a:pPr>
            <a:endParaRPr sz="1600" dirty="0"/>
          </a:p>
          <a:p>
            <a:pPr marL="76200" lvl="0" indent="0" algn="l" rtl="0">
              <a:lnSpc>
                <a:spcPct val="100000"/>
              </a:lnSpc>
              <a:spcBef>
                <a:spcPts val="600"/>
              </a:spcBef>
              <a:spcAft>
                <a:spcPts val="0"/>
              </a:spcAft>
              <a:buSzPts val="2400"/>
              <a:buNone/>
            </a:pPr>
            <a:r>
              <a:rPr lang="en-US" sz="1600" b="1" dirty="0"/>
              <a:t>COURSE EQUIVALENCY PETITIONS</a:t>
            </a:r>
            <a:endParaRPr dirty="0"/>
          </a:p>
          <a:p>
            <a:pPr marL="457200" lvl="0" indent="-381000" algn="l" rtl="0">
              <a:lnSpc>
                <a:spcPct val="100000"/>
              </a:lnSpc>
              <a:spcBef>
                <a:spcPts val="600"/>
              </a:spcBef>
              <a:spcAft>
                <a:spcPts val="0"/>
              </a:spcAft>
              <a:buSzPts val="2400"/>
              <a:buFont typeface="Noto Sans Symbols"/>
              <a:buChar char="▪"/>
            </a:pPr>
            <a:r>
              <a:rPr lang="en-US" sz="1600" dirty="0"/>
              <a:t>If you have taken a course at another University or College that you feel is equivalent to one of the courses in our program, you MUST fill out an equivalency petition before you can be admitted.</a:t>
            </a:r>
            <a:endParaRPr dirty="0"/>
          </a:p>
          <a:p>
            <a:pPr marL="457200" lvl="0" indent="-381000" algn="l" rtl="0">
              <a:lnSpc>
                <a:spcPct val="100000"/>
              </a:lnSpc>
              <a:spcBef>
                <a:spcPts val="600"/>
              </a:spcBef>
              <a:spcAft>
                <a:spcPts val="0"/>
              </a:spcAft>
              <a:buSzPts val="2400"/>
              <a:buFont typeface="Noto Sans Symbols"/>
              <a:buChar char="▪"/>
            </a:pPr>
            <a:r>
              <a:rPr lang="en-US" sz="1600" dirty="0"/>
              <a:t>Typically, equivalency will be granted only for prerequisite courses</a:t>
            </a:r>
            <a:endParaRPr dirty="0"/>
          </a:p>
          <a:p>
            <a:pPr marL="457200" lvl="0" indent="-381000" algn="l" rtl="0">
              <a:lnSpc>
                <a:spcPct val="100000"/>
              </a:lnSpc>
              <a:spcBef>
                <a:spcPts val="600"/>
              </a:spcBef>
              <a:spcAft>
                <a:spcPts val="0"/>
              </a:spcAft>
              <a:buSzPts val="2400"/>
              <a:buFont typeface="Noto Sans Symbols"/>
              <a:buChar char="▪"/>
            </a:pPr>
            <a:r>
              <a:rPr lang="en-US" sz="1600" dirty="0"/>
              <a:t>Equivalency Petitions are submitted to the Chair of Special Education, Dr. </a:t>
            </a:r>
          </a:p>
          <a:p>
            <a:pPr marL="457200" lvl="0" indent="-381000" algn="l" rtl="0">
              <a:lnSpc>
                <a:spcPct val="100000"/>
              </a:lnSpc>
              <a:spcBef>
                <a:spcPts val="600"/>
              </a:spcBef>
              <a:spcAft>
                <a:spcPts val="0"/>
              </a:spcAft>
              <a:buSzPts val="2400"/>
              <a:buFont typeface="Noto Sans Symbols"/>
              <a:buChar char="▪"/>
            </a:pPr>
            <a:r>
              <a:rPr lang="en-US" sz="1600" dirty="0" err="1"/>
              <a:t>Calli</a:t>
            </a:r>
            <a:r>
              <a:rPr lang="en-US" sz="1600" dirty="0"/>
              <a:t> Lewis-Chiu at </a:t>
            </a:r>
            <a:r>
              <a:rPr lang="en-US" sz="1600" dirty="0" err="1"/>
              <a:t>clewischiu@fullerton.edu</a:t>
            </a:r>
            <a:r>
              <a:rPr lang="en-US" sz="1600" dirty="0"/>
              <a:t>. Only the Chair of Special Education may approve equivalency petitions.</a:t>
            </a:r>
            <a:endParaRPr dirty="0"/>
          </a:p>
          <a:p>
            <a:pPr marL="457200" lvl="0" indent="-381000" algn="l" rtl="0">
              <a:lnSpc>
                <a:spcPct val="100000"/>
              </a:lnSpc>
              <a:spcBef>
                <a:spcPts val="600"/>
              </a:spcBef>
              <a:spcAft>
                <a:spcPts val="0"/>
              </a:spcAft>
              <a:buSzPts val="2400"/>
              <a:buFont typeface="Noto Sans Symbols"/>
              <a:buChar char="▪"/>
            </a:pPr>
            <a:r>
              <a:rPr lang="en-US" sz="1600" dirty="0"/>
              <a:t>The SPED Equivalency Petition may be found at </a:t>
            </a:r>
            <a:endParaRPr dirty="0"/>
          </a:p>
          <a:p>
            <a:pPr marL="914400" lvl="1" indent="-381000" algn="l" rtl="0">
              <a:lnSpc>
                <a:spcPct val="100000"/>
              </a:lnSpc>
              <a:spcBef>
                <a:spcPts val="1000"/>
              </a:spcBef>
              <a:spcAft>
                <a:spcPts val="0"/>
              </a:spcAft>
              <a:buSzPts val="2400"/>
              <a:buFont typeface="Noto Sans Symbols"/>
              <a:buChar char="▪"/>
            </a:pPr>
            <a:r>
              <a:rPr lang="en-US" sz="1400" u="sng" dirty="0">
                <a:solidFill>
                  <a:schemeClr val="hlink"/>
                </a:solidFill>
                <a:hlinkClick r:id="rId3"/>
              </a:rPr>
              <a:t>http://ed.fullerton.edu/sped/_resources/pdfs/course-equivalency-petition.pdf</a:t>
            </a:r>
            <a:endParaRPr sz="1400" dirty="0"/>
          </a:p>
          <a:p>
            <a:pPr marL="457200" lvl="0" indent="-381000" algn="l" rtl="0">
              <a:lnSpc>
                <a:spcPct val="100000"/>
              </a:lnSpc>
              <a:spcBef>
                <a:spcPts val="600"/>
              </a:spcBef>
              <a:spcAft>
                <a:spcPts val="0"/>
              </a:spcAft>
              <a:buSzPts val="2400"/>
              <a:buNone/>
            </a:pPr>
            <a:endParaRPr sz="1400" dirty="0"/>
          </a:p>
          <a:p>
            <a:pPr marL="457200" lvl="0" indent="-381000" algn="l" rtl="0">
              <a:lnSpc>
                <a:spcPct val="100000"/>
              </a:lnSpc>
              <a:spcBef>
                <a:spcPts val="600"/>
              </a:spcBef>
              <a:spcAft>
                <a:spcPts val="0"/>
              </a:spcAft>
              <a:buSzPts val="2400"/>
              <a:buNone/>
            </a:pPr>
            <a:endParaRPr sz="1400" dirty="0"/>
          </a:p>
        </p:txBody>
      </p:sp>
    </p:spTree>
    <p:extLst>
      <p:ext uri="{BB962C8B-B14F-4D97-AF65-F5344CB8AC3E}">
        <p14:creationId xmlns:p14="http://schemas.microsoft.com/office/powerpoint/2010/main" val="235708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SPED APPLICATION PROCESS</a:t>
            </a:r>
            <a:endParaRPr/>
          </a:p>
        </p:txBody>
      </p:sp>
      <p:grpSp>
        <p:nvGrpSpPr>
          <p:cNvPr id="478" name="Google Shape;478;p21"/>
          <p:cNvGrpSpPr/>
          <p:nvPr/>
        </p:nvGrpSpPr>
        <p:grpSpPr>
          <a:xfrm>
            <a:off x="1526678" y="1397000"/>
            <a:ext cx="6090565" cy="4064100"/>
            <a:chOff x="2678" y="0"/>
            <a:chExt cx="6090565" cy="4064100"/>
          </a:xfrm>
        </p:grpSpPr>
        <p:sp>
          <p:nvSpPr>
            <p:cNvPr id="479" name="Google Shape;479;p21"/>
            <p:cNvSpPr/>
            <p:nvPr/>
          </p:nvSpPr>
          <p:spPr>
            <a:xfrm>
              <a:off x="457199" y="0"/>
              <a:ext cx="5181600" cy="4064100"/>
            </a:xfrm>
            <a:prstGeom prst="rightArrow">
              <a:avLst>
                <a:gd name="adj1" fmla="val 50000"/>
                <a:gd name="adj2" fmla="val 50000"/>
              </a:avLst>
            </a:prstGeom>
            <a:solidFill>
              <a:srgbClr val="CD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2678" y="1219199"/>
              <a:ext cx="11712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txBox="1"/>
            <p:nvPr/>
          </p:nvSpPr>
          <p:spPr>
            <a:xfrm>
              <a:off x="59855" y="1276376"/>
              <a:ext cx="1056900" cy="15111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Prerequisites:</a:t>
              </a:r>
              <a:endParaRPr/>
            </a:p>
            <a:p>
              <a:pPr marL="0" marR="0" lvl="0" indent="0" algn="ctr" rtl="0">
                <a:lnSpc>
                  <a:spcPct val="90000"/>
                </a:lnSpc>
                <a:spcBef>
                  <a:spcPts val="420"/>
                </a:spcBef>
                <a:spcAft>
                  <a:spcPts val="0"/>
                </a:spcAft>
                <a:buNone/>
              </a:pPr>
              <a:r>
                <a:rPr lang="en-US" sz="1200" b="0" i="0" u="none" strike="noStrike" cap="none">
                  <a:solidFill>
                    <a:schemeClr val="lt1"/>
                  </a:solidFill>
                  <a:latin typeface="Arial"/>
                  <a:ea typeface="Arial"/>
                  <a:cs typeface="Arial"/>
                  <a:sym typeface="Arial"/>
                </a:rPr>
                <a:t>Take required courses</a:t>
              </a:r>
              <a:endParaRPr/>
            </a:p>
          </p:txBody>
        </p:sp>
        <p:sp>
          <p:nvSpPr>
            <p:cNvPr id="482" name="Google Shape;482;p21"/>
            <p:cNvSpPr/>
            <p:nvPr/>
          </p:nvSpPr>
          <p:spPr>
            <a:xfrm>
              <a:off x="1232520" y="1219199"/>
              <a:ext cx="11712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txBox="1"/>
            <p:nvPr/>
          </p:nvSpPr>
          <p:spPr>
            <a:xfrm>
              <a:off x="1289697" y="1276376"/>
              <a:ext cx="1056900" cy="15111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Application:</a:t>
              </a:r>
              <a:endParaRPr/>
            </a:p>
            <a:p>
              <a:pPr marL="0" marR="0" lvl="0" indent="0" algn="ctr" rtl="0">
                <a:lnSpc>
                  <a:spcPct val="90000"/>
                </a:lnSpc>
                <a:spcBef>
                  <a:spcPts val="420"/>
                </a:spcBef>
                <a:spcAft>
                  <a:spcPts val="0"/>
                </a:spcAft>
                <a:buNone/>
              </a:pPr>
              <a:r>
                <a:rPr lang="en-US" sz="1200" b="0" i="0" u="none" strike="noStrike" cap="none">
                  <a:solidFill>
                    <a:schemeClr val="lt1"/>
                  </a:solidFill>
                  <a:latin typeface="Arial"/>
                  <a:ea typeface="Arial"/>
                  <a:cs typeface="Arial"/>
                  <a:sym typeface="Arial"/>
                </a:rPr>
                <a:t>Submit CSU Apply</a:t>
              </a:r>
              <a:endParaRPr/>
            </a:p>
          </p:txBody>
        </p:sp>
        <p:sp>
          <p:nvSpPr>
            <p:cNvPr id="484" name="Google Shape;484;p21"/>
            <p:cNvSpPr/>
            <p:nvPr/>
          </p:nvSpPr>
          <p:spPr>
            <a:xfrm>
              <a:off x="2462361" y="1219199"/>
              <a:ext cx="11712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txBox="1"/>
            <p:nvPr/>
          </p:nvSpPr>
          <p:spPr>
            <a:xfrm>
              <a:off x="2519538" y="1276376"/>
              <a:ext cx="1056900" cy="15111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SPED Dept. Initial File Review</a:t>
              </a:r>
              <a:endParaRPr/>
            </a:p>
          </p:txBody>
        </p:sp>
        <p:sp>
          <p:nvSpPr>
            <p:cNvPr id="486" name="Google Shape;486;p21"/>
            <p:cNvSpPr/>
            <p:nvPr/>
          </p:nvSpPr>
          <p:spPr>
            <a:xfrm>
              <a:off x="3692202" y="1219199"/>
              <a:ext cx="11712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txBox="1"/>
            <p:nvPr/>
          </p:nvSpPr>
          <p:spPr>
            <a:xfrm>
              <a:off x="3749379" y="1276376"/>
              <a:ext cx="1056900" cy="15111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Faculty Interview</a:t>
              </a:r>
              <a:endParaRPr/>
            </a:p>
          </p:txBody>
        </p:sp>
        <p:sp>
          <p:nvSpPr>
            <p:cNvPr id="488" name="Google Shape;488;p21"/>
            <p:cNvSpPr/>
            <p:nvPr/>
          </p:nvSpPr>
          <p:spPr>
            <a:xfrm>
              <a:off x="4922043" y="1219199"/>
              <a:ext cx="1171200" cy="162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txBox="1"/>
            <p:nvPr/>
          </p:nvSpPr>
          <p:spPr>
            <a:xfrm>
              <a:off x="4979220" y="1276376"/>
              <a:ext cx="1056900" cy="15111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University Admissions</a:t>
              </a:r>
              <a:endParaRPr/>
            </a:p>
          </p:txBody>
        </p:sp>
      </p:grpSp>
      <p:sp>
        <p:nvSpPr>
          <p:cNvPr id="490" name="Google Shape;490;p21"/>
          <p:cNvSpPr/>
          <p:nvPr/>
        </p:nvSpPr>
        <p:spPr>
          <a:xfrm>
            <a:off x="1711249" y="2150678"/>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1</a:t>
            </a:r>
            <a:endParaRPr/>
          </a:p>
        </p:txBody>
      </p:sp>
      <p:sp>
        <p:nvSpPr>
          <p:cNvPr id="491" name="Google Shape;491;p21"/>
          <p:cNvSpPr/>
          <p:nvPr/>
        </p:nvSpPr>
        <p:spPr>
          <a:xfrm>
            <a:off x="3054614" y="2118021"/>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2</a:t>
            </a:r>
            <a:endParaRPr sz="5400" b="1" i="0" u="none" strike="noStrike" cap="none">
              <a:solidFill>
                <a:schemeClr val="accent5"/>
              </a:solidFill>
              <a:latin typeface="Arial"/>
              <a:ea typeface="Arial"/>
              <a:cs typeface="Arial"/>
              <a:sym typeface="Arial"/>
            </a:endParaRPr>
          </a:p>
        </p:txBody>
      </p:sp>
      <p:sp>
        <p:nvSpPr>
          <p:cNvPr id="492" name="Google Shape;492;p21"/>
          <p:cNvSpPr/>
          <p:nvPr/>
        </p:nvSpPr>
        <p:spPr>
          <a:xfrm>
            <a:off x="5521857" y="2170052"/>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4</a:t>
            </a:r>
            <a:endParaRPr sz="5400" b="1" i="0" u="none" strike="noStrike" cap="none">
              <a:solidFill>
                <a:schemeClr val="accent5"/>
              </a:solidFill>
              <a:latin typeface="Arial"/>
              <a:ea typeface="Arial"/>
              <a:cs typeface="Arial"/>
              <a:sym typeface="Arial"/>
            </a:endParaRPr>
          </a:p>
        </p:txBody>
      </p:sp>
      <p:sp>
        <p:nvSpPr>
          <p:cNvPr id="493" name="Google Shape;493;p21"/>
          <p:cNvSpPr/>
          <p:nvPr/>
        </p:nvSpPr>
        <p:spPr>
          <a:xfrm>
            <a:off x="4287306" y="2150678"/>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3</a:t>
            </a:r>
            <a:endParaRPr sz="5400" b="1" i="0" u="none" strike="noStrike" cap="none">
              <a:solidFill>
                <a:schemeClr val="accent5"/>
              </a:solidFill>
              <a:latin typeface="Arial"/>
              <a:ea typeface="Arial"/>
              <a:cs typeface="Arial"/>
              <a:sym typeface="Arial"/>
            </a:endParaRPr>
          </a:p>
        </p:txBody>
      </p:sp>
      <p:sp>
        <p:nvSpPr>
          <p:cNvPr id="494" name="Google Shape;494;p21"/>
          <p:cNvSpPr/>
          <p:nvPr/>
        </p:nvSpPr>
        <p:spPr>
          <a:xfrm>
            <a:off x="6781505" y="2170763"/>
            <a:ext cx="569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5</a:t>
            </a:r>
            <a:endParaRPr sz="5400" b="1" i="0" u="none" strike="noStrike" cap="none">
              <a:solidFill>
                <a:schemeClr val="accent5"/>
              </a:solidFill>
              <a:latin typeface="Arial"/>
              <a:ea typeface="Arial"/>
              <a:cs typeface="Arial"/>
              <a:sym typeface="Arial"/>
            </a:endParaRPr>
          </a:p>
        </p:txBody>
      </p:sp>
      <p:sp>
        <p:nvSpPr>
          <p:cNvPr id="495" name="Google Shape;495;p21"/>
          <p:cNvSpPr/>
          <p:nvPr/>
        </p:nvSpPr>
        <p:spPr>
          <a:xfrm>
            <a:off x="2687105" y="2118021"/>
            <a:ext cx="1351500" cy="2682600"/>
          </a:xfrm>
          <a:prstGeom prst="rect">
            <a:avLst/>
          </a:prstGeom>
          <a:noFill/>
          <a:ln w="762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57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3"/>
          <p:cNvSpPr txBox="1">
            <a:spLocks noGrp="1"/>
          </p:cNvSpPr>
          <p:nvPr>
            <p:ph type="ctrTitle"/>
          </p:nvPr>
        </p:nvSpPr>
        <p:spPr>
          <a:xfrm>
            <a:off x="463524" y="3828197"/>
            <a:ext cx="5022900" cy="154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File Checklist Item 1</a:t>
            </a:r>
            <a:endParaRPr/>
          </a:p>
        </p:txBody>
      </p:sp>
      <p:sp>
        <p:nvSpPr>
          <p:cNvPr id="511" name="Google Shape;511;p23"/>
          <p:cNvSpPr txBox="1">
            <a:spLocks noGrp="1"/>
          </p:cNvSpPr>
          <p:nvPr>
            <p:ph type="subTitle" idx="1"/>
          </p:nvPr>
        </p:nvSpPr>
        <p:spPr>
          <a:xfrm>
            <a:off x="463525" y="5300599"/>
            <a:ext cx="4094400" cy="1046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accent5"/>
              </a:buClr>
              <a:buSzPts val="2000"/>
              <a:buNone/>
            </a:pPr>
            <a:r>
              <a:rPr lang="en-US"/>
              <a:t>Create a CSU Apply application</a:t>
            </a:r>
            <a:endParaRPr/>
          </a:p>
        </p:txBody>
      </p:sp>
    </p:spTree>
    <p:extLst>
      <p:ext uri="{BB962C8B-B14F-4D97-AF65-F5344CB8AC3E}">
        <p14:creationId xmlns:p14="http://schemas.microsoft.com/office/powerpoint/2010/main" val="379139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ctrTitle"/>
          </p:nvPr>
        </p:nvSpPr>
        <p:spPr>
          <a:xfrm>
            <a:off x="221166" y="1143000"/>
            <a:ext cx="5367900" cy="3949200"/>
          </a:xfrm>
          <a:prstGeom prst="rect">
            <a:avLst/>
          </a:prstGeom>
          <a:noFill/>
          <a:ln>
            <a:noFill/>
          </a:ln>
        </p:spPr>
        <p:txBody>
          <a:bodyPr spcFirstLastPara="1" wrap="square" lIns="91425" tIns="91425" rIns="91425" bIns="91425" anchor="ctr" anchorCtr="0">
            <a:noAutofit/>
          </a:bodyPr>
          <a:lstStyle/>
          <a:p>
            <a:r>
              <a:rPr lang="en-US" dirty="0"/>
              <a:t>CSUF Special Education Overview</a:t>
            </a:r>
            <a:br>
              <a:rPr lang="en-US" dirty="0"/>
            </a:br>
            <a:r>
              <a:rPr lang="en-US" dirty="0"/>
              <a:t>Spring 2024 and </a:t>
            </a:r>
            <a:br>
              <a:rPr lang="en-US" dirty="0"/>
            </a:br>
            <a:r>
              <a:rPr lang="en-US" dirty="0"/>
              <a:t>Fall 2024</a:t>
            </a:r>
            <a:endParaRPr dirty="0"/>
          </a:p>
        </p:txBody>
      </p:sp>
      <p:pic>
        <p:nvPicPr>
          <p:cNvPr id="226" name="Google Shape;226;p1"/>
          <p:cNvPicPr preferRelativeResize="0"/>
          <p:nvPr/>
        </p:nvPicPr>
        <p:blipFill rotWithShape="1">
          <a:blip r:embed="rId3">
            <a:alphaModFix/>
          </a:blip>
          <a:srcRect/>
          <a:stretch/>
        </p:blipFill>
        <p:spPr>
          <a:xfrm>
            <a:off x="5589066" y="2451100"/>
            <a:ext cx="2667000" cy="2551043"/>
          </a:xfrm>
          <a:prstGeom prst="rect">
            <a:avLst/>
          </a:prstGeom>
          <a:noFill/>
          <a:ln>
            <a:noFill/>
          </a:ln>
        </p:spPr>
      </p:pic>
    </p:spTree>
    <p:extLst>
      <p:ext uri="{BB962C8B-B14F-4D97-AF65-F5344CB8AC3E}">
        <p14:creationId xmlns:p14="http://schemas.microsoft.com/office/powerpoint/2010/main" val="369137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4"/>
          <p:cNvSpPr txBox="1">
            <a:spLocks noGrp="1"/>
          </p:cNvSpPr>
          <p:nvPr>
            <p:ph type="title"/>
          </p:nvPr>
        </p:nvSpPr>
        <p:spPr>
          <a:xfrm>
            <a:off x="814275" y="523433"/>
            <a:ext cx="525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Checklist Item 1:</a:t>
            </a:r>
            <a:br>
              <a:rPr lang="en-US"/>
            </a:br>
            <a:r>
              <a:rPr lang="en-US"/>
              <a:t>Create Cal State Apply Application</a:t>
            </a:r>
            <a:endParaRPr/>
          </a:p>
        </p:txBody>
      </p:sp>
      <p:pic>
        <p:nvPicPr>
          <p:cNvPr id="517" name="Google Shape;517;p24"/>
          <p:cNvPicPr preferRelativeResize="0"/>
          <p:nvPr/>
        </p:nvPicPr>
        <p:blipFill rotWithShape="1">
          <a:blip r:embed="rId3">
            <a:alphaModFix/>
          </a:blip>
          <a:srcRect b="41704"/>
          <a:stretch/>
        </p:blipFill>
        <p:spPr>
          <a:xfrm>
            <a:off x="304800" y="2133600"/>
            <a:ext cx="8535139" cy="3212832"/>
          </a:xfrm>
          <a:prstGeom prst="rect">
            <a:avLst/>
          </a:prstGeom>
          <a:noFill/>
          <a:ln>
            <a:noFill/>
          </a:ln>
        </p:spPr>
      </p:pic>
      <p:sp>
        <p:nvSpPr>
          <p:cNvPr id="518" name="Google Shape;518;p24"/>
          <p:cNvSpPr/>
          <p:nvPr/>
        </p:nvSpPr>
        <p:spPr>
          <a:xfrm>
            <a:off x="990600" y="5346431"/>
            <a:ext cx="7455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0" i="0" u="none" strike="noStrike" cap="none">
                <a:solidFill>
                  <a:schemeClr val="dk1"/>
                </a:solidFill>
                <a:latin typeface="Arial"/>
                <a:ea typeface="Arial"/>
                <a:cs typeface="Arial"/>
                <a:sym typeface="Arial"/>
              </a:rPr>
              <a:t>www.calstate.edu/apply</a:t>
            </a:r>
            <a:endParaRPr sz="5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4035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5"/>
          <p:cNvSpPr txBox="1"/>
          <p:nvPr/>
        </p:nvSpPr>
        <p:spPr>
          <a:xfrm>
            <a:off x="2438400" y="478541"/>
            <a:ext cx="5943600" cy="5232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Create Cal State Apply Application by going to: www.calstate.edu/apply</a:t>
            </a:r>
            <a:endParaRPr/>
          </a:p>
        </p:txBody>
      </p:sp>
      <p:pic>
        <p:nvPicPr>
          <p:cNvPr id="525" name="Google Shape;525;p25"/>
          <p:cNvPicPr preferRelativeResize="0"/>
          <p:nvPr/>
        </p:nvPicPr>
        <p:blipFill rotWithShape="1">
          <a:blip r:embed="rId3">
            <a:alphaModFix/>
          </a:blip>
          <a:srcRect/>
          <a:stretch/>
        </p:blipFill>
        <p:spPr>
          <a:xfrm>
            <a:off x="381000" y="1121151"/>
            <a:ext cx="8534401" cy="5508249"/>
          </a:xfrm>
          <a:prstGeom prst="rect">
            <a:avLst/>
          </a:prstGeom>
          <a:noFill/>
          <a:ln>
            <a:noFill/>
          </a:ln>
        </p:spPr>
      </p:pic>
      <p:sp>
        <p:nvSpPr>
          <p:cNvPr id="526" name="Google Shape;526;p25"/>
          <p:cNvSpPr/>
          <p:nvPr/>
        </p:nvSpPr>
        <p:spPr>
          <a:xfrm>
            <a:off x="2895600" y="5486400"/>
            <a:ext cx="15240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dirty="0">
                <a:solidFill>
                  <a:schemeClr val="dk1"/>
                </a:solidFill>
              </a:rPr>
              <a:t>Fall 2023</a:t>
            </a:r>
            <a:endParaRPr dirty="0"/>
          </a:p>
        </p:txBody>
      </p:sp>
      <p:sp>
        <p:nvSpPr>
          <p:cNvPr id="527" name="Google Shape;527;p25"/>
          <p:cNvSpPr txBox="1"/>
          <p:nvPr/>
        </p:nvSpPr>
        <p:spPr>
          <a:xfrm>
            <a:off x="2438400" y="4736068"/>
            <a:ext cx="45720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This are needs to be white so it does not affect t</a:t>
            </a:r>
            <a:endParaRPr/>
          </a:p>
        </p:txBody>
      </p:sp>
      <p:sp>
        <p:nvSpPr>
          <p:cNvPr id="528" name="Google Shape;528;p25"/>
          <p:cNvSpPr txBox="1"/>
          <p:nvPr/>
        </p:nvSpPr>
        <p:spPr>
          <a:xfrm>
            <a:off x="266700" y="4182070"/>
            <a:ext cx="2286000"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Fall 2023 Applications </a:t>
            </a:r>
            <a:r>
              <a:rPr lang="en-US" b="1" dirty="0"/>
              <a:t>are now open</a:t>
            </a:r>
            <a:r>
              <a:rPr lang="en-US" sz="1400" b="1"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cxnSp>
        <p:nvCxnSpPr>
          <p:cNvPr id="529" name="Google Shape;529;p25"/>
          <p:cNvCxnSpPr/>
          <p:nvPr/>
        </p:nvCxnSpPr>
        <p:spPr>
          <a:xfrm rot="10800000">
            <a:off x="2133600" y="4922966"/>
            <a:ext cx="1066800" cy="457200"/>
          </a:xfrm>
          <a:prstGeom prst="straightConnector1">
            <a:avLst/>
          </a:prstGeom>
          <a:noFill/>
          <a:ln w="57150" cap="flat" cmpd="sng">
            <a:solidFill>
              <a:schemeClr val="dk1"/>
            </a:solidFill>
            <a:prstDash val="solid"/>
            <a:round/>
            <a:headEnd type="none" w="sm" len="sm"/>
            <a:tailEnd type="triangle" w="med" len="med"/>
          </a:ln>
        </p:spPr>
      </p:cxnSp>
    </p:spTree>
    <p:extLst>
      <p:ext uri="{BB962C8B-B14F-4D97-AF65-F5344CB8AC3E}">
        <p14:creationId xmlns:p14="http://schemas.microsoft.com/office/powerpoint/2010/main" val="51518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6"/>
          <p:cNvSpPr txBox="1"/>
          <p:nvPr/>
        </p:nvSpPr>
        <p:spPr>
          <a:xfrm>
            <a:off x="5257800" y="499020"/>
            <a:ext cx="3124200" cy="3693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“Create an account”</a:t>
            </a:r>
            <a:endParaRPr/>
          </a:p>
        </p:txBody>
      </p:sp>
      <p:pic>
        <p:nvPicPr>
          <p:cNvPr id="537" name="Google Shape;537;p26"/>
          <p:cNvPicPr preferRelativeResize="0"/>
          <p:nvPr/>
        </p:nvPicPr>
        <p:blipFill rotWithShape="1">
          <a:blip r:embed="rId3">
            <a:alphaModFix/>
          </a:blip>
          <a:srcRect l="12507" t="12049" r="8925" b="42886"/>
          <a:stretch/>
        </p:blipFill>
        <p:spPr>
          <a:xfrm>
            <a:off x="143793" y="55565"/>
            <a:ext cx="4068729" cy="878476"/>
          </a:xfrm>
          <a:prstGeom prst="rect">
            <a:avLst/>
          </a:prstGeom>
          <a:noFill/>
          <a:ln>
            <a:noFill/>
          </a:ln>
        </p:spPr>
      </p:pic>
      <p:pic>
        <p:nvPicPr>
          <p:cNvPr id="4" name="Picture 3">
            <a:extLst>
              <a:ext uri="{FF2B5EF4-FFF2-40B4-BE49-F238E27FC236}">
                <a16:creationId xmlns:a16="http://schemas.microsoft.com/office/drawing/2014/main" id="{CA98252A-D01A-4A01-9930-73D954AF4ED9}"/>
              </a:ext>
            </a:extLst>
          </p:cNvPr>
          <p:cNvPicPr>
            <a:picLocks noChangeAspect="1"/>
          </p:cNvPicPr>
          <p:nvPr/>
        </p:nvPicPr>
        <p:blipFill>
          <a:blip r:embed="rId4"/>
          <a:stretch>
            <a:fillRect/>
          </a:stretch>
        </p:blipFill>
        <p:spPr>
          <a:xfrm>
            <a:off x="325387" y="1578760"/>
            <a:ext cx="8796887" cy="4115029"/>
          </a:xfrm>
          <a:prstGeom prst="rect">
            <a:avLst/>
          </a:prstGeom>
        </p:spPr>
      </p:pic>
      <p:sp>
        <p:nvSpPr>
          <p:cNvPr id="536" name="Google Shape;536;p26"/>
          <p:cNvSpPr/>
          <p:nvPr/>
        </p:nvSpPr>
        <p:spPr>
          <a:xfrm>
            <a:off x="4572000" y="3201543"/>
            <a:ext cx="4572000" cy="1615553"/>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3121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7"/>
          <p:cNvSpPr txBox="1"/>
          <p:nvPr/>
        </p:nvSpPr>
        <p:spPr>
          <a:xfrm>
            <a:off x="152400" y="801177"/>
            <a:ext cx="8686800" cy="2585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600"/>
              <a:buFont typeface="Arial"/>
              <a:buAutoNum type="arabicPeriod"/>
            </a:pPr>
            <a:r>
              <a:rPr lang="en-US" sz="2600" b="1" i="0" u="none" strike="noStrike" cap="none">
                <a:solidFill>
                  <a:srgbClr val="000000"/>
                </a:solidFill>
                <a:latin typeface="Arial"/>
                <a:ea typeface="Arial"/>
                <a:cs typeface="Arial"/>
                <a:sym typeface="Arial"/>
              </a:rPr>
              <a:t>Degree Goal</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FF0000"/>
                </a:solidFill>
                <a:latin typeface="Calibri"/>
                <a:ea typeface="Calibri"/>
                <a:cs typeface="Calibri"/>
                <a:sym typeface="Calibri"/>
              </a:rPr>
              <a:t>*</a:t>
            </a:r>
            <a:r>
              <a:rPr lang="en-US" sz="2000" b="0" i="0" u="none" strike="noStrike" cap="none">
                <a:solidFill>
                  <a:srgbClr val="000000"/>
                </a:solidFill>
                <a:latin typeface="Calibri"/>
                <a:ea typeface="Calibri"/>
                <a:cs typeface="Calibri"/>
                <a:sym typeface="Calibri"/>
              </a:rPr>
              <a:t> What degree, credential, or certificate are you applying for?</a:t>
            </a:r>
            <a:endParaRPr/>
          </a:p>
          <a:p>
            <a:pPr marL="0" marR="0" lvl="0" indent="0" algn="l" rtl="0">
              <a:lnSpc>
                <a:spcPct val="100000"/>
              </a:lnSpc>
              <a:spcBef>
                <a:spcPts val="0"/>
              </a:spcBef>
              <a:spcAft>
                <a:spcPts val="0"/>
              </a:spcAft>
              <a:buNone/>
            </a:pPr>
            <a:endParaRPr sz="1000" b="1" i="0" u="none" strike="noStrike" cap="none">
              <a:solidFill>
                <a:srgbClr val="FF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Courier New"/>
              <a:buChar char="o"/>
            </a:pP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First Bachelor’s Degree (Seeking your first bachelor’s degree and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have not earned a prior bachelor’s degree).</a:t>
            </a:r>
            <a:endParaRPr/>
          </a:p>
          <a:p>
            <a:pPr marL="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Courier New"/>
              <a:buChar char="o"/>
            </a:pPr>
            <a:r>
              <a:rPr lang="en-US" sz="2400" b="1" i="0" u="none" strike="noStrike" cap="none">
                <a:solidFill>
                  <a:srgbClr val="000000"/>
                </a:solidFill>
                <a:latin typeface="Arial"/>
                <a:ea typeface="Arial"/>
                <a:cs typeface="Arial"/>
                <a:sym typeface="Arial"/>
              </a:rPr>
              <a:t>  </a:t>
            </a:r>
            <a:r>
              <a:rPr lang="en-US" sz="2000" b="1" i="0" u="none" strike="noStrike" cap="none">
                <a:solidFill>
                  <a:srgbClr val="000000"/>
                </a:solidFill>
                <a:latin typeface="Arial"/>
                <a:ea typeface="Arial"/>
                <a:cs typeface="Arial"/>
                <a:sym typeface="Arial"/>
              </a:rPr>
              <a:t>Second Bachelor’s Degree and Beyond </a:t>
            </a:r>
            <a:r>
              <a:rPr lang="en-US" sz="2000" b="0" i="0" u="none" strike="noStrike" cap="none">
                <a:solidFill>
                  <a:srgbClr val="000000"/>
                </a:solidFill>
                <a:latin typeface="Arial"/>
                <a:ea typeface="Arial"/>
                <a:cs typeface="Arial"/>
                <a:sym typeface="Arial"/>
              </a:rPr>
              <a:t>(e.g. Master’s, Teaching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Credential, Certificate, Doctorate).</a:t>
            </a:r>
            <a:endParaRPr sz="2000" b="1" i="0" u="none" strike="noStrike" cap="none">
              <a:solidFill>
                <a:srgbClr val="000000"/>
              </a:solidFill>
              <a:latin typeface="Arial"/>
              <a:ea typeface="Arial"/>
              <a:cs typeface="Arial"/>
              <a:sym typeface="Arial"/>
            </a:endParaRPr>
          </a:p>
        </p:txBody>
      </p:sp>
      <p:sp>
        <p:nvSpPr>
          <p:cNvPr id="545" name="Google Shape;545;p27"/>
          <p:cNvSpPr/>
          <p:nvPr/>
        </p:nvSpPr>
        <p:spPr>
          <a:xfrm>
            <a:off x="228600" y="2667000"/>
            <a:ext cx="381000" cy="304800"/>
          </a:xfrm>
          <a:prstGeom prst="ellipse">
            <a:avLst/>
          </a:prstGeom>
          <a:solidFill>
            <a:schemeClr val="dk1"/>
          </a:solidFill>
          <a:ln w="25400" cap="flat" cmpd="sng">
            <a:solidFill>
              <a:srgbClr val="1B24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6" name="Google Shape;546;p27"/>
          <p:cNvSpPr/>
          <p:nvPr/>
        </p:nvSpPr>
        <p:spPr>
          <a:xfrm>
            <a:off x="228600" y="1905000"/>
            <a:ext cx="381000" cy="3048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p27"/>
          <p:cNvSpPr txBox="1"/>
          <p:nvPr/>
        </p:nvSpPr>
        <p:spPr>
          <a:xfrm>
            <a:off x="152400" y="3692366"/>
            <a:ext cx="8686800" cy="3016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a:t>
            </a:r>
            <a:r>
              <a:rPr lang="en-US" sz="2000" b="0" i="0" u="none" strike="noStrike" cap="none">
                <a:solidFill>
                  <a:srgbClr val="FF0000"/>
                </a:solidFill>
                <a:latin typeface="Calibri"/>
                <a:ea typeface="Calibri"/>
                <a:cs typeface="Calibri"/>
                <a:sym typeface="Calibri"/>
              </a:rPr>
              <a:t>*</a:t>
            </a:r>
            <a:r>
              <a:rPr lang="en-US" sz="2000" b="0" i="0" u="none" strike="noStrike" cap="none">
                <a:solidFill>
                  <a:srgbClr val="000000"/>
                </a:solidFill>
                <a:latin typeface="Calibri"/>
                <a:ea typeface="Calibri"/>
                <a:cs typeface="Calibri"/>
                <a:sym typeface="Calibri"/>
              </a:rPr>
              <a:t> Please select one or more of the following degree goals.</a:t>
            </a:r>
            <a:endParaRPr/>
          </a:p>
          <a:p>
            <a:pPr marL="0" marR="0" lvl="0" indent="0" algn="l" rtl="0">
              <a:lnSpc>
                <a:spcPct val="100000"/>
              </a:lnSpc>
              <a:spcBef>
                <a:spcPts val="0"/>
              </a:spcBef>
              <a:spcAft>
                <a:spcPts val="0"/>
              </a:spcAft>
              <a:buNone/>
            </a:pPr>
            <a:endParaRPr sz="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Second Bachelor’s Degree	(already earned a bachelor’s degree and are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seeking another one) </a:t>
            </a: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Graduate (e.g. Master’s, Doctoral, or Professional’s Degree)</a:t>
            </a:r>
            <a:endParaRPr/>
          </a:p>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a:t>
            </a:r>
            <a:r>
              <a:rPr lang="en-US" sz="2000" b="1" i="0" u="none" strike="noStrike" cap="none">
                <a:solidFill>
                  <a:srgbClr val="000000"/>
                </a:solidFill>
                <a:latin typeface="Calibri"/>
                <a:ea typeface="Calibri"/>
                <a:cs typeface="Calibri"/>
                <a:sym typeface="Calibri"/>
              </a:rPr>
              <a:t>Teaching and Service Credential Only (e.g. Single or Multiple Subject, </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	Special Education, PPS, Librarian, Admin, CalStateTEACH)</a:t>
            </a:r>
            <a:endParaRPr/>
          </a:p>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Certificate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sp>
        <p:nvSpPr>
          <p:cNvPr id="548" name="Google Shape;548;p27"/>
          <p:cNvSpPr/>
          <p:nvPr/>
        </p:nvSpPr>
        <p:spPr>
          <a:xfrm>
            <a:off x="685800" y="4191000"/>
            <a:ext cx="304800" cy="304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9" name="Google Shape;549;p27"/>
          <p:cNvSpPr/>
          <p:nvPr/>
        </p:nvSpPr>
        <p:spPr>
          <a:xfrm>
            <a:off x="685800" y="4800600"/>
            <a:ext cx="304800" cy="304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0" name="Google Shape;550;p27"/>
          <p:cNvSpPr/>
          <p:nvPr/>
        </p:nvSpPr>
        <p:spPr>
          <a:xfrm>
            <a:off x="685800" y="5469775"/>
            <a:ext cx="228600" cy="2451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1" name="Google Shape;551;p27"/>
          <p:cNvSpPr/>
          <p:nvPr/>
        </p:nvSpPr>
        <p:spPr>
          <a:xfrm>
            <a:off x="685800" y="6019800"/>
            <a:ext cx="304800" cy="304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52" name="Google Shape;552;p27"/>
          <p:cNvCxnSpPr/>
          <p:nvPr/>
        </p:nvCxnSpPr>
        <p:spPr>
          <a:xfrm>
            <a:off x="609600" y="5562600"/>
            <a:ext cx="152400" cy="152400"/>
          </a:xfrm>
          <a:prstGeom prst="straightConnector1">
            <a:avLst/>
          </a:prstGeom>
          <a:noFill/>
          <a:ln w="19050" cap="flat" cmpd="sng">
            <a:solidFill>
              <a:srgbClr val="242F46"/>
            </a:solidFill>
            <a:prstDash val="solid"/>
            <a:round/>
            <a:headEnd type="none" w="sm" len="sm"/>
            <a:tailEnd type="none" w="sm" len="sm"/>
          </a:ln>
        </p:spPr>
      </p:cxnSp>
      <p:cxnSp>
        <p:nvCxnSpPr>
          <p:cNvPr id="553" name="Google Shape;553;p27"/>
          <p:cNvCxnSpPr/>
          <p:nvPr/>
        </p:nvCxnSpPr>
        <p:spPr>
          <a:xfrm rot="10800000" flipH="1">
            <a:off x="762000" y="5445000"/>
            <a:ext cx="304800" cy="270000"/>
          </a:xfrm>
          <a:prstGeom prst="straightConnector1">
            <a:avLst/>
          </a:prstGeom>
          <a:noFill/>
          <a:ln w="19050" cap="flat" cmpd="sng">
            <a:solidFill>
              <a:srgbClr val="242F46"/>
            </a:solidFill>
            <a:prstDash val="solid"/>
            <a:round/>
            <a:headEnd type="none" w="sm" len="sm"/>
            <a:tailEnd type="none" w="sm" len="sm"/>
          </a:ln>
        </p:spPr>
      </p:cxnSp>
      <p:sp>
        <p:nvSpPr>
          <p:cNvPr id="554" name="Google Shape;554;p27"/>
          <p:cNvSpPr/>
          <p:nvPr/>
        </p:nvSpPr>
        <p:spPr>
          <a:xfrm>
            <a:off x="152400" y="2590800"/>
            <a:ext cx="8686800" cy="7956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5" name="Google Shape;555;p27"/>
          <p:cNvSpPr/>
          <p:nvPr/>
        </p:nvSpPr>
        <p:spPr>
          <a:xfrm>
            <a:off x="152400" y="5257800"/>
            <a:ext cx="8686800" cy="6555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6" name="Google Shape;556;p27"/>
          <p:cNvSpPr txBox="1"/>
          <p:nvPr/>
        </p:nvSpPr>
        <p:spPr>
          <a:xfrm>
            <a:off x="4953000" y="76200"/>
            <a:ext cx="4114800" cy="646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Select</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Second Bachelor’s Degree</a:t>
            </a:r>
            <a:r>
              <a:rPr lang="en-US" sz="1400" b="0" i="0" u="none" strike="noStrike" cap="none">
                <a:solidFill>
                  <a:srgbClr val="000000"/>
                </a:solidFill>
                <a:latin typeface="Arial"/>
                <a:ea typeface="Arial"/>
                <a:cs typeface="Arial"/>
                <a:sym typeface="Arial"/>
              </a:rPr>
              <a:t>”, then “</a:t>
            </a:r>
            <a:r>
              <a:rPr lang="en-US" sz="1400" b="1" i="0" u="none" strike="noStrike" cap="none">
                <a:solidFill>
                  <a:srgbClr val="000000"/>
                </a:solidFill>
                <a:latin typeface="Arial"/>
                <a:ea typeface="Arial"/>
                <a:cs typeface="Arial"/>
                <a:sym typeface="Arial"/>
              </a:rPr>
              <a:t>Teaching and Service Credential Only</a:t>
            </a:r>
            <a:r>
              <a:rPr lang="en-US" sz="1400" b="0" i="0" u="none" strike="noStrike" cap="none">
                <a:solidFill>
                  <a:srgbClr val="000000"/>
                </a:solidFill>
                <a:latin typeface="Arial"/>
                <a:ea typeface="Arial"/>
                <a:cs typeface="Arial"/>
                <a:sym typeface="Arial"/>
              </a:rPr>
              <a:t>”</a:t>
            </a:r>
            <a:endParaRPr/>
          </a:p>
        </p:txBody>
      </p:sp>
      <p:cxnSp>
        <p:nvCxnSpPr>
          <p:cNvPr id="557" name="Google Shape;557;p27"/>
          <p:cNvCxnSpPr/>
          <p:nvPr/>
        </p:nvCxnSpPr>
        <p:spPr>
          <a:xfrm flipH="1">
            <a:off x="7239000" y="1752600"/>
            <a:ext cx="990600" cy="1066800"/>
          </a:xfrm>
          <a:prstGeom prst="straightConnector1">
            <a:avLst/>
          </a:prstGeom>
          <a:noFill/>
          <a:ln w="57150" cap="flat" cmpd="sng">
            <a:solidFill>
              <a:srgbClr val="242F46"/>
            </a:solidFill>
            <a:prstDash val="solid"/>
            <a:round/>
            <a:headEnd type="none" w="sm" len="sm"/>
            <a:tailEnd type="triangle" w="med" len="med"/>
          </a:ln>
        </p:spPr>
      </p:cxnSp>
      <p:cxnSp>
        <p:nvCxnSpPr>
          <p:cNvPr id="558" name="Google Shape;558;p27"/>
          <p:cNvCxnSpPr/>
          <p:nvPr/>
        </p:nvCxnSpPr>
        <p:spPr>
          <a:xfrm flipH="1">
            <a:off x="7964905" y="4923860"/>
            <a:ext cx="838200" cy="915600"/>
          </a:xfrm>
          <a:prstGeom prst="straightConnector1">
            <a:avLst/>
          </a:prstGeom>
          <a:noFill/>
          <a:ln w="57150" cap="flat" cmpd="sng">
            <a:solidFill>
              <a:srgbClr val="242F46"/>
            </a:solidFill>
            <a:prstDash val="solid"/>
            <a:round/>
            <a:headEnd type="none" w="sm" len="sm"/>
            <a:tailEnd type="triangle" w="med" len="med"/>
          </a:ln>
        </p:spPr>
      </p:cxnSp>
    </p:spTree>
    <p:extLst>
      <p:ext uri="{BB962C8B-B14F-4D97-AF65-F5344CB8AC3E}">
        <p14:creationId xmlns:p14="http://schemas.microsoft.com/office/powerpoint/2010/main" val="147696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8"/>
          <p:cNvSpPr txBox="1"/>
          <p:nvPr/>
        </p:nvSpPr>
        <p:spPr>
          <a:xfrm>
            <a:off x="5486400" y="457200"/>
            <a:ext cx="2667000" cy="646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 the “Add Programs” page, click “</a:t>
            </a:r>
            <a:r>
              <a:rPr lang="en-US" sz="1400" b="1" i="0" u="none" strike="noStrike" cap="none">
                <a:solidFill>
                  <a:srgbClr val="000000"/>
                </a:solidFill>
                <a:latin typeface="Arial"/>
                <a:ea typeface="Arial"/>
                <a:cs typeface="Arial"/>
                <a:sym typeface="Arial"/>
              </a:rPr>
              <a:t>Filters</a:t>
            </a:r>
            <a:r>
              <a:rPr lang="en-US" sz="1400" b="0" i="0" u="none" strike="noStrike" cap="none">
                <a:solidFill>
                  <a:srgbClr val="000000"/>
                </a:solidFill>
                <a:latin typeface="Arial"/>
                <a:ea typeface="Arial"/>
                <a:cs typeface="Arial"/>
                <a:sym typeface="Arial"/>
              </a:rPr>
              <a:t>”</a:t>
            </a:r>
            <a:endParaRPr/>
          </a:p>
        </p:txBody>
      </p:sp>
      <p:pic>
        <p:nvPicPr>
          <p:cNvPr id="564" name="Google Shape;564;p28"/>
          <p:cNvPicPr preferRelativeResize="0"/>
          <p:nvPr/>
        </p:nvPicPr>
        <p:blipFill rotWithShape="1">
          <a:blip r:embed="rId3">
            <a:alphaModFix/>
          </a:blip>
          <a:srcRect l="709" t="10000" r="2070" b="8889"/>
          <a:stretch/>
        </p:blipFill>
        <p:spPr>
          <a:xfrm>
            <a:off x="259079" y="1219200"/>
            <a:ext cx="8656320" cy="5562600"/>
          </a:xfrm>
          <a:prstGeom prst="rect">
            <a:avLst/>
          </a:prstGeom>
          <a:noFill/>
          <a:ln>
            <a:noFill/>
          </a:ln>
        </p:spPr>
      </p:pic>
      <p:cxnSp>
        <p:nvCxnSpPr>
          <p:cNvPr id="565" name="Google Shape;565;p28"/>
          <p:cNvCxnSpPr/>
          <p:nvPr/>
        </p:nvCxnSpPr>
        <p:spPr>
          <a:xfrm flipH="1">
            <a:off x="6400800" y="4000500"/>
            <a:ext cx="1295400" cy="876300"/>
          </a:xfrm>
          <a:prstGeom prst="straightConnector1">
            <a:avLst/>
          </a:prstGeom>
          <a:noFill/>
          <a:ln w="57150" cap="flat" cmpd="sng">
            <a:solidFill>
              <a:srgbClr val="242F46"/>
            </a:solidFill>
            <a:prstDash val="solid"/>
            <a:round/>
            <a:headEnd type="none" w="sm" len="sm"/>
            <a:tailEnd type="triangle" w="med" len="med"/>
          </a:ln>
        </p:spPr>
      </p:cxnSp>
    </p:spTree>
    <p:extLst>
      <p:ext uri="{BB962C8B-B14F-4D97-AF65-F5344CB8AC3E}">
        <p14:creationId xmlns:p14="http://schemas.microsoft.com/office/powerpoint/2010/main" val="15448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29"/>
          <p:cNvPicPr preferRelativeResize="0"/>
          <p:nvPr/>
        </p:nvPicPr>
        <p:blipFill rotWithShape="1">
          <a:blip r:embed="rId3">
            <a:alphaModFix/>
          </a:blip>
          <a:srcRect r="33172"/>
          <a:stretch/>
        </p:blipFill>
        <p:spPr>
          <a:xfrm>
            <a:off x="6172200" y="1074241"/>
            <a:ext cx="2749731" cy="4629150"/>
          </a:xfrm>
          <a:prstGeom prst="rect">
            <a:avLst/>
          </a:prstGeom>
          <a:noFill/>
          <a:ln>
            <a:noFill/>
          </a:ln>
        </p:spPr>
      </p:pic>
      <p:sp>
        <p:nvSpPr>
          <p:cNvPr id="571" name="Google Shape;571;p29"/>
          <p:cNvSpPr/>
          <p:nvPr/>
        </p:nvSpPr>
        <p:spPr>
          <a:xfrm>
            <a:off x="6172200" y="3388816"/>
            <a:ext cx="2362200" cy="4572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72" name="Google Shape;572;p29"/>
          <p:cNvCxnSpPr/>
          <p:nvPr/>
        </p:nvCxnSpPr>
        <p:spPr>
          <a:xfrm flipH="1">
            <a:off x="1905000" y="3124200"/>
            <a:ext cx="990600" cy="609600"/>
          </a:xfrm>
          <a:prstGeom prst="straightConnector1">
            <a:avLst/>
          </a:prstGeom>
          <a:noFill/>
          <a:ln w="76200" cap="flat" cmpd="sng">
            <a:solidFill>
              <a:schemeClr val="dk1"/>
            </a:solidFill>
            <a:prstDash val="solid"/>
            <a:round/>
            <a:headEnd type="none" w="sm" len="sm"/>
            <a:tailEnd type="triangle" w="med" len="med"/>
          </a:ln>
        </p:spPr>
      </p:cxnSp>
      <p:pic>
        <p:nvPicPr>
          <p:cNvPr id="573" name="Google Shape;573;p29"/>
          <p:cNvPicPr preferRelativeResize="0"/>
          <p:nvPr/>
        </p:nvPicPr>
        <p:blipFill rotWithShape="1">
          <a:blip r:embed="rId4">
            <a:alphaModFix/>
          </a:blip>
          <a:srcRect t="4003"/>
          <a:stretch/>
        </p:blipFill>
        <p:spPr>
          <a:xfrm>
            <a:off x="280851" y="1523999"/>
            <a:ext cx="5400675" cy="3971925"/>
          </a:xfrm>
          <a:prstGeom prst="rect">
            <a:avLst/>
          </a:prstGeom>
          <a:noFill/>
          <a:ln>
            <a:noFill/>
          </a:ln>
        </p:spPr>
      </p:pic>
      <p:sp>
        <p:nvSpPr>
          <p:cNvPr id="574" name="Google Shape;574;p29"/>
          <p:cNvSpPr/>
          <p:nvPr/>
        </p:nvSpPr>
        <p:spPr>
          <a:xfrm>
            <a:off x="228600" y="2819400"/>
            <a:ext cx="5257800" cy="6096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75" name="Google Shape;575;p29"/>
          <p:cNvCxnSpPr/>
          <p:nvPr/>
        </p:nvCxnSpPr>
        <p:spPr>
          <a:xfrm flipH="1">
            <a:off x="1424914" y="1998166"/>
            <a:ext cx="1421700" cy="1066800"/>
          </a:xfrm>
          <a:prstGeom prst="straightConnector1">
            <a:avLst/>
          </a:prstGeom>
          <a:noFill/>
          <a:ln w="76200" cap="flat" cmpd="sng">
            <a:solidFill>
              <a:srgbClr val="242F46"/>
            </a:solidFill>
            <a:prstDash val="solid"/>
            <a:round/>
            <a:headEnd type="none" w="sm" len="sm"/>
            <a:tailEnd type="triangle" w="med" len="med"/>
          </a:ln>
        </p:spPr>
      </p:cxnSp>
      <p:cxnSp>
        <p:nvCxnSpPr>
          <p:cNvPr id="576" name="Google Shape;576;p29"/>
          <p:cNvCxnSpPr/>
          <p:nvPr/>
        </p:nvCxnSpPr>
        <p:spPr>
          <a:xfrm flipH="1">
            <a:off x="7620000" y="2362200"/>
            <a:ext cx="1143000" cy="1255200"/>
          </a:xfrm>
          <a:prstGeom prst="straightConnector1">
            <a:avLst/>
          </a:prstGeom>
          <a:noFill/>
          <a:ln w="76200" cap="flat" cmpd="sng">
            <a:solidFill>
              <a:srgbClr val="242F46"/>
            </a:solidFill>
            <a:prstDash val="solid"/>
            <a:round/>
            <a:headEnd type="none" w="sm" len="sm"/>
            <a:tailEnd type="triangle" w="med" len="med"/>
          </a:ln>
        </p:spPr>
      </p:cxnSp>
      <p:sp>
        <p:nvSpPr>
          <p:cNvPr id="577" name="Google Shape;577;p29"/>
          <p:cNvSpPr txBox="1"/>
          <p:nvPr/>
        </p:nvSpPr>
        <p:spPr>
          <a:xfrm>
            <a:off x="4953000" y="233821"/>
            <a:ext cx="2819400" cy="6462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a:t>
            </a:r>
            <a:r>
              <a:rPr lang="en-US" sz="1400" b="1" i="0" u="none" strike="noStrike" cap="none">
                <a:solidFill>
                  <a:srgbClr val="000000"/>
                </a:solidFill>
                <a:latin typeface="Arial"/>
                <a:ea typeface="Arial"/>
                <a:cs typeface="Arial"/>
                <a:sym typeface="Arial"/>
              </a:rPr>
              <a:t>Campus</a:t>
            </a:r>
            <a:r>
              <a:rPr lang="en-US" sz="1400" b="0" i="0" u="none" strike="noStrike" cap="none">
                <a:solidFill>
                  <a:srgbClr val="000000"/>
                </a:solidFill>
                <a:latin typeface="Arial"/>
                <a:ea typeface="Arial"/>
                <a:cs typeface="Arial"/>
                <a:sym typeface="Arial"/>
              </a:rPr>
              <a:t>”, then choose “</a:t>
            </a:r>
            <a:r>
              <a:rPr lang="en-US" sz="1400" b="1" i="0" u="none" strike="noStrike" cap="none">
                <a:solidFill>
                  <a:srgbClr val="000000"/>
                </a:solidFill>
                <a:latin typeface="Arial"/>
                <a:ea typeface="Arial"/>
                <a:cs typeface="Arial"/>
                <a:sym typeface="Arial"/>
              </a:rPr>
              <a:t>CSU Fullerton</a:t>
            </a:r>
            <a:r>
              <a:rPr lang="en-US" sz="1400" b="0" i="0" u="none" strike="noStrike" cap="none">
                <a:solidFill>
                  <a:srgbClr val="000000"/>
                </a:solidFill>
                <a:latin typeface="Arial"/>
                <a:ea typeface="Arial"/>
                <a:cs typeface="Arial"/>
                <a:sym typeface="Arial"/>
              </a:rPr>
              <a:t>”</a:t>
            </a:r>
            <a:endParaRPr/>
          </a:p>
        </p:txBody>
      </p:sp>
      <p:sp>
        <p:nvSpPr>
          <p:cNvPr id="578" name="Google Shape;578;p29"/>
          <p:cNvSpPr txBox="1"/>
          <p:nvPr/>
        </p:nvSpPr>
        <p:spPr>
          <a:xfrm>
            <a:off x="2842260" y="1548408"/>
            <a:ext cx="1313100" cy="646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“Campus”</a:t>
            </a:r>
            <a:endParaRPr/>
          </a:p>
        </p:txBody>
      </p:sp>
      <p:sp>
        <p:nvSpPr>
          <p:cNvPr id="579" name="Google Shape;579;p29"/>
          <p:cNvSpPr txBox="1"/>
          <p:nvPr/>
        </p:nvSpPr>
        <p:spPr>
          <a:xfrm>
            <a:off x="7689669" y="1871573"/>
            <a:ext cx="1302000" cy="58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Select “CSU Fullerton’ </a:t>
            </a:r>
            <a:endParaRPr/>
          </a:p>
        </p:txBody>
      </p:sp>
    </p:spTree>
    <p:extLst>
      <p:ext uri="{BB962C8B-B14F-4D97-AF65-F5344CB8AC3E}">
        <p14:creationId xmlns:p14="http://schemas.microsoft.com/office/powerpoint/2010/main" val="331392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30"/>
          <p:cNvPicPr preferRelativeResize="0"/>
          <p:nvPr/>
        </p:nvPicPr>
        <p:blipFill rotWithShape="1">
          <a:blip r:embed="rId3">
            <a:alphaModFix/>
          </a:blip>
          <a:srcRect r="55652"/>
          <a:stretch/>
        </p:blipFill>
        <p:spPr>
          <a:xfrm>
            <a:off x="1524000" y="1215935"/>
            <a:ext cx="7086601" cy="5380784"/>
          </a:xfrm>
          <a:prstGeom prst="rect">
            <a:avLst/>
          </a:prstGeom>
          <a:noFill/>
          <a:ln>
            <a:noFill/>
          </a:ln>
        </p:spPr>
      </p:pic>
      <p:sp>
        <p:nvSpPr>
          <p:cNvPr id="585" name="Google Shape;585;p30"/>
          <p:cNvSpPr txBox="1"/>
          <p:nvPr/>
        </p:nvSpPr>
        <p:spPr>
          <a:xfrm>
            <a:off x="5039833" y="152400"/>
            <a:ext cx="3570767" cy="307736"/>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Choose the program you are interested in</a:t>
            </a:r>
            <a:endParaRPr/>
          </a:p>
        </p:txBody>
      </p:sp>
    </p:spTree>
    <p:extLst>
      <p:ext uri="{BB962C8B-B14F-4D97-AF65-F5344CB8AC3E}">
        <p14:creationId xmlns:p14="http://schemas.microsoft.com/office/powerpoint/2010/main" val="346869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1"/>
          <p:cNvSpPr txBox="1"/>
          <p:nvPr/>
        </p:nvSpPr>
        <p:spPr>
          <a:xfrm>
            <a:off x="4800600" y="152400"/>
            <a:ext cx="4038600" cy="1200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Once you have selected your desired program, click “</a:t>
            </a:r>
            <a:r>
              <a:rPr lang="en-US" sz="1400" b="1" i="0" u="none" strike="noStrike" cap="none">
                <a:solidFill>
                  <a:srgbClr val="000000"/>
                </a:solidFill>
                <a:latin typeface="Arial"/>
                <a:ea typeface="Arial"/>
                <a:cs typeface="Arial"/>
                <a:sym typeface="Arial"/>
              </a:rPr>
              <a:t>Continue</a:t>
            </a:r>
            <a:r>
              <a:rPr lang="en-US" sz="1400" b="0" i="0" u="none" strike="noStrike" cap="none">
                <a:solidFill>
                  <a:srgbClr val="000000"/>
                </a:solidFill>
                <a:latin typeface="Arial"/>
                <a:ea typeface="Arial"/>
                <a:cs typeface="Arial"/>
                <a:sym typeface="Arial"/>
              </a:rPr>
              <a:t>”. We selected “Education Specialist Credential – Mild Moderate -Preliminary” as an example</a:t>
            </a:r>
            <a:endParaRPr/>
          </a:p>
        </p:txBody>
      </p:sp>
      <p:pic>
        <p:nvPicPr>
          <p:cNvPr id="5" name="Picture 4">
            <a:extLst>
              <a:ext uri="{FF2B5EF4-FFF2-40B4-BE49-F238E27FC236}">
                <a16:creationId xmlns:a16="http://schemas.microsoft.com/office/drawing/2014/main" id="{44469699-C8DD-440C-A19A-C0C4FB4436DC}"/>
              </a:ext>
            </a:extLst>
          </p:cNvPr>
          <p:cNvPicPr>
            <a:picLocks noChangeAspect="1"/>
          </p:cNvPicPr>
          <p:nvPr/>
        </p:nvPicPr>
        <p:blipFill>
          <a:blip r:embed="rId3"/>
          <a:stretch>
            <a:fillRect/>
          </a:stretch>
        </p:blipFill>
        <p:spPr>
          <a:xfrm>
            <a:off x="0" y="1427178"/>
            <a:ext cx="9144000" cy="4003643"/>
          </a:xfrm>
          <a:prstGeom prst="rect">
            <a:avLst/>
          </a:prstGeom>
        </p:spPr>
      </p:pic>
      <p:sp>
        <p:nvSpPr>
          <p:cNvPr id="6" name="Oval 5">
            <a:extLst>
              <a:ext uri="{FF2B5EF4-FFF2-40B4-BE49-F238E27FC236}">
                <a16:creationId xmlns:a16="http://schemas.microsoft.com/office/drawing/2014/main" id="{2F45C6EF-6F28-43EC-92B8-A0EB599E553B}"/>
              </a:ext>
            </a:extLst>
          </p:cNvPr>
          <p:cNvSpPr/>
          <p:nvPr/>
        </p:nvSpPr>
        <p:spPr>
          <a:xfrm>
            <a:off x="-26633" y="4284459"/>
            <a:ext cx="9001957" cy="7846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8200A5-BDDE-4B1F-BCB8-ABAE154F8C1D}"/>
              </a:ext>
            </a:extLst>
          </p:cNvPr>
          <p:cNvSpPr txBox="1"/>
          <p:nvPr/>
        </p:nvSpPr>
        <p:spPr>
          <a:xfrm>
            <a:off x="4713402" y="4553146"/>
            <a:ext cx="509047" cy="215444"/>
          </a:xfrm>
          <a:prstGeom prst="rect">
            <a:avLst/>
          </a:prstGeom>
          <a:solidFill>
            <a:schemeClr val="bg1"/>
          </a:solidFill>
        </p:spPr>
        <p:txBody>
          <a:bodyPr wrap="square" rtlCol="0">
            <a:spAutoFit/>
          </a:bodyPr>
          <a:lstStyle/>
          <a:p>
            <a:r>
              <a:rPr lang="en-US" sz="800" dirty="0"/>
              <a:t>Fall</a:t>
            </a:r>
          </a:p>
        </p:txBody>
      </p:sp>
      <p:sp>
        <p:nvSpPr>
          <p:cNvPr id="7" name="TextBox 6">
            <a:extLst>
              <a:ext uri="{FF2B5EF4-FFF2-40B4-BE49-F238E27FC236}">
                <a16:creationId xmlns:a16="http://schemas.microsoft.com/office/drawing/2014/main" id="{8B2D0FD8-25ED-4E3E-9AB4-D7615C0889F4}"/>
              </a:ext>
            </a:extLst>
          </p:cNvPr>
          <p:cNvSpPr txBox="1"/>
          <p:nvPr/>
        </p:nvSpPr>
        <p:spPr>
          <a:xfrm>
            <a:off x="4724397" y="3970255"/>
            <a:ext cx="509047" cy="215444"/>
          </a:xfrm>
          <a:prstGeom prst="rect">
            <a:avLst/>
          </a:prstGeom>
          <a:solidFill>
            <a:schemeClr val="bg1"/>
          </a:solidFill>
        </p:spPr>
        <p:txBody>
          <a:bodyPr wrap="square" rtlCol="0">
            <a:spAutoFit/>
          </a:bodyPr>
          <a:lstStyle/>
          <a:p>
            <a:r>
              <a:rPr lang="en-US" sz="800" dirty="0"/>
              <a:t>Fall</a:t>
            </a:r>
          </a:p>
        </p:txBody>
      </p:sp>
      <p:sp>
        <p:nvSpPr>
          <p:cNvPr id="8" name="TextBox 7">
            <a:extLst>
              <a:ext uri="{FF2B5EF4-FFF2-40B4-BE49-F238E27FC236}">
                <a16:creationId xmlns:a16="http://schemas.microsoft.com/office/drawing/2014/main" id="{4D025CEB-4C67-4BDE-891F-81B0D504BE3C}"/>
              </a:ext>
            </a:extLst>
          </p:cNvPr>
          <p:cNvSpPr txBox="1"/>
          <p:nvPr/>
        </p:nvSpPr>
        <p:spPr>
          <a:xfrm>
            <a:off x="4752678" y="5129758"/>
            <a:ext cx="509047" cy="215444"/>
          </a:xfrm>
          <a:prstGeom prst="rect">
            <a:avLst/>
          </a:prstGeom>
          <a:solidFill>
            <a:schemeClr val="bg1"/>
          </a:solidFill>
        </p:spPr>
        <p:txBody>
          <a:bodyPr wrap="square" rtlCol="0">
            <a:spAutoFit/>
          </a:bodyPr>
          <a:lstStyle/>
          <a:p>
            <a:r>
              <a:rPr lang="en-US" sz="800" dirty="0"/>
              <a:t>Fall</a:t>
            </a:r>
          </a:p>
        </p:txBody>
      </p:sp>
      <p:sp>
        <p:nvSpPr>
          <p:cNvPr id="9" name="TextBox 8">
            <a:extLst>
              <a:ext uri="{FF2B5EF4-FFF2-40B4-BE49-F238E27FC236}">
                <a16:creationId xmlns:a16="http://schemas.microsoft.com/office/drawing/2014/main" id="{8711145D-A526-4CDD-A028-B59CD96DBE24}"/>
              </a:ext>
            </a:extLst>
          </p:cNvPr>
          <p:cNvSpPr txBox="1"/>
          <p:nvPr/>
        </p:nvSpPr>
        <p:spPr>
          <a:xfrm>
            <a:off x="4714970" y="3480061"/>
            <a:ext cx="509047" cy="215444"/>
          </a:xfrm>
          <a:prstGeom prst="rect">
            <a:avLst/>
          </a:prstGeom>
          <a:solidFill>
            <a:schemeClr val="bg1"/>
          </a:solidFill>
        </p:spPr>
        <p:txBody>
          <a:bodyPr wrap="square" rtlCol="0">
            <a:spAutoFit/>
          </a:bodyPr>
          <a:lstStyle/>
          <a:p>
            <a:r>
              <a:rPr lang="en-US" sz="800" dirty="0"/>
              <a:t>Fall</a:t>
            </a:r>
          </a:p>
        </p:txBody>
      </p:sp>
      <p:sp>
        <p:nvSpPr>
          <p:cNvPr id="10" name="TextBox 9">
            <a:extLst>
              <a:ext uri="{FF2B5EF4-FFF2-40B4-BE49-F238E27FC236}">
                <a16:creationId xmlns:a16="http://schemas.microsoft.com/office/drawing/2014/main" id="{ABA00C41-30E5-421D-AF13-7C50E2BC631D}"/>
              </a:ext>
            </a:extLst>
          </p:cNvPr>
          <p:cNvSpPr txBox="1"/>
          <p:nvPr/>
        </p:nvSpPr>
        <p:spPr>
          <a:xfrm>
            <a:off x="4714970" y="2933305"/>
            <a:ext cx="509047" cy="215444"/>
          </a:xfrm>
          <a:prstGeom prst="rect">
            <a:avLst/>
          </a:prstGeom>
          <a:solidFill>
            <a:schemeClr val="bg1"/>
          </a:solidFill>
        </p:spPr>
        <p:txBody>
          <a:bodyPr wrap="square" rtlCol="0">
            <a:spAutoFit/>
          </a:bodyPr>
          <a:lstStyle/>
          <a:p>
            <a:r>
              <a:rPr lang="en-US" sz="800" dirty="0"/>
              <a:t>Fall</a:t>
            </a:r>
          </a:p>
        </p:txBody>
      </p:sp>
      <p:sp>
        <p:nvSpPr>
          <p:cNvPr id="11" name="TextBox 10">
            <a:extLst>
              <a:ext uri="{FF2B5EF4-FFF2-40B4-BE49-F238E27FC236}">
                <a16:creationId xmlns:a16="http://schemas.microsoft.com/office/drawing/2014/main" id="{B4E43109-D127-46BE-BA2D-415AC0955772}"/>
              </a:ext>
            </a:extLst>
          </p:cNvPr>
          <p:cNvSpPr txBox="1"/>
          <p:nvPr/>
        </p:nvSpPr>
        <p:spPr>
          <a:xfrm>
            <a:off x="4705543" y="2339416"/>
            <a:ext cx="509047" cy="215444"/>
          </a:xfrm>
          <a:prstGeom prst="rect">
            <a:avLst/>
          </a:prstGeom>
          <a:solidFill>
            <a:schemeClr val="bg1"/>
          </a:solidFill>
        </p:spPr>
        <p:txBody>
          <a:bodyPr wrap="square" rtlCol="0">
            <a:spAutoFit/>
          </a:bodyPr>
          <a:lstStyle/>
          <a:p>
            <a:r>
              <a:rPr lang="en-US" sz="800" dirty="0"/>
              <a:t>Fall</a:t>
            </a:r>
          </a:p>
        </p:txBody>
      </p:sp>
      <p:sp>
        <p:nvSpPr>
          <p:cNvPr id="12" name="TextBox 11">
            <a:extLst>
              <a:ext uri="{FF2B5EF4-FFF2-40B4-BE49-F238E27FC236}">
                <a16:creationId xmlns:a16="http://schemas.microsoft.com/office/drawing/2014/main" id="{96583F03-85DB-4647-B35C-158890A100FE}"/>
              </a:ext>
            </a:extLst>
          </p:cNvPr>
          <p:cNvSpPr txBox="1"/>
          <p:nvPr/>
        </p:nvSpPr>
        <p:spPr>
          <a:xfrm>
            <a:off x="4677262" y="1764377"/>
            <a:ext cx="509047" cy="215444"/>
          </a:xfrm>
          <a:prstGeom prst="rect">
            <a:avLst/>
          </a:prstGeom>
          <a:solidFill>
            <a:schemeClr val="bg1"/>
          </a:solidFill>
        </p:spPr>
        <p:txBody>
          <a:bodyPr wrap="square" rtlCol="0">
            <a:spAutoFit/>
          </a:bodyPr>
          <a:lstStyle/>
          <a:p>
            <a:r>
              <a:rPr lang="en-US" sz="800" dirty="0"/>
              <a:t>Fall</a:t>
            </a:r>
          </a:p>
        </p:txBody>
      </p:sp>
    </p:spTree>
    <p:extLst>
      <p:ext uri="{BB962C8B-B14F-4D97-AF65-F5344CB8AC3E}">
        <p14:creationId xmlns:p14="http://schemas.microsoft.com/office/powerpoint/2010/main" val="63385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2"/>
          <p:cNvSpPr/>
          <p:nvPr/>
        </p:nvSpPr>
        <p:spPr>
          <a:xfrm>
            <a:off x="228600" y="152400"/>
            <a:ext cx="4343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1" u="none" strike="noStrike" cap="none">
                <a:solidFill>
                  <a:srgbClr val="000000"/>
                </a:solidFill>
                <a:latin typeface="Arial"/>
                <a:ea typeface="Arial"/>
                <a:cs typeface="Arial"/>
                <a:sym typeface="Arial"/>
              </a:rPr>
              <a:t>Cal State Apply</a:t>
            </a:r>
            <a:endParaRPr sz="4400" b="0" i="0" u="none" strike="noStrike" cap="none">
              <a:solidFill>
                <a:srgbClr val="000000"/>
              </a:solidFill>
              <a:latin typeface="Arial"/>
              <a:ea typeface="Arial"/>
              <a:cs typeface="Arial"/>
              <a:sym typeface="Arial"/>
            </a:endParaRPr>
          </a:p>
        </p:txBody>
      </p:sp>
      <p:pic>
        <p:nvPicPr>
          <p:cNvPr id="597" name="Google Shape;597;p32"/>
          <p:cNvPicPr preferRelativeResize="0"/>
          <p:nvPr/>
        </p:nvPicPr>
        <p:blipFill rotWithShape="1">
          <a:blip r:embed="rId3">
            <a:alphaModFix/>
          </a:blip>
          <a:srcRect t="7201"/>
          <a:stretch/>
        </p:blipFill>
        <p:spPr>
          <a:xfrm>
            <a:off x="0" y="1828800"/>
            <a:ext cx="8479856" cy="4910208"/>
          </a:xfrm>
          <a:prstGeom prst="rect">
            <a:avLst/>
          </a:prstGeom>
          <a:noFill/>
          <a:ln>
            <a:noFill/>
          </a:ln>
        </p:spPr>
      </p:pic>
      <p:sp>
        <p:nvSpPr>
          <p:cNvPr id="598" name="Google Shape;598;p32"/>
          <p:cNvSpPr/>
          <p:nvPr/>
        </p:nvSpPr>
        <p:spPr>
          <a:xfrm>
            <a:off x="6096000" y="2743200"/>
            <a:ext cx="990600" cy="3886200"/>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9" name="Google Shape;599;p32"/>
          <p:cNvSpPr txBox="1"/>
          <p:nvPr/>
        </p:nvSpPr>
        <p:spPr>
          <a:xfrm>
            <a:off x="4582886" y="108121"/>
            <a:ext cx="4038600" cy="1384954"/>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You will notice that Cal State Apply has the Fall 2023 deadline as July 1, 2023, however the </a:t>
            </a:r>
            <a:r>
              <a:rPr lang="en-US" sz="1400" b="0" i="0" u="none" strike="noStrike" cap="none" dirty="0">
                <a:solidFill>
                  <a:srgbClr val="FF0000"/>
                </a:solidFill>
                <a:latin typeface="Arial"/>
                <a:ea typeface="Arial"/>
                <a:cs typeface="Arial"/>
                <a:sym typeface="Arial"/>
              </a:rPr>
              <a:t>SPED Department has separate deadlines of February 15, 2023 &amp; March 15, 2023</a:t>
            </a:r>
            <a:r>
              <a:rPr lang="en-US" sz="1400" b="0" i="0" u="none" strike="noStrike" cap="none" dirty="0">
                <a:solidFill>
                  <a:srgbClr val="000000"/>
                </a:solidFill>
                <a:latin typeface="Arial"/>
                <a:ea typeface="Arial"/>
                <a:cs typeface="Arial"/>
                <a:sym typeface="Arial"/>
              </a:rPr>
              <a:t> that students must adhere to when applying to the program. </a:t>
            </a:r>
            <a:endParaRPr dirty="0"/>
          </a:p>
        </p:txBody>
      </p:sp>
      <p:sp>
        <p:nvSpPr>
          <p:cNvPr id="600" name="Google Shape;600;p32"/>
          <p:cNvSpPr/>
          <p:nvPr/>
        </p:nvSpPr>
        <p:spPr>
          <a:xfrm rot="1400071">
            <a:off x="6591237" y="1828743"/>
            <a:ext cx="647566" cy="1066816"/>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6CADD6B1-D52F-4529-8EF2-3C7FCC6637C7}"/>
              </a:ext>
            </a:extLst>
          </p:cNvPr>
          <p:cNvSpPr/>
          <p:nvPr/>
        </p:nvSpPr>
        <p:spPr>
          <a:xfrm>
            <a:off x="6170509" y="2856910"/>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8" name="Rectangle 7">
            <a:extLst>
              <a:ext uri="{FF2B5EF4-FFF2-40B4-BE49-F238E27FC236}">
                <a16:creationId xmlns:a16="http://schemas.microsoft.com/office/drawing/2014/main" id="{C11F0939-BCD9-4636-9BDB-6FD4741D42A9}"/>
              </a:ext>
            </a:extLst>
          </p:cNvPr>
          <p:cNvSpPr/>
          <p:nvPr/>
        </p:nvSpPr>
        <p:spPr>
          <a:xfrm>
            <a:off x="6159623" y="3258086"/>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9" name="Rectangle 8">
            <a:extLst>
              <a:ext uri="{FF2B5EF4-FFF2-40B4-BE49-F238E27FC236}">
                <a16:creationId xmlns:a16="http://schemas.microsoft.com/office/drawing/2014/main" id="{35B5511A-6312-49FE-9895-4A8EDDFED799}"/>
              </a:ext>
            </a:extLst>
          </p:cNvPr>
          <p:cNvSpPr/>
          <p:nvPr/>
        </p:nvSpPr>
        <p:spPr>
          <a:xfrm>
            <a:off x="6159622" y="3763810"/>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0" name="Rectangle 9">
            <a:extLst>
              <a:ext uri="{FF2B5EF4-FFF2-40B4-BE49-F238E27FC236}">
                <a16:creationId xmlns:a16="http://schemas.microsoft.com/office/drawing/2014/main" id="{9A3737AB-0D9E-4656-A394-186D27CA8CB6}"/>
              </a:ext>
            </a:extLst>
          </p:cNvPr>
          <p:cNvSpPr/>
          <p:nvPr/>
        </p:nvSpPr>
        <p:spPr>
          <a:xfrm>
            <a:off x="6147241" y="4172486"/>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1" name="Rectangle 10">
            <a:extLst>
              <a:ext uri="{FF2B5EF4-FFF2-40B4-BE49-F238E27FC236}">
                <a16:creationId xmlns:a16="http://schemas.microsoft.com/office/drawing/2014/main" id="{DB276643-CA5F-468E-821F-6043A091A32C}"/>
              </a:ext>
            </a:extLst>
          </p:cNvPr>
          <p:cNvSpPr/>
          <p:nvPr/>
        </p:nvSpPr>
        <p:spPr>
          <a:xfrm>
            <a:off x="6160360" y="4631481"/>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2" name="Rectangle 11">
            <a:extLst>
              <a:ext uri="{FF2B5EF4-FFF2-40B4-BE49-F238E27FC236}">
                <a16:creationId xmlns:a16="http://schemas.microsoft.com/office/drawing/2014/main" id="{F7F558ED-7DAF-40B9-822A-1CAE7B0251E0}"/>
              </a:ext>
            </a:extLst>
          </p:cNvPr>
          <p:cNvSpPr/>
          <p:nvPr/>
        </p:nvSpPr>
        <p:spPr>
          <a:xfrm>
            <a:off x="6170509" y="5030961"/>
            <a:ext cx="863353" cy="246541"/>
          </a:xfrm>
          <a:prstGeom prst="rect">
            <a:avLst/>
          </a:prstGeom>
          <a:solidFill>
            <a:srgbClr val="196F05"/>
          </a:solidFill>
          <a:ln>
            <a:solidFill>
              <a:srgbClr val="196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7/1/23</a:t>
            </a:r>
          </a:p>
        </p:txBody>
      </p:sp>
      <p:sp>
        <p:nvSpPr>
          <p:cNvPr id="13" name="Rectangle 12">
            <a:extLst>
              <a:ext uri="{FF2B5EF4-FFF2-40B4-BE49-F238E27FC236}">
                <a16:creationId xmlns:a16="http://schemas.microsoft.com/office/drawing/2014/main" id="{6F7C6A11-4E3C-4E17-BFF7-480D4B0DF3B8}"/>
              </a:ext>
            </a:extLst>
          </p:cNvPr>
          <p:cNvSpPr/>
          <p:nvPr/>
        </p:nvSpPr>
        <p:spPr>
          <a:xfrm>
            <a:off x="6159622" y="5499152"/>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4" name="Rectangle 13">
            <a:extLst>
              <a:ext uri="{FF2B5EF4-FFF2-40B4-BE49-F238E27FC236}">
                <a16:creationId xmlns:a16="http://schemas.microsoft.com/office/drawing/2014/main" id="{05394FCE-8878-44CB-8F45-D8786A3F7857}"/>
              </a:ext>
            </a:extLst>
          </p:cNvPr>
          <p:cNvSpPr/>
          <p:nvPr/>
        </p:nvSpPr>
        <p:spPr>
          <a:xfrm>
            <a:off x="6147240" y="5898632"/>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5" name="Rectangle 14">
            <a:extLst>
              <a:ext uri="{FF2B5EF4-FFF2-40B4-BE49-F238E27FC236}">
                <a16:creationId xmlns:a16="http://schemas.microsoft.com/office/drawing/2014/main" id="{12783DBD-0CDD-4DEF-8A30-3B33E98708E2}"/>
              </a:ext>
            </a:extLst>
          </p:cNvPr>
          <p:cNvSpPr/>
          <p:nvPr/>
        </p:nvSpPr>
        <p:spPr>
          <a:xfrm>
            <a:off x="6149251" y="6281085"/>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7/1/23</a:t>
            </a:r>
          </a:p>
        </p:txBody>
      </p:sp>
      <p:sp>
        <p:nvSpPr>
          <p:cNvPr id="16" name="Rectangle 15">
            <a:extLst>
              <a:ext uri="{FF2B5EF4-FFF2-40B4-BE49-F238E27FC236}">
                <a16:creationId xmlns:a16="http://schemas.microsoft.com/office/drawing/2014/main" id="{829F00EA-3560-4F6E-ADF8-5BA323D03321}"/>
              </a:ext>
            </a:extLst>
          </p:cNvPr>
          <p:cNvSpPr/>
          <p:nvPr/>
        </p:nvSpPr>
        <p:spPr>
          <a:xfrm>
            <a:off x="4608070" y="2856909"/>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17" name="Rectangle 16">
            <a:extLst>
              <a:ext uri="{FF2B5EF4-FFF2-40B4-BE49-F238E27FC236}">
                <a16:creationId xmlns:a16="http://schemas.microsoft.com/office/drawing/2014/main" id="{1E82E74F-04EA-40A7-9E05-9BB1483B5361}"/>
              </a:ext>
            </a:extLst>
          </p:cNvPr>
          <p:cNvSpPr/>
          <p:nvPr/>
        </p:nvSpPr>
        <p:spPr>
          <a:xfrm>
            <a:off x="4596159" y="3231434"/>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18" name="Rectangle 17">
            <a:extLst>
              <a:ext uri="{FF2B5EF4-FFF2-40B4-BE49-F238E27FC236}">
                <a16:creationId xmlns:a16="http://schemas.microsoft.com/office/drawing/2014/main" id="{1DFD4F4D-1541-4DD4-97FD-FDDF47E3370C}"/>
              </a:ext>
            </a:extLst>
          </p:cNvPr>
          <p:cNvSpPr/>
          <p:nvPr/>
        </p:nvSpPr>
        <p:spPr>
          <a:xfrm>
            <a:off x="4596158" y="3690429"/>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19" name="Rectangle 18">
            <a:extLst>
              <a:ext uri="{FF2B5EF4-FFF2-40B4-BE49-F238E27FC236}">
                <a16:creationId xmlns:a16="http://schemas.microsoft.com/office/drawing/2014/main" id="{9EF5551D-FAF4-4A83-A8D3-DC6813FBCB2F}"/>
              </a:ext>
            </a:extLst>
          </p:cNvPr>
          <p:cNvSpPr/>
          <p:nvPr/>
        </p:nvSpPr>
        <p:spPr>
          <a:xfrm>
            <a:off x="4596157" y="4160633"/>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20" name="Rectangle 19">
            <a:extLst>
              <a:ext uri="{FF2B5EF4-FFF2-40B4-BE49-F238E27FC236}">
                <a16:creationId xmlns:a16="http://schemas.microsoft.com/office/drawing/2014/main" id="{38FDD5A5-919F-4DF1-B568-217416B12F42}"/>
              </a:ext>
            </a:extLst>
          </p:cNvPr>
          <p:cNvSpPr/>
          <p:nvPr/>
        </p:nvSpPr>
        <p:spPr>
          <a:xfrm>
            <a:off x="4608070" y="4563029"/>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21" name="Rectangle 20">
            <a:extLst>
              <a:ext uri="{FF2B5EF4-FFF2-40B4-BE49-F238E27FC236}">
                <a16:creationId xmlns:a16="http://schemas.microsoft.com/office/drawing/2014/main" id="{33430DB1-F890-4244-A9FB-6C06A40B6E9E}"/>
              </a:ext>
            </a:extLst>
          </p:cNvPr>
          <p:cNvSpPr/>
          <p:nvPr/>
        </p:nvSpPr>
        <p:spPr>
          <a:xfrm>
            <a:off x="4608070" y="5044740"/>
            <a:ext cx="863353" cy="246541"/>
          </a:xfrm>
          <a:prstGeom prst="rect">
            <a:avLst/>
          </a:prstGeom>
          <a:solidFill>
            <a:srgbClr val="196F05"/>
          </a:solidFill>
          <a:ln>
            <a:solidFill>
              <a:srgbClr val="196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Fall 2023</a:t>
            </a:r>
          </a:p>
        </p:txBody>
      </p:sp>
      <p:sp>
        <p:nvSpPr>
          <p:cNvPr id="22" name="Rectangle 21">
            <a:extLst>
              <a:ext uri="{FF2B5EF4-FFF2-40B4-BE49-F238E27FC236}">
                <a16:creationId xmlns:a16="http://schemas.microsoft.com/office/drawing/2014/main" id="{04489489-C1C4-4F7C-8F2F-6A77CB1FD441}"/>
              </a:ext>
            </a:extLst>
          </p:cNvPr>
          <p:cNvSpPr/>
          <p:nvPr/>
        </p:nvSpPr>
        <p:spPr>
          <a:xfrm>
            <a:off x="4655411" y="5492228"/>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23" name="Rectangle 22">
            <a:extLst>
              <a:ext uri="{FF2B5EF4-FFF2-40B4-BE49-F238E27FC236}">
                <a16:creationId xmlns:a16="http://schemas.microsoft.com/office/drawing/2014/main" id="{7C9EE029-BC7B-41AD-B8D0-B28A97FDB7B8}"/>
              </a:ext>
            </a:extLst>
          </p:cNvPr>
          <p:cNvSpPr/>
          <p:nvPr/>
        </p:nvSpPr>
        <p:spPr>
          <a:xfrm>
            <a:off x="4608070" y="5939716"/>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
        <p:nvSpPr>
          <p:cNvPr id="24" name="Rectangle 23">
            <a:extLst>
              <a:ext uri="{FF2B5EF4-FFF2-40B4-BE49-F238E27FC236}">
                <a16:creationId xmlns:a16="http://schemas.microsoft.com/office/drawing/2014/main" id="{776FD4CB-9213-48F2-BF26-B06B685BC904}"/>
              </a:ext>
            </a:extLst>
          </p:cNvPr>
          <p:cNvSpPr/>
          <p:nvPr/>
        </p:nvSpPr>
        <p:spPr>
          <a:xfrm>
            <a:off x="4596157" y="6379649"/>
            <a:ext cx="863353"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Fall 2023</a:t>
            </a:r>
          </a:p>
        </p:txBody>
      </p:sp>
    </p:spTree>
    <p:extLst>
      <p:ext uri="{BB962C8B-B14F-4D97-AF65-F5344CB8AC3E}">
        <p14:creationId xmlns:p14="http://schemas.microsoft.com/office/powerpoint/2010/main" val="258712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3"/>
          <p:cNvSpPr txBox="1"/>
          <p:nvPr/>
        </p:nvSpPr>
        <p:spPr>
          <a:xfrm>
            <a:off x="5486400" y="152400"/>
            <a:ext cx="1981200" cy="6462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 “</a:t>
            </a:r>
            <a:r>
              <a:rPr lang="en-US" sz="1400" b="1" i="0" u="none" strike="noStrike" cap="none">
                <a:solidFill>
                  <a:srgbClr val="000000"/>
                </a:solidFill>
                <a:latin typeface="Arial"/>
                <a:ea typeface="Arial"/>
                <a:cs typeface="Arial"/>
                <a:sym typeface="Arial"/>
              </a:rPr>
              <a:t>Continue to My Application</a:t>
            </a:r>
            <a:r>
              <a:rPr lang="en-US" sz="1400" b="0" i="0" u="none" strike="noStrike" cap="none">
                <a:solidFill>
                  <a:srgbClr val="000000"/>
                </a:solidFill>
                <a:latin typeface="Arial"/>
                <a:ea typeface="Arial"/>
                <a:cs typeface="Arial"/>
                <a:sym typeface="Arial"/>
              </a:rPr>
              <a:t>”</a:t>
            </a:r>
            <a:endParaRPr/>
          </a:p>
        </p:txBody>
      </p:sp>
      <p:pic>
        <p:nvPicPr>
          <p:cNvPr id="606" name="Google Shape;606;p33"/>
          <p:cNvPicPr preferRelativeResize="0"/>
          <p:nvPr/>
        </p:nvPicPr>
        <p:blipFill rotWithShape="1">
          <a:blip r:embed="rId3">
            <a:alphaModFix/>
          </a:blip>
          <a:srcRect/>
          <a:stretch/>
        </p:blipFill>
        <p:spPr>
          <a:xfrm>
            <a:off x="0" y="1752599"/>
            <a:ext cx="8915399" cy="4161898"/>
          </a:xfrm>
          <a:prstGeom prst="rect">
            <a:avLst/>
          </a:prstGeom>
          <a:noFill/>
          <a:ln>
            <a:noFill/>
          </a:ln>
        </p:spPr>
      </p:pic>
      <p:sp>
        <p:nvSpPr>
          <p:cNvPr id="607" name="Google Shape;607;p33"/>
          <p:cNvSpPr/>
          <p:nvPr/>
        </p:nvSpPr>
        <p:spPr>
          <a:xfrm>
            <a:off x="5700156" y="3352800"/>
            <a:ext cx="3200400" cy="6858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08" name="Google Shape;608;p33"/>
          <p:cNvCxnSpPr>
            <a:endCxn id="607" idx="0"/>
          </p:cNvCxnSpPr>
          <p:nvPr/>
        </p:nvCxnSpPr>
        <p:spPr>
          <a:xfrm flipH="1">
            <a:off x="7300356" y="2362200"/>
            <a:ext cx="762000" cy="990600"/>
          </a:xfrm>
          <a:prstGeom prst="straightConnector1">
            <a:avLst/>
          </a:prstGeom>
          <a:noFill/>
          <a:ln w="76200" cap="flat" cmpd="sng">
            <a:solidFill>
              <a:srgbClr val="242F46"/>
            </a:solidFill>
            <a:prstDash val="solid"/>
            <a:round/>
            <a:headEnd type="none" w="sm" len="sm"/>
            <a:tailEnd type="triangle" w="med" len="med"/>
          </a:ln>
        </p:spPr>
      </p:cxnSp>
      <p:sp>
        <p:nvSpPr>
          <p:cNvPr id="6" name="Rectangle 5">
            <a:extLst>
              <a:ext uri="{FF2B5EF4-FFF2-40B4-BE49-F238E27FC236}">
                <a16:creationId xmlns:a16="http://schemas.microsoft.com/office/drawing/2014/main" id="{F28AF348-3B8D-429C-BF1C-6B0397330B89}"/>
              </a:ext>
            </a:extLst>
          </p:cNvPr>
          <p:cNvSpPr/>
          <p:nvPr/>
        </p:nvSpPr>
        <p:spPr>
          <a:xfrm>
            <a:off x="3240909" y="4765608"/>
            <a:ext cx="709654" cy="246541"/>
          </a:xfrm>
          <a:prstGeom prst="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Arial" panose="020B0604020202020204" pitchFamily="34" charset="0"/>
                <a:cs typeface="Arial" panose="020B0604020202020204" pitchFamily="34" charset="0"/>
              </a:rPr>
              <a:t>12/01/2022</a:t>
            </a:r>
          </a:p>
        </p:txBody>
      </p:sp>
    </p:spTree>
    <p:extLst>
      <p:ext uri="{BB962C8B-B14F-4D97-AF65-F5344CB8AC3E}">
        <p14:creationId xmlns:p14="http://schemas.microsoft.com/office/powerpoint/2010/main" val="392941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OVERVIEW AGENDA</a:t>
            </a:r>
            <a:endParaRPr dirty="0"/>
          </a:p>
        </p:txBody>
      </p:sp>
      <p:sp>
        <p:nvSpPr>
          <p:cNvPr id="249" name="Google Shape;249;p4"/>
          <p:cNvSpPr txBox="1">
            <a:spLocks noGrp="1"/>
          </p:cNvSpPr>
          <p:nvPr>
            <p:ph type="body" idx="1"/>
          </p:nvPr>
        </p:nvSpPr>
        <p:spPr>
          <a:xfrm>
            <a:off x="814274" y="1828800"/>
            <a:ext cx="7034400" cy="4194000"/>
          </a:xfrm>
          <a:prstGeom prst="rect">
            <a:avLst/>
          </a:prstGeom>
          <a:noFill/>
          <a:ln>
            <a:noFill/>
          </a:ln>
        </p:spPr>
        <p:txBody>
          <a:bodyPr spcFirstLastPara="1" wrap="square" lIns="91425" tIns="91425" rIns="91425" bIns="91425" anchor="ctr" anchorCtr="0">
            <a:noAutofit/>
          </a:bodyPr>
          <a:lstStyle/>
          <a:p>
            <a:pPr marL="533400" lvl="0" indent="-457200" algn="l" rtl="0">
              <a:lnSpc>
                <a:spcPct val="100000"/>
              </a:lnSpc>
              <a:spcBef>
                <a:spcPts val="600"/>
              </a:spcBef>
              <a:spcAft>
                <a:spcPts val="0"/>
              </a:spcAft>
              <a:buClr>
                <a:schemeClr val="accent5"/>
              </a:buClr>
              <a:buSzPts val="2400"/>
              <a:buFont typeface="Arial"/>
              <a:buAutoNum type="arabicPeriod"/>
            </a:pPr>
            <a:r>
              <a:rPr lang="en-US"/>
              <a:t>About the College of Education</a:t>
            </a:r>
            <a:endParaRPr/>
          </a:p>
          <a:p>
            <a:pPr marL="533400" lvl="0" indent="-457200" algn="l" rtl="0">
              <a:lnSpc>
                <a:spcPct val="100000"/>
              </a:lnSpc>
              <a:spcBef>
                <a:spcPts val="600"/>
              </a:spcBef>
              <a:spcAft>
                <a:spcPts val="0"/>
              </a:spcAft>
              <a:buClr>
                <a:schemeClr val="accent5"/>
              </a:buClr>
              <a:buSzPts val="2400"/>
              <a:buFont typeface="Arial"/>
              <a:buAutoNum type="arabicPeriod"/>
            </a:pPr>
            <a:r>
              <a:rPr lang="en-US"/>
              <a:t>About the Department of Special Education</a:t>
            </a:r>
            <a:endParaRPr/>
          </a:p>
          <a:p>
            <a:pPr marL="533400" lvl="0" indent="-457200" algn="l" rtl="0">
              <a:lnSpc>
                <a:spcPct val="100000"/>
              </a:lnSpc>
              <a:spcBef>
                <a:spcPts val="600"/>
              </a:spcBef>
              <a:spcAft>
                <a:spcPts val="0"/>
              </a:spcAft>
              <a:buClr>
                <a:schemeClr val="accent5"/>
              </a:buClr>
              <a:buSzPts val="2400"/>
              <a:buFont typeface="Arial"/>
              <a:buAutoNum type="arabicPeriod"/>
            </a:pPr>
            <a:r>
              <a:rPr lang="en-US"/>
              <a:t>Special Education Admissions</a:t>
            </a:r>
            <a:endParaRPr/>
          </a:p>
          <a:p>
            <a:pPr marL="533400" lvl="0" indent="-457200" algn="l" rtl="0">
              <a:lnSpc>
                <a:spcPct val="100000"/>
              </a:lnSpc>
              <a:spcBef>
                <a:spcPts val="600"/>
              </a:spcBef>
              <a:spcAft>
                <a:spcPts val="0"/>
              </a:spcAft>
              <a:buClr>
                <a:schemeClr val="accent5"/>
              </a:buClr>
              <a:buSzPts val="2400"/>
              <a:buFont typeface="Arial"/>
              <a:buAutoNum type="arabicPeriod"/>
            </a:pPr>
            <a:r>
              <a:rPr lang="en-US"/>
              <a:t>Other SPED Programs &amp; Resources</a:t>
            </a:r>
            <a:endParaRPr/>
          </a:p>
        </p:txBody>
      </p:sp>
    </p:spTree>
    <p:extLst>
      <p:ext uri="{BB962C8B-B14F-4D97-AF65-F5344CB8AC3E}">
        <p14:creationId xmlns:p14="http://schemas.microsoft.com/office/powerpoint/2010/main" val="414156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4" name="Google Shape;614;p34"/>
          <p:cNvPicPr preferRelativeResize="0"/>
          <p:nvPr/>
        </p:nvPicPr>
        <p:blipFill rotWithShape="1">
          <a:blip r:embed="rId3">
            <a:alphaModFix/>
          </a:blip>
          <a:srcRect/>
          <a:stretch/>
        </p:blipFill>
        <p:spPr>
          <a:xfrm>
            <a:off x="152400" y="1286820"/>
            <a:ext cx="8762999" cy="5389971"/>
          </a:xfrm>
          <a:prstGeom prst="rect">
            <a:avLst/>
          </a:prstGeom>
          <a:noFill/>
          <a:ln>
            <a:noFill/>
          </a:ln>
        </p:spPr>
      </p:pic>
      <p:sp>
        <p:nvSpPr>
          <p:cNvPr id="615" name="Google Shape;615;p34"/>
          <p:cNvSpPr txBox="1"/>
          <p:nvPr/>
        </p:nvSpPr>
        <p:spPr>
          <a:xfrm>
            <a:off x="3962400" y="3985970"/>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0/7</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6" name="Google Shape;616;p34"/>
          <p:cNvSpPr txBox="1"/>
          <p:nvPr/>
        </p:nvSpPr>
        <p:spPr>
          <a:xfrm>
            <a:off x="3886200" y="6337044"/>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0/1</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7" name="Google Shape;617;p34"/>
          <p:cNvSpPr txBox="1"/>
          <p:nvPr/>
        </p:nvSpPr>
        <p:spPr>
          <a:xfrm>
            <a:off x="6282690" y="6331556"/>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0/1</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8" name="Google Shape;618;p34"/>
          <p:cNvSpPr txBox="1"/>
          <p:nvPr/>
        </p:nvSpPr>
        <p:spPr>
          <a:xfrm>
            <a:off x="6282690" y="3985970"/>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0/2</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pic>
        <p:nvPicPr>
          <p:cNvPr id="619" name="Google Shape;619;p34"/>
          <p:cNvPicPr preferRelativeResize="0"/>
          <p:nvPr/>
        </p:nvPicPr>
        <p:blipFill rotWithShape="1">
          <a:blip r:embed="rId4">
            <a:alphaModFix/>
          </a:blip>
          <a:srcRect/>
          <a:stretch/>
        </p:blipFill>
        <p:spPr>
          <a:xfrm>
            <a:off x="76200" y="685800"/>
            <a:ext cx="1295400" cy="542925"/>
          </a:xfrm>
          <a:prstGeom prst="rect">
            <a:avLst/>
          </a:prstGeom>
          <a:noFill/>
          <a:ln>
            <a:noFill/>
          </a:ln>
        </p:spPr>
      </p:pic>
      <p:sp>
        <p:nvSpPr>
          <p:cNvPr id="620" name="Google Shape;620;p34"/>
          <p:cNvSpPr/>
          <p:nvPr/>
        </p:nvSpPr>
        <p:spPr>
          <a:xfrm>
            <a:off x="3562349" y="4636882"/>
            <a:ext cx="2391883" cy="2125474"/>
          </a:xfrm>
          <a:prstGeom prst="rect">
            <a:avLst/>
          </a:prstGeom>
          <a:noFill/>
          <a:ln w="857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21" name="Google Shape;621;p34"/>
          <p:cNvCxnSpPr>
            <a:cxnSpLocks/>
          </p:cNvCxnSpPr>
          <p:nvPr/>
        </p:nvCxnSpPr>
        <p:spPr>
          <a:xfrm flipH="1">
            <a:off x="5067300" y="3129142"/>
            <a:ext cx="1139190" cy="1507740"/>
          </a:xfrm>
          <a:prstGeom prst="straightConnector1">
            <a:avLst/>
          </a:prstGeom>
          <a:noFill/>
          <a:ln w="31750" cap="flat" cmpd="sng">
            <a:solidFill>
              <a:srgbClr val="FF0000"/>
            </a:solidFill>
            <a:prstDash val="solid"/>
            <a:round/>
            <a:headEnd type="none" w="sm" len="sm"/>
            <a:tailEnd type="triangle" w="med" len="med"/>
          </a:ln>
        </p:spPr>
      </p:cxnSp>
      <p:sp>
        <p:nvSpPr>
          <p:cNvPr id="13" name="Google Shape;613;p34">
            <a:extLst>
              <a:ext uri="{FF2B5EF4-FFF2-40B4-BE49-F238E27FC236}">
                <a16:creationId xmlns:a16="http://schemas.microsoft.com/office/drawing/2014/main" id="{E16C2A68-E7F4-4EE6-B213-E690958D80CA}"/>
              </a:ext>
            </a:extLst>
          </p:cNvPr>
          <p:cNvSpPr txBox="1"/>
          <p:nvPr/>
        </p:nvSpPr>
        <p:spPr>
          <a:xfrm>
            <a:off x="2307265" y="270267"/>
            <a:ext cx="5555434" cy="9079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Supporting Information Section: </a:t>
            </a:r>
            <a:r>
              <a:rPr lang="en-US" sz="1400" i="0" u="none" strike="noStrike" cap="none" dirty="0">
                <a:solidFill>
                  <a:srgbClr val="000000"/>
                </a:solidFill>
                <a:latin typeface="Arial"/>
                <a:ea typeface="Arial"/>
                <a:cs typeface="Arial"/>
                <a:sym typeface="Arial"/>
              </a:rPr>
              <a:t>You are </a:t>
            </a:r>
            <a:r>
              <a:rPr lang="en-US" sz="1400" b="1" i="0" u="sng" strike="noStrike" cap="none" dirty="0">
                <a:solidFill>
                  <a:srgbClr val="000000"/>
                </a:solidFill>
                <a:latin typeface="Arial"/>
                <a:ea typeface="Arial"/>
                <a:cs typeface="Arial"/>
                <a:sym typeface="Arial"/>
              </a:rPr>
              <a:t>NOT</a:t>
            </a:r>
            <a:r>
              <a:rPr lang="en-US" sz="1400" i="0" u="none" strike="noStrike" cap="none" dirty="0">
                <a:solidFill>
                  <a:srgbClr val="000000"/>
                </a:solidFill>
                <a:latin typeface="Arial"/>
                <a:ea typeface="Arial"/>
                <a:cs typeface="Arial"/>
                <a:sym typeface="Arial"/>
              </a:rPr>
              <a:t> required to submit information on your previous work experience. Instead, please select </a:t>
            </a:r>
            <a:r>
              <a:rPr lang="en-US" sz="1400" b="1" i="1" u="none" strike="noStrike" cap="none" dirty="0">
                <a:solidFill>
                  <a:srgbClr val="000000"/>
                </a:solidFill>
                <a:latin typeface="Arial"/>
                <a:ea typeface="Arial"/>
                <a:cs typeface="Arial"/>
                <a:sym typeface="Arial"/>
              </a:rPr>
              <a:t>“I am not adding Experiences”</a:t>
            </a:r>
            <a:r>
              <a:rPr lang="en-US" sz="1400" i="0" u="none" strike="noStrike" cap="none" dirty="0">
                <a:solidFill>
                  <a:srgbClr val="000000"/>
                </a:solidFill>
                <a:latin typeface="Arial"/>
                <a:ea typeface="Arial"/>
                <a:cs typeface="Arial"/>
                <a:sym typeface="Arial"/>
              </a:rPr>
              <a:t>.  </a:t>
            </a:r>
            <a:r>
              <a:rPr lang="en-US" sz="1100" i="0" u="none" strike="noStrike" cap="none" dirty="0">
                <a:solidFill>
                  <a:srgbClr val="000000"/>
                </a:solidFill>
                <a:latin typeface="Arial"/>
                <a:ea typeface="Arial"/>
                <a:cs typeface="Arial"/>
                <a:sym typeface="Arial"/>
              </a:rPr>
              <a:t>(Instead, please include your work experiences in your Statement of Purpose). </a:t>
            </a:r>
            <a:endParaRPr dirty="0"/>
          </a:p>
        </p:txBody>
      </p:sp>
    </p:spTree>
    <p:extLst>
      <p:ext uri="{BB962C8B-B14F-4D97-AF65-F5344CB8AC3E}">
        <p14:creationId xmlns:p14="http://schemas.microsoft.com/office/powerpoint/2010/main" val="28014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4"/>
          <p:cNvSpPr txBox="1"/>
          <p:nvPr/>
        </p:nvSpPr>
        <p:spPr>
          <a:xfrm>
            <a:off x="4953000" y="230030"/>
            <a:ext cx="3810000" cy="6462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This is what the “home” page of Cal State Apply should look like.</a:t>
            </a:r>
            <a:endParaRPr/>
          </a:p>
        </p:txBody>
      </p:sp>
      <p:pic>
        <p:nvPicPr>
          <p:cNvPr id="614" name="Google Shape;614;p34"/>
          <p:cNvPicPr preferRelativeResize="0"/>
          <p:nvPr/>
        </p:nvPicPr>
        <p:blipFill rotWithShape="1">
          <a:blip r:embed="rId3">
            <a:alphaModFix/>
          </a:blip>
          <a:srcRect/>
          <a:stretch/>
        </p:blipFill>
        <p:spPr>
          <a:xfrm>
            <a:off x="152400" y="1286820"/>
            <a:ext cx="8762999" cy="5389971"/>
          </a:xfrm>
          <a:prstGeom prst="rect">
            <a:avLst/>
          </a:prstGeom>
          <a:noFill/>
          <a:ln>
            <a:noFill/>
          </a:ln>
        </p:spPr>
      </p:pic>
      <p:sp>
        <p:nvSpPr>
          <p:cNvPr id="615" name="Google Shape;615;p34"/>
          <p:cNvSpPr txBox="1"/>
          <p:nvPr/>
        </p:nvSpPr>
        <p:spPr>
          <a:xfrm>
            <a:off x="3962400" y="3985970"/>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0/7</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6" name="Google Shape;616;p34"/>
          <p:cNvSpPr txBox="1"/>
          <p:nvPr/>
        </p:nvSpPr>
        <p:spPr>
          <a:xfrm>
            <a:off x="3886200" y="6337044"/>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0/1</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7" name="Google Shape;617;p34"/>
          <p:cNvSpPr txBox="1"/>
          <p:nvPr/>
        </p:nvSpPr>
        <p:spPr>
          <a:xfrm>
            <a:off x="6282690" y="6331556"/>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0/1</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sp>
        <p:nvSpPr>
          <p:cNvPr id="618" name="Google Shape;618;p34"/>
          <p:cNvSpPr txBox="1"/>
          <p:nvPr/>
        </p:nvSpPr>
        <p:spPr>
          <a:xfrm>
            <a:off x="6282690" y="3985970"/>
            <a:ext cx="15621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0/2</a:t>
            </a:r>
            <a:endParaRPr/>
          </a:p>
          <a:p>
            <a:pPr marL="0" marR="0" lvl="0" indent="0" algn="ctr"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Sections Completed</a:t>
            </a:r>
            <a:endParaRPr/>
          </a:p>
        </p:txBody>
      </p:sp>
      <p:pic>
        <p:nvPicPr>
          <p:cNvPr id="619" name="Google Shape;619;p34"/>
          <p:cNvPicPr preferRelativeResize="0"/>
          <p:nvPr/>
        </p:nvPicPr>
        <p:blipFill rotWithShape="1">
          <a:blip r:embed="rId4">
            <a:alphaModFix/>
          </a:blip>
          <a:srcRect/>
          <a:stretch/>
        </p:blipFill>
        <p:spPr>
          <a:xfrm>
            <a:off x="76200" y="685800"/>
            <a:ext cx="1295400" cy="542925"/>
          </a:xfrm>
          <a:prstGeom prst="rect">
            <a:avLst/>
          </a:prstGeom>
          <a:noFill/>
          <a:ln>
            <a:noFill/>
          </a:ln>
        </p:spPr>
      </p:pic>
      <p:sp>
        <p:nvSpPr>
          <p:cNvPr id="620" name="Google Shape;620;p34"/>
          <p:cNvSpPr/>
          <p:nvPr/>
        </p:nvSpPr>
        <p:spPr>
          <a:xfrm>
            <a:off x="5882640" y="4657652"/>
            <a:ext cx="2362200" cy="2104800"/>
          </a:xfrm>
          <a:prstGeom prst="rect">
            <a:avLst/>
          </a:prstGeom>
          <a:noFill/>
          <a:ln w="857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21" name="Google Shape;621;p34"/>
          <p:cNvCxnSpPr/>
          <p:nvPr/>
        </p:nvCxnSpPr>
        <p:spPr>
          <a:xfrm>
            <a:off x="5001986" y="3694328"/>
            <a:ext cx="1181100" cy="1445100"/>
          </a:xfrm>
          <a:prstGeom prst="straightConnector1">
            <a:avLst/>
          </a:prstGeom>
          <a:noFill/>
          <a:ln w="31750" cap="flat" cmpd="sng">
            <a:solidFill>
              <a:srgbClr val="FF0000"/>
            </a:solidFill>
            <a:prstDash val="solid"/>
            <a:round/>
            <a:headEnd type="none" w="sm" len="sm"/>
            <a:tailEnd type="triangle" w="med" len="med"/>
          </a:ln>
        </p:spPr>
      </p:cxnSp>
      <p:sp>
        <p:nvSpPr>
          <p:cNvPr id="622" name="Google Shape;622;p3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05/16/2022</a:t>
            </a:r>
            <a:endParaRPr/>
          </a:p>
        </p:txBody>
      </p:sp>
    </p:spTree>
    <p:extLst>
      <p:ext uri="{BB962C8B-B14F-4D97-AF65-F5344CB8AC3E}">
        <p14:creationId xmlns:p14="http://schemas.microsoft.com/office/powerpoint/2010/main" val="2727078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35"/>
          <p:cNvSpPr/>
          <p:nvPr/>
        </p:nvSpPr>
        <p:spPr>
          <a:xfrm>
            <a:off x="152400" y="228354"/>
            <a:ext cx="4572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1" u="none" strike="noStrike" cap="none">
                <a:solidFill>
                  <a:srgbClr val="000000"/>
                </a:solidFill>
                <a:latin typeface="Arial"/>
                <a:ea typeface="Arial"/>
                <a:cs typeface="Arial"/>
                <a:sym typeface="Arial"/>
              </a:rPr>
              <a:t>Cal State Apply</a:t>
            </a:r>
            <a:endParaRPr sz="4400" b="0" i="0" u="none" strike="noStrike" cap="none">
              <a:solidFill>
                <a:srgbClr val="000000"/>
              </a:solidFill>
              <a:latin typeface="Arial"/>
              <a:ea typeface="Arial"/>
              <a:cs typeface="Arial"/>
              <a:sym typeface="Arial"/>
            </a:endParaRPr>
          </a:p>
        </p:txBody>
      </p:sp>
      <p:pic>
        <p:nvPicPr>
          <p:cNvPr id="628" name="Google Shape;628;p35"/>
          <p:cNvPicPr preferRelativeResize="0"/>
          <p:nvPr/>
        </p:nvPicPr>
        <p:blipFill rotWithShape="1">
          <a:blip r:embed="rId3">
            <a:alphaModFix/>
          </a:blip>
          <a:srcRect/>
          <a:stretch/>
        </p:blipFill>
        <p:spPr>
          <a:xfrm>
            <a:off x="-7620" y="1701663"/>
            <a:ext cx="9143999" cy="3622931"/>
          </a:xfrm>
          <a:prstGeom prst="rect">
            <a:avLst/>
          </a:prstGeom>
          <a:noFill/>
          <a:ln>
            <a:noFill/>
          </a:ln>
        </p:spPr>
      </p:pic>
      <p:sp>
        <p:nvSpPr>
          <p:cNvPr id="629" name="Google Shape;629;p35"/>
          <p:cNvSpPr txBox="1"/>
          <p:nvPr/>
        </p:nvSpPr>
        <p:spPr>
          <a:xfrm>
            <a:off x="4800600" y="821048"/>
            <a:ext cx="3657600" cy="9540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Calibri"/>
                <a:ea typeface="Calibri"/>
                <a:cs typeface="Calibri"/>
                <a:sym typeface="Calibri"/>
              </a:rPr>
              <a:t>Program Materials Section</a:t>
            </a:r>
            <a:endParaRPr dirty="0"/>
          </a:p>
        </p:txBody>
      </p:sp>
      <p:sp>
        <p:nvSpPr>
          <p:cNvPr id="630" name="Google Shape;630;p35"/>
          <p:cNvSpPr txBox="1"/>
          <p:nvPr/>
        </p:nvSpPr>
        <p:spPr>
          <a:xfrm>
            <a:off x="3886200" y="5486400"/>
            <a:ext cx="4267200" cy="10158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Click the blue box that states, “Education Specialist Credential ______ - PRELIMINARY.”</a:t>
            </a:r>
            <a:endParaRPr/>
          </a:p>
        </p:txBody>
      </p:sp>
      <p:cxnSp>
        <p:nvCxnSpPr>
          <p:cNvPr id="631" name="Google Shape;631;p35"/>
          <p:cNvCxnSpPr/>
          <p:nvPr/>
        </p:nvCxnSpPr>
        <p:spPr>
          <a:xfrm rot="10800000" flipH="1">
            <a:off x="6172200" y="4714994"/>
            <a:ext cx="457200" cy="609600"/>
          </a:xfrm>
          <a:prstGeom prst="straightConnector1">
            <a:avLst/>
          </a:prstGeom>
          <a:noFill/>
          <a:ln w="76200" cap="flat" cmpd="sng">
            <a:solidFill>
              <a:schemeClr val="dk1"/>
            </a:solidFill>
            <a:prstDash val="solid"/>
            <a:round/>
            <a:headEnd type="none" w="sm" len="sm"/>
            <a:tailEnd type="triangle" w="med" len="med"/>
          </a:ln>
        </p:spPr>
      </p:cxnSp>
      <p:sp>
        <p:nvSpPr>
          <p:cNvPr id="632" name="Google Shape;632;p35"/>
          <p:cNvSpPr txBox="1"/>
          <p:nvPr/>
        </p:nvSpPr>
        <p:spPr>
          <a:xfrm>
            <a:off x="4800600" y="136022"/>
            <a:ext cx="4191000" cy="5232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PRELIMINARY Application</a:t>
            </a:r>
            <a:endParaRPr/>
          </a:p>
        </p:txBody>
      </p:sp>
    </p:spTree>
    <p:extLst>
      <p:ext uri="{BB962C8B-B14F-4D97-AF65-F5344CB8AC3E}">
        <p14:creationId xmlns:p14="http://schemas.microsoft.com/office/powerpoint/2010/main" val="1365048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6"/>
          <p:cNvSpPr/>
          <p:nvPr/>
        </p:nvSpPr>
        <p:spPr>
          <a:xfrm>
            <a:off x="457200" y="304800"/>
            <a:ext cx="4366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1" u="none" strike="noStrike" cap="none">
                <a:solidFill>
                  <a:srgbClr val="000000"/>
                </a:solidFill>
                <a:latin typeface="Arial"/>
                <a:ea typeface="Arial"/>
                <a:cs typeface="Arial"/>
                <a:sym typeface="Arial"/>
              </a:rPr>
              <a:t>Cal State Apply</a:t>
            </a:r>
            <a:endParaRPr sz="4400" b="0" i="0" u="none" strike="noStrike" cap="none">
              <a:solidFill>
                <a:srgbClr val="000000"/>
              </a:solidFill>
              <a:latin typeface="Arial"/>
              <a:ea typeface="Arial"/>
              <a:cs typeface="Arial"/>
              <a:sym typeface="Arial"/>
            </a:endParaRPr>
          </a:p>
        </p:txBody>
      </p:sp>
      <p:sp>
        <p:nvSpPr>
          <p:cNvPr id="638" name="Google Shape;638;p36"/>
          <p:cNvSpPr txBox="1"/>
          <p:nvPr/>
        </p:nvSpPr>
        <p:spPr>
          <a:xfrm>
            <a:off x="5029200" y="504854"/>
            <a:ext cx="3581400" cy="307736"/>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Program Materials Section</a:t>
            </a:r>
            <a:endParaRPr dirty="0"/>
          </a:p>
        </p:txBody>
      </p:sp>
      <p:sp>
        <p:nvSpPr>
          <p:cNvPr id="11" name="Google Shape;639;p36">
            <a:extLst>
              <a:ext uri="{FF2B5EF4-FFF2-40B4-BE49-F238E27FC236}">
                <a16:creationId xmlns:a16="http://schemas.microsoft.com/office/drawing/2014/main" id="{09E9F649-CDB2-429A-8186-153724C6DBA9}"/>
              </a:ext>
            </a:extLst>
          </p:cNvPr>
          <p:cNvSpPr txBox="1"/>
          <p:nvPr/>
        </p:nvSpPr>
        <p:spPr>
          <a:xfrm>
            <a:off x="1905153" y="5531014"/>
            <a:ext cx="5286556" cy="830956"/>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a:t>Questions Tab - Make sure to answer </a:t>
            </a:r>
            <a:r>
              <a:rPr lang="en-US" sz="1600" b="1" u="sng" dirty="0"/>
              <a:t>ALL</a:t>
            </a:r>
            <a:r>
              <a:rPr lang="en-US" sz="1600" b="1" dirty="0"/>
              <a:t> of the questions in this section. Scroll all the way down to the end of the second scroll bar.</a:t>
            </a:r>
            <a:endParaRPr dirty="0"/>
          </a:p>
        </p:txBody>
      </p:sp>
      <p:pic>
        <p:nvPicPr>
          <p:cNvPr id="4" name="Picture 3">
            <a:extLst>
              <a:ext uri="{FF2B5EF4-FFF2-40B4-BE49-F238E27FC236}">
                <a16:creationId xmlns:a16="http://schemas.microsoft.com/office/drawing/2014/main" id="{93532FF0-09DD-4A3E-B8BE-FBA2A599D162}"/>
              </a:ext>
            </a:extLst>
          </p:cNvPr>
          <p:cNvPicPr>
            <a:picLocks noChangeAspect="1"/>
          </p:cNvPicPr>
          <p:nvPr/>
        </p:nvPicPr>
        <p:blipFill rotWithShape="1">
          <a:blip r:embed="rId3"/>
          <a:srcRect l="4504" t="8708" r="5746" b="5953"/>
          <a:stretch/>
        </p:blipFill>
        <p:spPr>
          <a:xfrm>
            <a:off x="56558" y="1920565"/>
            <a:ext cx="8983747" cy="2702354"/>
          </a:xfrm>
          <a:prstGeom prst="rect">
            <a:avLst/>
          </a:prstGeom>
        </p:spPr>
      </p:pic>
      <p:cxnSp>
        <p:nvCxnSpPr>
          <p:cNvPr id="642" name="Google Shape;642;p36"/>
          <p:cNvCxnSpPr>
            <a:cxnSpLocks/>
          </p:cNvCxnSpPr>
          <p:nvPr/>
        </p:nvCxnSpPr>
        <p:spPr>
          <a:xfrm flipV="1">
            <a:off x="3431356" y="4677741"/>
            <a:ext cx="801279" cy="798451"/>
          </a:xfrm>
          <a:prstGeom prst="straightConnector1">
            <a:avLst/>
          </a:prstGeom>
          <a:noFill/>
          <a:ln w="76200" cap="flat" cmpd="sng">
            <a:solidFill>
              <a:srgbClr val="242F46"/>
            </a:solidFill>
            <a:prstDash val="solid"/>
            <a:round/>
            <a:headEnd type="none" w="sm" len="sm"/>
            <a:tailEnd type="triangle" w="med" len="med"/>
          </a:ln>
        </p:spPr>
      </p:cxnSp>
    </p:spTree>
    <p:extLst>
      <p:ext uri="{BB962C8B-B14F-4D97-AF65-F5344CB8AC3E}">
        <p14:creationId xmlns:p14="http://schemas.microsoft.com/office/powerpoint/2010/main" val="57243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6"/>
          <p:cNvSpPr/>
          <p:nvPr/>
        </p:nvSpPr>
        <p:spPr>
          <a:xfrm>
            <a:off x="457200" y="304800"/>
            <a:ext cx="4366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1" u="none" strike="noStrike" cap="none">
                <a:solidFill>
                  <a:srgbClr val="000000"/>
                </a:solidFill>
                <a:latin typeface="Arial"/>
                <a:ea typeface="Arial"/>
                <a:cs typeface="Arial"/>
                <a:sym typeface="Arial"/>
              </a:rPr>
              <a:t>Cal State Apply</a:t>
            </a:r>
            <a:endParaRPr sz="4400" b="0" i="0" u="none" strike="noStrike" cap="none">
              <a:solidFill>
                <a:srgbClr val="000000"/>
              </a:solidFill>
              <a:latin typeface="Arial"/>
              <a:ea typeface="Arial"/>
              <a:cs typeface="Arial"/>
              <a:sym typeface="Arial"/>
            </a:endParaRPr>
          </a:p>
        </p:txBody>
      </p:sp>
      <p:sp>
        <p:nvSpPr>
          <p:cNvPr id="638" name="Google Shape;638;p36"/>
          <p:cNvSpPr txBox="1"/>
          <p:nvPr/>
        </p:nvSpPr>
        <p:spPr>
          <a:xfrm>
            <a:off x="5029200" y="504854"/>
            <a:ext cx="3581400" cy="307736"/>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Program Materials Section</a:t>
            </a:r>
            <a:endParaRPr dirty="0"/>
          </a:p>
        </p:txBody>
      </p:sp>
      <p:sp>
        <p:nvSpPr>
          <p:cNvPr id="639" name="Google Shape;639;p36"/>
          <p:cNvSpPr txBox="1"/>
          <p:nvPr/>
        </p:nvSpPr>
        <p:spPr>
          <a:xfrm>
            <a:off x="5334000" y="5614481"/>
            <a:ext cx="2057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Documents</a:t>
            </a:r>
            <a:endParaRPr/>
          </a:p>
        </p:txBody>
      </p:sp>
      <p:cxnSp>
        <p:nvCxnSpPr>
          <p:cNvPr id="642" name="Google Shape;642;p36"/>
          <p:cNvCxnSpPr>
            <a:cxnSpLocks/>
            <a:stCxn id="639" idx="0"/>
          </p:cNvCxnSpPr>
          <p:nvPr/>
        </p:nvCxnSpPr>
        <p:spPr>
          <a:xfrm flipV="1">
            <a:off x="6362700" y="4044333"/>
            <a:ext cx="1067790" cy="1570148"/>
          </a:xfrm>
          <a:prstGeom prst="straightConnector1">
            <a:avLst/>
          </a:prstGeom>
          <a:noFill/>
          <a:ln w="76200" cap="flat" cmpd="sng">
            <a:solidFill>
              <a:srgbClr val="242F46"/>
            </a:solidFill>
            <a:prstDash val="solid"/>
            <a:round/>
            <a:headEnd type="none" w="sm" len="sm"/>
            <a:tailEnd type="triangle" w="med" len="med"/>
          </a:ln>
        </p:spPr>
      </p:cxnSp>
      <p:pic>
        <p:nvPicPr>
          <p:cNvPr id="4" name="Picture 3">
            <a:extLst>
              <a:ext uri="{FF2B5EF4-FFF2-40B4-BE49-F238E27FC236}">
                <a16:creationId xmlns:a16="http://schemas.microsoft.com/office/drawing/2014/main" id="{943D5594-6ADE-45EE-85DE-52B072F5CD31}"/>
              </a:ext>
            </a:extLst>
          </p:cNvPr>
          <p:cNvPicPr>
            <a:picLocks noChangeAspect="1"/>
          </p:cNvPicPr>
          <p:nvPr/>
        </p:nvPicPr>
        <p:blipFill rotWithShape="1">
          <a:blip r:embed="rId3"/>
          <a:srcRect l="4956" t="10392" r="7101" b="6731"/>
          <a:stretch/>
        </p:blipFill>
        <p:spPr>
          <a:xfrm>
            <a:off x="122548" y="1428883"/>
            <a:ext cx="8898903" cy="2652969"/>
          </a:xfrm>
          <a:prstGeom prst="rect">
            <a:avLst/>
          </a:prstGeom>
        </p:spPr>
      </p:pic>
      <p:sp>
        <p:nvSpPr>
          <p:cNvPr id="641" name="Google Shape;641;p36"/>
          <p:cNvSpPr/>
          <p:nvPr/>
        </p:nvSpPr>
        <p:spPr>
          <a:xfrm>
            <a:off x="6362700" y="3700852"/>
            <a:ext cx="2427000" cy="3810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4203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7"/>
          <p:cNvSpPr/>
          <p:nvPr/>
        </p:nvSpPr>
        <p:spPr>
          <a:xfrm>
            <a:off x="457200" y="304800"/>
            <a:ext cx="4366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1" u="none" strike="noStrike" cap="none">
                <a:solidFill>
                  <a:srgbClr val="000000"/>
                </a:solidFill>
                <a:latin typeface="Arial"/>
                <a:ea typeface="Arial"/>
                <a:cs typeface="Arial"/>
                <a:sym typeface="Arial"/>
              </a:rPr>
              <a:t>Cal State Apply</a:t>
            </a:r>
            <a:endParaRPr sz="4400" b="0" i="0" u="none" strike="noStrike" cap="none">
              <a:solidFill>
                <a:srgbClr val="000000"/>
              </a:solidFill>
              <a:latin typeface="Arial"/>
              <a:ea typeface="Arial"/>
              <a:cs typeface="Arial"/>
              <a:sym typeface="Arial"/>
            </a:endParaRPr>
          </a:p>
        </p:txBody>
      </p:sp>
      <p:sp>
        <p:nvSpPr>
          <p:cNvPr id="648" name="Google Shape;648;p37"/>
          <p:cNvSpPr txBox="1"/>
          <p:nvPr/>
        </p:nvSpPr>
        <p:spPr>
          <a:xfrm>
            <a:off x="5029200" y="621268"/>
            <a:ext cx="3581400" cy="307736"/>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Program Materials Section</a:t>
            </a:r>
            <a:endParaRPr dirty="0"/>
          </a:p>
        </p:txBody>
      </p:sp>
      <p:sp>
        <p:nvSpPr>
          <p:cNvPr id="649" name="Google Shape;649;p37"/>
          <p:cNvSpPr txBox="1"/>
          <p:nvPr/>
        </p:nvSpPr>
        <p:spPr>
          <a:xfrm>
            <a:off x="304060" y="1600199"/>
            <a:ext cx="2286000" cy="3447057"/>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“Documents” section </a:t>
            </a:r>
            <a:r>
              <a:rPr lang="en-US" sz="1600" b="1" dirty="0"/>
              <a:t>located in the Program Materials Quadrant </a:t>
            </a:r>
            <a:r>
              <a:rPr lang="en-US" sz="1600" b="1" i="0" u="none" strike="noStrike" cap="none" dirty="0">
                <a:solidFill>
                  <a:srgbClr val="000000"/>
                </a:solidFill>
                <a:latin typeface="Arial"/>
                <a:ea typeface="Arial"/>
                <a:cs typeface="Arial"/>
                <a:sym typeface="Arial"/>
              </a:rPr>
              <a:t>is where you will upload required documents. This is an image of what the section will begin to look like.</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Note: Not all sections are required. Please follow the checklist to determine which sections you need to upload documents.</a:t>
            </a:r>
            <a:endParaRPr dirty="0"/>
          </a:p>
        </p:txBody>
      </p:sp>
      <p:cxnSp>
        <p:nvCxnSpPr>
          <p:cNvPr id="650" name="Google Shape;650;p37"/>
          <p:cNvCxnSpPr/>
          <p:nvPr/>
        </p:nvCxnSpPr>
        <p:spPr>
          <a:xfrm>
            <a:off x="2971800" y="3048000"/>
            <a:ext cx="685800" cy="0"/>
          </a:xfrm>
          <a:prstGeom prst="straightConnector1">
            <a:avLst/>
          </a:prstGeom>
          <a:noFill/>
          <a:ln w="57150" cap="flat" cmpd="sng">
            <a:solidFill>
              <a:schemeClr val="dk1"/>
            </a:solidFill>
            <a:prstDash val="solid"/>
            <a:round/>
            <a:headEnd type="none" w="sm" len="sm"/>
            <a:tailEnd type="triangle" w="med" len="med"/>
          </a:ln>
        </p:spPr>
      </p:cxnSp>
      <p:sp>
        <p:nvSpPr>
          <p:cNvPr id="651" name="Google Shape;651;p37"/>
          <p:cNvSpPr txBox="1"/>
          <p:nvPr/>
        </p:nvSpPr>
        <p:spPr>
          <a:xfrm>
            <a:off x="5029200" y="240268"/>
            <a:ext cx="3581400" cy="36930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PRELIMINARY Application</a:t>
            </a:r>
            <a:endParaRPr/>
          </a:p>
        </p:txBody>
      </p:sp>
      <p:pic>
        <p:nvPicPr>
          <p:cNvPr id="652" name="Google Shape;652;p37"/>
          <p:cNvPicPr preferRelativeResize="0"/>
          <p:nvPr/>
        </p:nvPicPr>
        <p:blipFill rotWithShape="1">
          <a:blip r:embed="rId3">
            <a:alphaModFix/>
          </a:blip>
          <a:srcRect r="2334" b="3072"/>
          <a:stretch/>
        </p:blipFill>
        <p:spPr>
          <a:xfrm>
            <a:off x="2667000" y="1295401"/>
            <a:ext cx="6400799" cy="4800599"/>
          </a:xfrm>
          <a:prstGeom prst="rect">
            <a:avLst/>
          </a:prstGeom>
          <a:noFill/>
          <a:ln>
            <a:noFill/>
          </a:ln>
        </p:spPr>
      </p:pic>
    </p:spTree>
    <p:extLst>
      <p:ext uri="{BB962C8B-B14F-4D97-AF65-F5344CB8AC3E}">
        <p14:creationId xmlns:p14="http://schemas.microsoft.com/office/powerpoint/2010/main" val="2640063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8"/>
          <p:cNvSpPr txBox="1">
            <a:spLocks noGrp="1"/>
          </p:cNvSpPr>
          <p:nvPr>
            <p:ph type="ctrTitle"/>
          </p:nvPr>
        </p:nvSpPr>
        <p:spPr>
          <a:xfrm>
            <a:off x="463524" y="3828197"/>
            <a:ext cx="5022900" cy="154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dirty="0"/>
              <a:t>File Checklist Items #2-15</a:t>
            </a:r>
            <a:endParaRPr dirty="0"/>
          </a:p>
        </p:txBody>
      </p:sp>
      <p:sp>
        <p:nvSpPr>
          <p:cNvPr id="658" name="Google Shape;658;p38"/>
          <p:cNvSpPr txBox="1">
            <a:spLocks noGrp="1"/>
          </p:cNvSpPr>
          <p:nvPr>
            <p:ph type="subTitle" idx="1"/>
          </p:nvPr>
        </p:nvSpPr>
        <p:spPr>
          <a:xfrm>
            <a:off x="463525" y="5300599"/>
            <a:ext cx="4094400" cy="1046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accent5"/>
              </a:buClr>
              <a:buSzPts val="2000"/>
              <a:buNone/>
            </a:pPr>
            <a:r>
              <a:rPr lang="en-US"/>
              <a:t>Upload to CSU Application</a:t>
            </a:r>
            <a:endParaRPr/>
          </a:p>
        </p:txBody>
      </p:sp>
    </p:spTree>
    <p:extLst>
      <p:ext uri="{BB962C8B-B14F-4D97-AF65-F5344CB8AC3E}">
        <p14:creationId xmlns:p14="http://schemas.microsoft.com/office/powerpoint/2010/main" val="338127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0"/>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Required Application Items:</a:t>
            </a:r>
            <a:br>
              <a:rPr lang="en-US"/>
            </a:br>
            <a:r>
              <a:rPr lang="en-US"/>
              <a:t>Transcripts to </a:t>
            </a:r>
            <a:r>
              <a:rPr lang="en-US" u="sng"/>
              <a:t>CSU APPLY</a:t>
            </a:r>
            <a:endParaRPr/>
          </a:p>
        </p:txBody>
      </p:sp>
      <p:sp>
        <p:nvSpPr>
          <p:cNvPr id="678" name="Google Shape;678;p40"/>
          <p:cNvSpPr txBox="1">
            <a:spLocks noGrp="1"/>
          </p:cNvSpPr>
          <p:nvPr>
            <p:ph type="body" idx="1"/>
          </p:nvPr>
        </p:nvSpPr>
        <p:spPr>
          <a:xfrm>
            <a:off x="533400" y="1676400"/>
            <a:ext cx="7263000" cy="4707300"/>
          </a:xfrm>
          <a:prstGeom prst="rect">
            <a:avLst/>
          </a:prstGeom>
          <a:noFill/>
          <a:ln>
            <a:noFill/>
          </a:ln>
        </p:spPr>
        <p:txBody>
          <a:bodyPr spcFirstLastPara="1" wrap="square" lIns="91425" tIns="91425" rIns="91425" bIns="91425" anchor="ctr" anchorCtr="0">
            <a:noAutofit/>
          </a:bodyPr>
          <a:lstStyle/>
          <a:p>
            <a:pPr marL="76200" lvl="0" indent="0" algn="l" rtl="0">
              <a:lnSpc>
                <a:spcPct val="100000"/>
              </a:lnSpc>
              <a:spcBef>
                <a:spcPts val="600"/>
              </a:spcBef>
              <a:spcAft>
                <a:spcPts val="0"/>
              </a:spcAft>
              <a:buSzPts val="2400"/>
              <a:buNone/>
            </a:pPr>
            <a:endParaRPr sz="1400" dirty="0"/>
          </a:p>
          <a:p>
            <a:pPr marL="76200" lvl="0" indent="0" algn="l" rtl="0">
              <a:lnSpc>
                <a:spcPct val="100000"/>
              </a:lnSpc>
              <a:spcBef>
                <a:spcPts val="600"/>
              </a:spcBef>
              <a:spcAft>
                <a:spcPts val="0"/>
              </a:spcAft>
              <a:buSzPts val="2400"/>
              <a:buNone/>
            </a:pPr>
            <a:r>
              <a:rPr lang="en-US" sz="1800" b="1" u="sng" dirty="0"/>
              <a:t>FILE CHECKLIST ITEM #2a.</a:t>
            </a:r>
            <a:endParaRPr dirty="0"/>
          </a:p>
          <a:p>
            <a:pPr marL="76200" lvl="0" indent="0" algn="l" rtl="0">
              <a:lnSpc>
                <a:spcPct val="100000"/>
              </a:lnSpc>
              <a:spcBef>
                <a:spcPts val="600"/>
              </a:spcBef>
              <a:spcAft>
                <a:spcPts val="0"/>
              </a:spcAft>
              <a:buSzPts val="2400"/>
              <a:buNone/>
            </a:pPr>
            <a:endParaRPr sz="1400" b="1" u="sng" dirty="0"/>
          </a:p>
          <a:p>
            <a:pPr marL="457200" lvl="0" indent="-381000" algn="l" rtl="0">
              <a:lnSpc>
                <a:spcPct val="100000"/>
              </a:lnSpc>
              <a:spcBef>
                <a:spcPts val="600"/>
              </a:spcBef>
              <a:spcAft>
                <a:spcPts val="0"/>
              </a:spcAft>
              <a:buSzPts val="2400"/>
              <a:buChar char="▰"/>
            </a:pPr>
            <a:r>
              <a:rPr lang="en-US" sz="1600" dirty="0"/>
              <a:t>ALL Applicants must upload copies of their official transcripts from the university they received their Bachelor’s Degree from (including CSUF) </a:t>
            </a:r>
            <a:endParaRPr sz="2800" dirty="0"/>
          </a:p>
          <a:p>
            <a:pPr marL="457200" lvl="0" indent="-381000" algn="l" rtl="0">
              <a:lnSpc>
                <a:spcPct val="100000"/>
              </a:lnSpc>
              <a:spcBef>
                <a:spcPts val="600"/>
              </a:spcBef>
              <a:spcAft>
                <a:spcPts val="0"/>
              </a:spcAft>
              <a:buSzPts val="2400"/>
              <a:buChar char="▰"/>
            </a:pPr>
            <a:r>
              <a:rPr lang="en-US" sz="1600" dirty="0"/>
              <a:t>Official transcripts must be ordered and mailed directly to the student’s home. Official transcripts must be opened, making them “Unofficial”, </a:t>
            </a:r>
            <a:endParaRPr sz="2800" dirty="0"/>
          </a:p>
          <a:p>
            <a:pPr marL="457200" lvl="0" indent="-381000" algn="l" rtl="0">
              <a:lnSpc>
                <a:spcPct val="100000"/>
              </a:lnSpc>
              <a:spcBef>
                <a:spcPts val="600"/>
              </a:spcBef>
              <a:spcAft>
                <a:spcPts val="0"/>
              </a:spcAft>
              <a:buSzPts val="2400"/>
              <a:buChar char="▰"/>
            </a:pPr>
            <a:r>
              <a:rPr lang="en-US" sz="1600" dirty="0"/>
              <a:t>Political Science/Government class at a Community College, </a:t>
            </a:r>
            <a:endParaRPr sz="2800" dirty="0"/>
          </a:p>
          <a:p>
            <a:pPr marL="914400" lvl="1" indent="-381000" algn="l" rtl="0">
              <a:lnSpc>
                <a:spcPct val="100000"/>
              </a:lnSpc>
              <a:spcBef>
                <a:spcPts val="1000"/>
              </a:spcBef>
              <a:spcAft>
                <a:spcPts val="0"/>
              </a:spcAft>
              <a:buSzPts val="2400"/>
              <a:buChar char="▻"/>
            </a:pPr>
            <a:r>
              <a:rPr lang="en-US" sz="1600" dirty="0"/>
              <a:t>official transcripts from this Community College must be ordered and mailed directly to the student’s home. Official transcripts must be opened, making them </a:t>
            </a:r>
            <a:r>
              <a:rPr lang="en-US" sz="1400" dirty="0"/>
              <a:t>“Unofficial”</a:t>
            </a:r>
            <a:endParaRPr dirty="0"/>
          </a:p>
          <a:p>
            <a:pPr marL="914400" lvl="1" indent="-228600" algn="l" rtl="0">
              <a:lnSpc>
                <a:spcPct val="100000"/>
              </a:lnSpc>
              <a:spcBef>
                <a:spcPts val="1000"/>
              </a:spcBef>
              <a:spcAft>
                <a:spcPts val="0"/>
              </a:spcAft>
              <a:buSzPts val="2400"/>
              <a:buNone/>
            </a:pPr>
            <a:endParaRPr sz="4000" dirty="0"/>
          </a:p>
          <a:p>
            <a:pPr marL="914400" lvl="1" indent="-228600" algn="l" rtl="0">
              <a:lnSpc>
                <a:spcPct val="100000"/>
              </a:lnSpc>
              <a:spcBef>
                <a:spcPts val="1000"/>
              </a:spcBef>
              <a:spcAft>
                <a:spcPts val="0"/>
              </a:spcAft>
              <a:buSzPts val="2400"/>
              <a:buNone/>
            </a:pPr>
            <a:endParaRPr sz="4000" dirty="0"/>
          </a:p>
        </p:txBody>
      </p:sp>
      <p:pic>
        <p:nvPicPr>
          <p:cNvPr id="679" name="Google Shape;679;p40"/>
          <p:cNvPicPr preferRelativeResize="0"/>
          <p:nvPr/>
        </p:nvPicPr>
        <p:blipFill rotWithShape="1">
          <a:blip r:embed="rId3">
            <a:alphaModFix/>
          </a:blip>
          <a:srcRect t="9033"/>
          <a:stretch/>
        </p:blipFill>
        <p:spPr>
          <a:xfrm>
            <a:off x="500743" y="5486399"/>
            <a:ext cx="1975275" cy="1048161"/>
          </a:xfrm>
          <a:prstGeom prst="rect">
            <a:avLst/>
          </a:prstGeom>
          <a:noFill/>
          <a:ln>
            <a:noFill/>
          </a:ln>
        </p:spPr>
      </p:pic>
      <p:sp>
        <p:nvSpPr>
          <p:cNvPr id="680" name="Google Shape;680;p40"/>
          <p:cNvSpPr/>
          <p:nvPr/>
        </p:nvSpPr>
        <p:spPr>
          <a:xfrm>
            <a:off x="2286000" y="5629479"/>
            <a:ext cx="4800600" cy="762000"/>
          </a:xfrm>
          <a:prstGeom prst="frame">
            <a:avLst>
              <a:gd name="adj1" fmla="val 6646"/>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1" name="Google Shape;681;p40"/>
          <p:cNvSpPr txBox="1"/>
          <p:nvPr/>
        </p:nvSpPr>
        <p:spPr>
          <a:xfrm>
            <a:off x="2476018" y="5715000"/>
            <a:ext cx="4458300" cy="523180"/>
          </a:xfrm>
          <a:prstGeom prst="rect">
            <a:avLst/>
          </a:prstGeom>
          <a:noFill/>
          <a:ln>
            <a:noFill/>
          </a:ln>
        </p:spPr>
        <p:txBody>
          <a:bodyPr spcFirstLastPara="1" wrap="square" lIns="91425" tIns="45700" rIns="91425" bIns="45700" anchor="t" anchorCtr="0">
            <a:spAutoFit/>
          </a:bodyPr>
          <a:lstStyle/>
          <a:p>
            <a:pPr lvl="0"/>
            <a:r>
              <a:rPr lang="en-US" sz="1400" b="0" i="0" u="none" strike="noStrike" cap="none" dirty="0">
                <a:solidFill>
                  <a:srgbClr val="000000"/>
                </a:solidFill>
                <a:latin typeface="Arial"/>
                <a:ea typeface="Arial"/>
                <a:cs typeface="Arial"/>
                <a:sym typeface="Arial"/>
              </a:rPr>
              <a:t>Upload as PDF to “</a:t>
            </a:r>
            <a:r>
              <a:rPr lang="en-US" b="1" dirty="0"/>
              <a:t>Program Materials</a:t>
            </a:r>
            <a:r>
              <a:rPr lang="en-US" dirty="0"/>
              <a:t>” section, then under </a:t>
            </a:r>
            <a:r>
              <a:rPr lang="en-US" sz="1400" b="1" i="0" u="none" strike="noStrike" cap="none" dirty="0">
                <a:solidFill>
                  <a:srgbClr val="000000"/>
                </a:solidFill>
                <a:latin typeface="Arial"/>
                <a:ea typeface="Arial"/>
                <a:cs typeface="Arial"/>
                <a:sym typeface="Arial"/>
              </a:rPr>
              <a:t>“Unofficial Transcripts”</a:t>
            </a:r>
            <a:r>
              <a:rPr lang="en-US"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488124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1"/>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Required Items:</a:t>
            </a:r>
            <a:br>
              <a:rPr lang="en-US"/>
            </a:br>
            <a:r>
              <a:rPr lang="en-US"/>
              <a:t>Transcripts to </a:t>
            </a:r>
            <a:r>
              <a:rPr lang="en-US" u="sng"/>
              <a:t>OFFICE OF ADMISSIONS</a:t>
            </a:r>
            <a:endParaRPr/>
          </a:p>
        </p:txBody>
      </p:sp>
      <p:sp>
        <p:nvSpPr>
          <p:cNvPr id="687" name="Google Shape;687;p41"/>
          <p:cNvSpPr txBox="1">
            <a:spLocks noGrp="1"/>
          </p:cNvSpPr>
          <p:nvPr>
            <p:ph type="body" idx="1"/>
          </p:nvPr>
        </p:nvSpPr>
        <p:spPr>
          <a:xfrm>
            <a:off x="381000" y="1981200"/>
            <a:ext cx="7415400" cy="4194000"/>
          </a:xfrm>
          <a:prstGeom prst="rect">
            <a:avLst/>
          </a:prstGeom>
          <a:noFill/>
          <a:ln>
            <a:noFill/>
          </a:ln>
        </p:spPr>
        <p:txBody>
          <a:bodyPr spcFirstLastPara="1" wrap="square" lIns="91425" tIns="91425" rIns="91425" bIns="91425" anchor="ctr" anchorCtr="0">
            <a:noAutofit/>
          </a:bodyPr>
          <a:lstStyle/>
          <a:p>
            <a:pPr marL="76200" lvl="0" indent="0" algn="l" rtl="0">
              <a:lnSpc>
                <a:spcPct val="100000"/>
              </a:lnSpc>
              <a:spcBef>
                <a:spcPts val="600"/>
              </a:spcBef>
              <a:spcAft>
                <a:spcPts val="0"/>
              </a:spcAft>
              <a:buSzPts val="2400"/>
              <a:buNone/>
            </a:pPr>
            <a:r>
              <a:rPr lang="en-US" sz="1800" b="1" u="sng" dirty="0"/>
              <a:t>FILE CHECKLIST ITEM #2b</a:t>
            </a:r>
          </a:p>
          <a:p>
            <a:pPr marL="76200" lvl="0" indent="0" algn="l" rtl="0">
              <a:lnSpc>
                <a:spcPct val="100000"/>
              </a:lnSpc>
              <a:spcBef>
                <a:spcPts val="600"/>
              </a:spcBef>
              <a:spcAft>
                <a:spcPts val="0"/>
              </a:spcAft>
              <a:buSzPts val="2400"/>
              <a:buNone/>
            </a:pPr>
            <a:endParaRPr dirty="0"/>
          </a:p>
          <a:p>
            <a:pPr marL="457200" lvl="0" indent="-381000" algn="l" rtl="0">
              <a:lnSpc>
                <a:spcPct val="100000"/>
              </a:lnSpc>
              <a:spcBef>
                <a:spcPts val="600"/>
              </a:spcBef>
              <a:spcAft>
                <a:spcPts val="0"/>
              </a:spcAft>
              <a:buSzPts val="2400"/>
              <a:buChar char="▰"/>
            </a:pPr>
            <a:r>
              <a:rPr lang="en-US" sz="1600" dirty="0"/>
              <a:t>Applicants must submit official transcripts to CSUF’s Office of Admissions from ALL community colleges and universities you have attended. </a:t>
            </a:r>
            <a:endParaRPr sz="2800" dirty="0"/>
          </a:p>
          <a:p>
            <a:pPr marL="457200" lvl="0" indent="-381000" algn="l" rtl="0">
              <a:lnSpc>
                <a:spcPct val="100000"/>
              </a:lnSpc>
              <a:spcBef>
                <a:spcPts val="600"/>
              </a:spcBef>
              <a:spcAft>
                <a:spcPts val="0"/>
              </a:spcAft>
              <a:buSzPts val="2400"/>
              <a:buChar char="▰"/>
            </a:pPr>
            <a:r>
              <a:rPr lang="en-US" sz="1600" dirty="0"/>
              <a:t>If you are a returning CSUF student and you transferred coursework to CSUF when you completed your bachelor’s degree, you will still need to re-send the Office of Admissions copies of your official transcripts from any other Community Colleges or Universities you attended outside of CSUF.</a:t>
            </a:r>
            <a:endParaRPr sz="2800" dirty="0"/>
          </a:p>
          <a:p>
            <a:pPr marL="457200" lvl="0" indent="-381000" algn="l" rtl="0">
              <a:lnSpc>
                <a:spcPct val="100000"/>
              </a:lnSpc>
              <a:spcBef>
                <a:spcPts val="600"/>
              </a:spcBef>
              <a:spcAft>
                <a:spcPts val="0"/>
              </a:spcAft>
              <a:buSzPts val="2400"/>
              <a:buChar char="▰"/>
            </a:pPr>
            <a:r>
              <a:rPr lang="en-US" sz="1600" dirty="0"/>
              <a:t>NOTE: CSUF does NOT need CSUF transcripts. They need transcripts from all outside colleges and universities you have attended.</a:t>
            </a:r>
            <a:endParaRPr sz="2800" dirty="0"/>
          </a:p>
          <a:p>
            <a:pPr marL="457200" lvl="0" indent="-228600" algn="l" rtl="0">
              <a:lnSpc>
                <a:spcPct val="100000"/>
              </a:lnSpc>
              <a:spcBef>
                <a:spcPts val="600"/>
              </a:spcBef>
              <a:spcAft>
                <a:spcPts val="0"/>
              </a:spcAft>
              <a:buSzPts val="2400"/>
              <a:buNone/>
            </a:pPr>
            <a:endParaRPr sz="1600" dirty="0"/>
          </a:p>
          <a:p>
            <a:pPr marL="76200" lvl="0" indent="0" algn="l" rtl="0">
              <a:lnSpc>
                <a:spcPct val="100000"/>
              </a:lnSpc>
              <a:spcBef>
                <a:spcPts val="600"/>
              </a:spcBef>
              <a:spcAft>
                <a:spcPts val="0"/>
              </a:spcAft>
              <a:buSzPts val="2400"/>
              <a:buNone/>
            </a:pPr>
            <a:endParaRPr sz="1600" dirty="0"/>
          </a:p>
          <a:p>
            <a:pPr marL="76200" lvl="0" indent="0" algn="l" rtl="0">
              <a:lnSpc>
                <a:spcPct val="100000"/>
              </a:lnSpc>
              <a:spcBef>
                <a:spcPts val="600"/>
              </a:spcBef>
              <a:spcAft>
                <a:spcPts val="0"/>
              </a:spcAft>
              <a:buSzPts val="2400"/>
              <a:buNone/>
            </a:pPr>
            <a:r>
              <a:rPr lang="en-US" sz="1400" dirty="0"/>
              <a:t>How to submit transcripts to Admissions and Records, please visit: </a:t>
            </a:r>
            <a:endParaRPr dirty="0"/>
          </a:p>
          <a:p>
            <a:pPr marL="76200" lvl="0" indent="0" algn="l" rtl="0">
              <a:lnSpc>
                <a:spcPct val="100000"/>
              </a:lnSpc>
              <a:spcBef>
                <a:spcPts val="600"/>
              </a:spcBef>
              <a:spcAft>
                <a:spcPts val="0"/>
              </a:spcAft>
              <a:buSzPts val="2400"/>
              <a:buNone/>
            </a:pPr>
            <a:r>
              <a:rPr lang="en-US" sz="1800" b="1" dirty="0"/>
              <a:t>http://admissions.fullerton.edu/prospectivestudent/college_transcripts.php</a:t>
            </a:r>
            <a:r>
              <a:rPr lang="en-US" sz="1400" dirty="0"/>
              <a:t>. </a:t>
            </a:r>
            <a:endParaRPr dirty="0"/>
          </a:p>
          <a:p>
            <a:pPr marL="76200" lvl="0" indent="0" algn="l" rtl="0">
              <a:lnSpc>
                <a:spcPct val="100000"/>
              </a:lnSpc>
              <a:spcBef>
                <a:spcPts val="600"/>
              </a:spcBef>
              <a:spcAft>
                <a:spcPts val="0"/>
              </a:spcAft>
              <a:buSzPts val="2400"/>
              <a:buNone/>
            </a:pPr>
            <a:endParaRPr sz="1400" dirty="0"/>
          </a:p>
        </p:txBody>
      </p:sp>
    </p:spTree>
    <p:extLst>
      <p:ext uri="{BB962C8B-B14F-4D97-AF65-F5344CB8AC3E}">
        <p14:creationId xmlns:p14="http://schemas.microsoft.com/office/powerpoint/2010/main" val="139222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42"/>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a:t>
            </a:r>
            <a:br>
              <a:rPr lang="en-US" dirty="0"/>
            </a:br>
            <a:r>
              <a:rPr lang="en-US" dirty="0"/>
              <a:t>Checklist Items #3-4: GPA &amp; OVERVIEW </a:t>
            </a:r>
            <a:endParaRPr dirty="0"/>
          </a:p>
        </p:txBody>
      </p:sp>
      <p:sp>
        <p:nvSpPr>
          <p:cNvPr id="693" name="Google Shape;693;p42"/>
          <p:cNvSpPr txBox="1">
            <a:spLocks noGrp="1"/>
          </p:cNvSpPr>
          <p:nvPr>
            <p:ph type="body" idx="1"/>
          </p:nvPr>
        </p:nvSpPr>
        <p:spPr>
          <a:xfrm>
            <a:off x="497362" y="1833263"/>
            <a:ext cx="7339200" cy="4194000"/>
          </a:xfrm>
          <a:prstGeom prst="rect">
            <a:avLst/>
          </a:prstGeom>
          <a:noFill/>
          <a:ln>
            <a:noFill/>
          </a:ln>
        </p:spPr>
        <p:txBody>
          <a:bodyPr spcFirstLastPara="1" wrap="square" lIns="91425" tIns="91425" rIns="91425" bIns="91425" anchor="ctr" anchorCtr="0">
            <a:noAutofit/>
          </a:bodyPr>
          <a:lstStyle/>
          <a:p>
            <a:pPr marL="457200" lvl="0" indent="-381000" algn="l" rtl="0">
              <a:lnSpc>
                <a:spcPct val="100000"/>
              </a:lnSpc>
              <a:spcBef>
                <a:spcPts val="600"/>
              </a:spcBef>
              <a:spcAft>
                <a:spcPts val="0"/>
              </a:spcAft>
              <a:buSzPts val="2400"/>
              <a:buChar char="▰"/>
            </a:pPr>
            <a:r>
              <a:rPr lang="en-US" sz="1400" u="sng" dirty="0"/>
              <a:t>ITEM 3:  Grade Point Average (GPA)</a:t>
            </a:r>
            <a:endParaRPr dirty="0"/>
          </a:p>
          <a:p>
            <a:pPr marL="914400" lvl="1" indent="-381000" algn="l" rtl="0">
              <a:lnSpc>
                <a:spcPct val="100000"/>
              </a:lnSpc>
              <a:spcBef>
                <a:spcPts val="1000"/>
              </a:spcBef>
              <a:spcAft>
                <a:spcPts val="0"/>
              </a:spcAft>
              <a:buSzPts val="2400"/>
              <a:buFont typeface="Noto Sans Symbols"/>
              <a:buChar char="▪"/>
            </a:pPr>
            <a:r>
              <a:rPr lang="en-US" sz="1400" b="1" u="sng" dirty="0"/>
              <a:t>2.50</a:t>
            </a:r>
            <a:r>
              <a:rPr lang="en-US" sz="1400" b="1" dirty="0"/>
              <a:t> CUMULATIVE </a:t>
            </a:r>
            <a:r>
              <a:rPr lang="en-US" sz="1400" i="1" dirty="0">
                <a:solidFill>
                  <a:srgbClr val="FF0000"/>
                </a:solidFill>
              </a:rPr>
              <a:t>(*please note- this information was updated by Executive Order on 3/29/2022)</a:t>
            </a:r>
            <a:r>
              <a:rPr lang="en-US" sz="1400" b="1" dirty="0"/>
              <a:t>;  </a:t>
            </a:r>
          </a:p>
          <a:p>
            <a:pPr marL="914400" lvl="1" indent="-381000" algn="l" rtl="0">
              <a:lnSpc>
                <a:spcPct val="100000"/>
              </a:lnSpc>
              <a:spcBef>
                <a:spcPts val="1000"/>
              </a:spcBef>
              <a:spcAft>
                <a:spcPts val="0"/>
              </a:spcAft>
              <a:buSzPts val="2400"/>
              <a:buFont typeface="Noto Sans Symbols"/>
              <a:buChar char="▪"/>
            </a:pPr>
            <a:r>
              <a:rPr lang="en-US" sz="1400" dirty="0"/>
              <a:t>2.75 last 60 units</a:t>
            </a:r>
            <a:endParaRPr dirty="0"/>
          </a:p>
          <a:p>
            <a:pPr lvl="1">
              <a:buFont typeface="Noto Sans Symbols"/>
              <a:buChar char="▪"/>
            </a:pPr>
            <a:r>
              <a:rPr lang="en-US" sz="1400" dirty="0"/>
              <a:t>We </a:t>
            </a:r>
            <a:r>
              <a:rPr lang="en-US" sz="1400" u="sng" dirty="0"/>
              <a:t>still</a:t>
            </a:r>
            <a:r>
              <a:rPr lang="en-US" sz="1400" dirty="0"/>
              <a:t> encourage you to submit an application if you do not currently meet the minimum GPA requirements.</a:t>
            </a:r>
            <a:endParaRPr dirty="0"/>
          </a:p>
          <a:p>
            <a:pPr marL="533400" lvl="1" indent="0" algn="l" rtl="0">
              <a:lnSpc>
                <a:spcPct val="100000"/>
              </a:lnSpc>
              <a:spcBef>
                <a:spcPts val="1000"/>
              </a:spcBef>
              <a:spcAft>
                <a:spcPts val="0"/>
              </a:spcAft>
              <a:buSzPts val="2400"/>
              <a:buNone/>
            </a:pPr>
            <a:r>
              <a:rPr lang="en-US" sz="1400" b="1" i="1" dirty="0"/>
              <a:t>*Office of Admissions verifies your GPA via submitted transcripts</a:t>
            </a:r>
            <a:endParaRPr dirty="0"/>
          </a:p>
          <a:p>
            <a:pPr marL="533400" lvl="1" indent="0" algn="l" rtl="0">
              <a:lnSpc>
                <a:spcPct val="100000"/>
              </a:lnSpc>
              <a:spcBef>
                <a:spcPts val="1000"/>
              </a:spcBef>
              <a:spcAft>
                <a:spcPts val="0"/>
              </a:spcAft>
              <a:buSzPts val="2400"/>
              <a:buNone/>
            </a:pPr>
            <a:endParaRPr sz="1400" b="1" i="1" dirty="0"/>
          </a:p>
          <a:p>
            <a:pPr marL="457200" lvl="0" indent="-381000" algn="l" rtl="0">
              <a:lnSpc>
                <a:spcPct val="100000"/>
              </a:lnSpc>
              <a:spcBef>
                <a:spcPts val="600"/>
              </a:spcBef>
              <a:spcAft>
                <a:spcPts val="0"/>
              </a:spcAft>
              <a:buSzPts val="2400"/>
              <a:buChar char="▰"/>
            </a:pPr>
            <a:r>
              <a:rPr lang="en-US" sz="1400" u="sng" dirty="0"/>
              <a:t>ITEM 4: Program Overview</a:t>
            </a:r>
            <a:endParaRPr dirty="0"/>
          </a:p>
          <a:p>
            <a:pPr marL="914400" lvl="1" indent="-381000" algn="l" rtl="0">
              <a:lnSpc>
                <a:spcPct val="100000"/>
              </a:lnSpc>
              <a:spcBef>
                <a:spcPts val="1000"/>
              </a:spcBef>
              <a:spcAft>
                <a:spcPts val="0"/>
              </a:spcAft>
              <a:buSzPts val="2400"/>
              <a:buFont typeface="Noto Sans Symbols"/>
              <a:buChar char="▪"/>
            </a:pPr>
            <a:r>
              <a:rPr lang="en-US" sz="1400" dirty="0"/>
              <a:t>Applicants will receive an email after completing SPED Overview.  </a:t>
            </a:r>
            <a:endParaRPr dirty="0"/>
          </a:p>
          <a:p>
            <a:pPr marL="533400" lvl="1" indent="0" algn="l" rtl="0">
              <a:lnSpc>
                <a:spcPct val="100000"/>
              </a:lnSpc>
              <a:spcBef>
                <a:spcPts val="1000"/>
              </a:spcBef>
              <a:spcAft>
                <a:spcPts val="0"/>
              </a:spcAft>
              <a:buSzPts val="2400"/>
              <a:buNone/>
            </a:pPr>
            <a:r>
              <a:rPr lang="en-US" sz="1400" b="1" i="1" dirty="0"/>
              <a:t>         *Be sure to complete the google form today!</a:t>
            </a:r>
            <a:endParaRPr dirty="0"/>
          </a:p>
        </p:txBody>
      </p:sp>
      <p:pic>
        <p:nvPicPr>
          <p:cNvPr id="694" name="Google Shape;694;p42"/>
          <p:cNvPicPr preferRelativeResize="0"/>
          <p:nvPr/>
        </p:nvPicPr>
        <p:blipFill rotWithShape="1">
          <a:blip r:embed="rId3">
            <a:alphaModFix/>
          </a:blip>
          <a:srcRect/>
          <a:stretch/>
        </p:blipFill>
        <p:spPr>
          <a:xfrm>
            <a:off x="990600" y="5731329"/>
            <a:ext cx="1518075" cy="885544"/>
          </a:xfrm>
          <a:prstGeom prst="rect">
            <a:avLst/>
          </a:prstGeom>
          <a:noFill/>
          <a:ln>
            <a:noFill/>
          </a:ln>
        </p:spPr>
      </p:pic>
      <p:sp>
        <p:nvSpPr>
          <p:cNvPr id="695" name="Google Shape;695;p42"/>
          <p:cNvSpPr txBox="1"/>
          <p:nvPr/>
        </p:nvSpPr>
        <p:spPr>
          <a:xfrm>
            <a:off x="2381055" y="5930843"/>
            <a:ext cx="3810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Overview Verification </a:t>
            </a:r>
            <a:r>
              <a:rPr lang="en-US" dirty="0"/>
              <a:t>to</a:t>
            </a:r>
            <a:r>
              <a:rPr lang="en-US" sz="1400" b="0" i="0" u="none" strike="noStrike" cap="none" dirty="0">
                <a:solidFill>
                  <a:srgbClr val="000000"/>
                </a:solidFill>
                <a:latin typeface="Arial"/>
                <a:ea typeface="Arial"/>
                <a:cs typeface="Arial"/>
                <a:sym typeface="Arial"/>
              </a:rPr>
              <a:t> “</a:t>
            </a:r>
            <a:r>
              <a:rPr lang="en-US" sz="1400" b="1" i="0" u="none" strike="noStrike" cap="none" dirty="0">
                <a:solidFill>
                  <a:srgbClr val="000000"/>
                </a:solidFill>
                <a:latin typeface="Arial"/>
                <a:ea typeface="Arial"/>
                <a:cs typeface="Arial"/>
                <a:sym typeface="Arial"/>
              </a:rPr>
              <a:t>Program Materials</a:t>
            </a:r>
            <a:r>
              <a:rPr lang="en-US" sz="1400" b="0" i="0" u="none" strike="noStrike" cap="none" dirty="0">
                <a:solidFill>
                  <a:srgbClr val="000000"/>
                </a:solidFill>
                <a:latin typeface="Arial"/>
                <a:ea typeface="Arial"/>
                <a:cs typeface="Arial"/>
                <a:sym typeface="Arial"/>
              </a:rPr>
              <a:t>” section, under </a:t>
            </a:r>
            <a:r>
              <a:rPr lang="en-US" sz="1600" b="1" i="0" u="none" strike="noStrike" cap="none" dirty="0">
                <a:solidFill>
                  <a:srgbClr val="000000"/>
                </a:solidFill>
                <a:latin typeface="Arial"/>
                <a:ea typeface="Arial"/>
                <a:cs typeface="Arial"/>
                <a:sym typeface="Arial"/>
              </a:rPr>
              <a:t>“Other”</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696" name="Google Shape;696;p42"/>
          <p:cNvPicPr preferRelativeResize="0"/>
          <p:nvPr/>
        </p:nvPicPr>
        <p:blipFill rotWithShape="1">
          <a:blip r:embed="rId4">
            <a:alphaModFix/>
          </a:blip>
          <a:srcRect/>
          <a:stretch/>
        </p:blipFill>
        <p:spPr>
          <a:xfrm>
            <a:off x="814275" y="5731329"/>
            <a:ext cx="5903438" cy="1036131"/>
          </a:xfrm>
          <a:prstGeom prst="rect">
            <a:avLst/>
          </a:prstGeom>
          <a:noFill/>
          <a:ln>
            <a:noFill/>
          </a:ln>
        </p:spPr>
      </p:pic>
      <p:sp>
        <p:nvSpPr>
          <p:cNvPr id="697" name="Google Shape;697;p42"/>
          <p:cNvSpPr/>
          <p:nvPr/>
        </p:nvSpPr>
        <p:spPr>
          <a:xfrm>
            <a:off x="497362" y="1905000"/>
            <a:ext cx="6043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dirty="0">
                <a:solidFill>
                  <a:srgbClr val="000000"/>
                </a:solidFill>
                <a:latin typeface="Roboto Condensed"/>
                <a:ea typeface="Roboto Condensed"/>
                <a:cs typeface="Roboto Condensed"/>
                <a:sym typeface="Roboto Condensed"/>
              </a:rPr>
              <a:t>FILE CHECKLIST ITEM #3 &amp; 4</a:t>
            </a:r>
            <a:endParaRPr dirty="0"/>
          </a:p>
        </p:txBody>
      </p:sp>
    </p:spTree>
    <p:extLst>
      <p:ext uri="{BB962C8B-B14F-4D97-AF65-F5344CB8AC3E}">
        <p14:creationId xmlns:p14="http://schemas.microsoft.com/office/powerpoint/2010/main" val="96163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
          <p:cNvSpPr txBox="1">
            <a:spLocks noGrp="1"/>
          </p:cNvSpPr>
          <p:nvPr>
            <p:ph type="ctrTitle"/>
          </p:nvPr>
        </p:nvSpPr>
        <p:spPr>
          <a:xfrm>
            <a:off x="463525" y="3828197"/>
            <a:ext cx="4094400" cy="154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About the College of Education</a:t>
            </a:r>
            <a:endParaRPr/>
          </a:p>
        </p:txBody>
      </p:sp>
    </p:spTree>
    <p:extLst>
      <p:ext uri="{BB962C8B-B14F-4D97-AF65-F5344CB8AC3E}">
        <p14:creationId xmlns:p14="http://schemas.microsoft.com/office/powerpoint/2010/main" val="226465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43"/>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a:t>
            </a:r>
            <a:br>
              <a:rPr lang="en-US" dirty="0"/>
            </a:br>
            <a:r>
              <a:rPr lang="en-US" dirty="0"/>
              <a:t>Checklist Item #5 – PERSONAL STATEMENT</a:t>
            </a:r>
            <a:endParaRPr dirty="0"/>
          </a:p>
        </p:txBody>
      </p:sp>
      <p:sp>
        <p:nvSpPr>
          <p:cNvPr id="703" name="Google Shape;703;p43"/>
          <p:cNvSpPr txBox="1">
            <a:spLocks noGrp="1"/>
          </p:cNvSpPr>
          <p:nvPr>
            <p:ph type="body" idx="1"/>
          </p:nvPr>
        </p:nvSpPr>
        <p:spPr>
          <a:xfrm>
            <a:off x="494175" y="1898037"/>
            <a:ext cx="6132600" cy="32517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600"/>
              </a:spcBef>
              <a:spcAft>
                <a:spcPts val="0"/>
              </a:spcAft>
              <a:buSzPts val="2400"/>
              <a:buNone/>
            </a:pPr>
            <a:r>
              <a:rPr lang="en-US" sz="1600" b="1" u="sng" dirty="0"/>
              <a:t>FILE CHECKLIST ITEM #5 – PERSONAL STATEMENT</a:t>
            </a:r>
            <a:endParaRPr dirty="0"/>
          </a:p>
          <a:p>
            <a:pPr marL="76200" lvl="0" indent="0" algn="l" rtl="0">
              <a:lnSpc>
                <a:spcPct val="100000"/>
              </a:lnSpc>
              <a:spcBef>
                <a:spcPts val="600"/>
              </a:spcBef>
              <a:spcAft>
                <a:spcPts val="0"/>
              </a:spcAft>
              <a:buSzPts val="2400"/>
              <a:buNone/>
            </a:pPr>
            <a:endParaRPr sz="1600" dirty="0"/>
          </a:p>
          <a:p>
            <a:pPr marL="457200" lvl="0" indent="-381000" algn="l" rtl="0">
              <a:lnSpc>
                <a:spcPct val="100000"/>
              </a:lnSpc>
              <a:spcBef>
                <a:spcPts val="600"/>
              </a:spcBef>
              <a:spcAft>
                <a:spcPts val="0"/>
              </a:spcAft>
              <a:buSzPts val="2400"/>
              <a:buChar char="▰"/>
            </a:pPr>
            <a:r>
              <a:rPr lang="en-US" sz="1600" dirty="0"/>
              <a:t>Upload 2-3 pages, typed, and double spaced, using the prompt</a:t>
            </a:r>
            <a:endParaRPr dirty="0"/>
          </a:p>
          <a:p>
            <a:pPr marL="457200" lvl="0" indent="-381000" algn="l" rtl="0">
              <a:lnSpc>
                <a:spcPct val="100000"/>
              </a:lnSpc>
              <a:spcBef>
                <a:spcPts val="600"/>
              </a:spcBef>
              <a:spcAft>
                <a:spcPts val="0"/>
              </a:spcAft>
              <a:buSzPts val="2400"/>
              <a:buChar char="▰"/>
            </a:pPr>
            <a:r>
              <a:rPr lang="en-US" sz="1600" u="sng" dirty="0">
                <a:solidFill>
                  <a:schemeClr val="hlink"/>
                </a:solidFill>
                <a:hlinkClick r:id="rId3"/>
              </a:rPr>
              <a:t>Prompt topic: Just, Equitable, and Inclusive Education (JEIE)</a:t>
            </a:r>
            <a:endParaRPr sz="1600" dirty="0"/>
          </a:p>
          <a:p>
            <a:pPr marL="457200" lvl="0" indent="-381000" algn="l" rtl="0">
              <a:lnSpc>
                <a:spcPct val="100000"/>
              </a:lnSpc>
              <a:spcBef>
                <a:spcPts val="600"/>
              </a:spcBef>
              <a:spcAft>
                <a:spcPts val="0"/>
              </a:spcAft>
              <a:buSzPts val="2400"/>
              <a:buChar char="▰"/>
            </a:pPr>
            <a:r>
              <a:rPr lang="en-US" sz="1600" dirty="0"/>
              <a:t>Include your first and last name in the header.</a:t>
            </a:r>
            <a:endParaRPr dirty="0"/>
          </a:p>
          <a:p>
            <a:pPr marL="76200" lvl="0" indent="0" algn="l" rtl="0">
              <a:lnSpc>
                <a:spcPct val="100000"/>
              </a:lnSpc>
              <a:spcBef>
                <a:spcPts val="600"/>
              </a:spcBef>
              <a:spcAft>
                <a:spcPts val="0"/>
              </a:spcAft>
              <a:buSzPts val="2400"/>
              <a:buNone/>
            </a:pPr>
            <a:endParaRPr sz="1600" dirty="0"/>
          </a:p>
        </p:txBody>
      </p:sp>
      <p:pic>
        <p:nvPicPr>
          <p:cNvPr id="704" name="Google Shape;704;p43"/>
          <p:cNvPicPr preferRelativeResize="0"/>
          <p:nvPr/>
        </p:nvPicPr>
        <p:blipFill rotWithShape="1">
          <a:blip r:embed="rId4">
            <a:alphaModFix/>
          </a:blip>
          <a:srcRect/>
          <a:stretch/>
        </p:blipFill>
        <p:spPr>
          <a:xfrm>
            <a:off x="676636" y="4978399"/>
            <a:ext cx="1561517" cy="910885"/>
          </a:xfrm>
          <a:prstGeom prst="rect">
            <a:avLst/>
          </a:prstGeom>
          <a:noFill/>
          <a:ln>
            <a:noFill/>
          </a:ln>
        </p:spPr>
      </p:pic>
      <p:sp>
        <p:nvSpPr>
          <p:cNvPr id="705" name="Google Shape;705;p43"/>
          <p:cNvSpPr txBox="1"/>
          <p:nvPr/>
        </p:nvSpPr>
        <p:spPr>
          <a:xfrm>
            <a:off x="2358136" y="5149737"/>
            <a:ext cx="5016600"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to “</a:t>
            </a:r>
            <a:r>
              <a:rPr lang="en-US" sz="1400" b="1" i="0" u="none" strike="noStrike" cap="none" dirty="0">
                <a:solidFill>
                  <a:srgbClr val="000000"/>
                </a:solidFill>
                <a:latin typeface="Arial"/>
                <a:ea typeface="Arial"/>
                <a:cs typeface="Arial"/>
                <a:sym typeface="Arial"/>
              </a:rPr>
              <a:t>Program Materials</a:t>
            </a:r>
            <a:r>
              <a:rPr lang="en-US" sz="1400" b="0" i="0" u="none" strike="noStrike" cap="none" dirty="0">
                <a:solidFill>
                  <a:srgbClr val="000000"/>
                </a:solidFill>
                <a:latin typeface="Arial"/>
                <a:ea typeface="Arial"/>
                <a:cs typeface="Arial"/>
                <a:sym typeface="Arial"/>
              </a:rPr>
              <a:t>” section, under </a:t>
            </a:r>
            <a:r>
              <a:rPr lang="en-US" sz="1600" b="1" i="0" u="none" strike="noStrike" cap="none" dirty="0">
                <a:solidFill>
                  <a:srgbClr val="000000"/>
                </a:solidFill>
                <a:latin typeface="Arial"/>
                <a:ea typeface="Arial"/>
                <a:cs typeface="Arial"/>
                <a:sym typeface="Arial"/>
              </a:rPr>
              <a:t>“Personal Statement”</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706" name="Google Shape;706;p43"/>
          <p:cNvSpPr/>
          <p:nvPr/>
        </p:nvSpPr>
        <p:spPr>
          <a:xfrm>
            <a:off x="540835" y="4953001"/>
            <a:ext cx="6698100" cy="1010700"/>
          </a:xfrm>
          <a:prstGeom prst="frame">
            <a:avLst>
              <a:gd name="adj1" fmla="val 6646"/>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869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4"/>
          <p:cNvSpPr txBox="1">
            <a:spLocks noGrp="1"/>
          </p:cNvSpPr>
          <p:nvPr>
            <p:ph type="title"/>
          </p:nvPr>
        </p:nvSpPr>
        <p:spPr>
          <a:xfrm>
            <a:off x="304800" y="533400"/>
            <a:ext cx="624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a:t>
            </a:r>
            <a:br>
              <a:rPr lang="en-US" dirty="0"/>
            </a:br>
            <a:r>
              <a:rPr lang="en-US" dirty="0"/>
              <a:t>Checklist Item #6 – CERTIFICATE OF CLEARANCE</a:t>
            </a:r>
            <a:endParaRPr dirty="0"/>
          </a:p>
        </p:txBody>
      </p:sp>
      <p:pic>
        <p:nvPicPr>
          <p:cNvPr id="712" name="Google Shape;712;p44"/>
          <p:cNvPicPr preferRelativeResize="0"/>
          <p:nvPr/>
        </p:nvPicPr>
        <p:blipFill rotWithShape="1">
          <a:blip r:embed="rId3">
            <a:alphaModFix/>
          </a:blip>
          <a:srcRect/>
          <a:stretch/>
        </p:blipFill>
        <p:spPr>
          <a:xfrm>
            <a:off x="386578" y="5614466"/>
            <a:ext cx="1561517" cy="910885"/>
          </a:xfrm>
          <a:prstGeom prst="rect">
            <a:avLst/>
          </a:prstGeom>
          <a:noFill/>
          <a:ln>
            <a:noFill/>
          </a:ln>
        </p:spPr>
      </p:pic>
      <p:sp>
        <p:nvSpPr>
          <p:cNvPr id="713" name="Google Shape;713;p44"/>
          <p:cNvSpPr txBox="1"/>
          <p:nvPr/>
        </p:nvSpPr>
        <p:spPr>
          <a:xfrm>
            <a:off x="2122932" y="5755910"/>
            <a:ext cx="38100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as </a:t>
            </a:r>
            <a:r>
              <a:rPr lang="en-US" sz="1400" b="0" i="0" u="sng" strike="noStrike" cap="none" dirty="0">
                <a:solidFill>
                  <a:srgbClr val="000000"/>
                </a:solidFill>
                <a:latin typeface="Arial"/>
                <a:ea typeface="Arial"/>
                <a:cs typeface="Arial"/>
                <a:sym typeface="Arial"/>
              </a:rPr>
              <a:t>one</a:t>
            </a:r>
            <a:r>
              <a:rPr lang="en-US" sz="1400" b="0" i="0" u="none" strike="noStrike" cap="none" dirty="0">
                <a:solidFill>
                  <a:srgbClr val="000000"/>
                </a:solidFill>
                <a:latin typeface="Arial"/>
                <a:ea typeface="Arial"/>
                <a:cs typeface="Arial"/>
                <a:sym typeface="Arial"/>
              </a:rPr>
              <a:t> document to “</a:t>
            </a:r>
            <a:r>
              <a:rPr lang="en-US" sz="1400" b="1" i="0" u="none" strike="noStrike" cap="none" dirty="0">
                <a:solidFill>
                  <a:srgbClr val="000000"/>
                </a:solidFill>
                <a:latin typeface="Arial"/>
                <a:ea typeface="Arial"/>
                <a:cs typeface="Arial"/>
                <a:sym typeface="Arial"/>
              </a:rPr>
              <a:t>Program Materials</a:t>
            </a:r>
            <a:r>
              <a:rPr lang="en-US" sz="1400" b="0" i="0" u="none" strike="noStrike" cap="none" dirty="0">
                <a:solidFill>
                  <a:srgbClr val="000000"/>
                </a:solidFill>
                <a:latin typeface="Arial"/>
                <a:ea typeface="Arial"/>
                <a:cs typeface="Arial"/>
                <a:sym typeface="Arial"/>
              </a:rPr>
              <a:t>” section, under </a:t>
            </a:r>
            <a:r>
              <a:rPr lang="en-US" b="1" i="0" u="none" strike="noStrike" cap="none" dirty="0">
                <a:solidFill>
                  <a:srgbClr val="000000"/>
                </a:solidFill>
                <a:latin typeface="Arial"/>
                <a:ea typeface="Arial"/>
                <a:cs typeface="Arial"/>
                <a:sym typeface="Arial"/>
              </a:rPr>
              <a:t>“Certificate of Clearance”</a:t>
            </a:r>
            <a:r>
              <a:rPr lang="en-US"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714" name="Google Shape;714;p44"/>
          <p:cNvSpPr/>
          <p:nvPr/>
        </p:nvSpPr>
        <p:spPr>
          <a:xfrm>
            <a:off x="395871" y="5623472"/>
            <a:ext cx="6449400" cy="901800"/>
          </a:xfrm>
          <a:prstGeom prst="frame">
            <a:avLst>
              <a:gd name="adj1" fmla="val 6646"/>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E368ACC4-D74F-482F-92BA-61FAEE17C1E5}"/>
              </a:ext>
            </a:extLst>
          </p:cNvPr>
          <p:cNvSpPr txBox="1"/>
          <p:nvPr/>
        </p:nvSpPr>
        <p:spPr>
          <a:xfrm>
            <a:off x="304799" y="1974221"/>
            <a:ext cx="7563293" cy="400110"/>
          </a:xfrm>
          <a:prstGeom prst="rect">
            <a:avLst/>
          </a:prstGeom>
          <a:solidFill>
            <a:schemeClr val="tx1">
              <a:lumMod val="20000"/>
              <a:lumOff val="80000"/>
            </a:schemeClr>
          </a:solidFill>
        </p:spPr>
        <p:txBody>
          <a:bodyPr wrap="square" rtlCol="0">
            <a:spAutoFit/>
          </a:bodyPr>
          <a:lstStyle/>
          <a:p>
            <a:r>
              <a:rPr lang="en-US" sz="2000" b="1" dirty="0"/>
              <a:t>How to check for Certificate of Clearance:</a:t>
            </a:r>
          </a:p>
        </p:txBody>
      </p:sp>
      <p:graphicFrame>
        <p:nvGraphicFramePr>
          <p:cNvPr id="5" name="Table 4">
            <a:extLst>
              <a:ext uri="{FF2B5EF4-FFF2-40B4-BE49-F238E27FC236}">
                <a16:creationId xmlns:a16="http://schemas.microsoft.com/office/drawing/2014/main" id="{8085EEF2-8DDA-4B66-AD2D-866FFF360914}"/>
              </a:ext>
            </a:extLst>
          </p:cNvPr>
          <p:cNvGraphicFramePr>
            <a:graphicFrameLocks noGrp="1"/>
          </p:cNvGraphicFramePr>
          <p:nvPr>
            <p:extLst>
              <p:ext uri="{D42A27DB-BD31-4B8C-83A1-F6EECF244321}">
                <p14:modId xmlns:p14="http://schemas.microsoft.com/office/powerpoint/2010/main" val="493691669"/>
              </p:ext>
            </p:extLst>
          </p:nvPr>
        </p:nvGraphicFramePr>
        <p:xfrm>
          <a:off x="304800" y="2501900"/>
          <a:ext cx="7563292" cy="3068320"/>
        </p:xfrm>
        <a:graphic>
          <a:graphicData uri="http://schemas.openxmlformats.org/drawingml/2006/table">
            <a:tbl>
              <a:tblPr firstRow="1" bandRow="1">
                <a:tableStyleId>{9D7B26C5-4107-4FEC-AEDC-1716B250A1EF}</a:tableStyleId>
              </a:tblPr>
              <a:tblGrid>
                <a:gridCol w="3080229">
                  <a:extLst>
                    <a:ext uri="{9D8B030D-6E8A-4147-A177-3AD203B41FA5}">
                      <a16:colId xmlns:a16="http://schemas.microsoft.com/office/drawing/2014/main" val="3083946067"/>
                    </a:ext>
                  </a:extLst>
                </a:gridCol>
                <a:gridCol w="4483063">
                  <a:extLst>
                    <a:ext uri="{9D8B030D-6E8A-4147-A177-3AD203B41FA5}">
                      <a16:colId xmlns:a16="http://schemas.microsoft.com/office/drawing/2014/main" val="33047756"/>
                    </a:ext>
                  </a:extLst>
                </a:gridCol>
              </a:tblGrid>
              <a:tr h="370840">
                <a:tc>
                  <a:txBody>
                    <a:bodyPr/>
                    <a:lstStyle/>
                    <a:p>
                      <a:r>
                        <a:rPr lang="en-US" b="0" dirty="0">
                          <a:latin typeface="+mn-lt"/>
                        </a:rPr>
                        <a:t>1. Go to the CTC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mn-lt"/>
                        </a:rPr>
                        <a:t>www.ctc.ca.gov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607513"/>
                  </a:ext>
                </a:extLst>
              </a:tr>
              <a:tr h="370840">
                <a:tc>
                  <a:txBody>
                    <a:bodyPr/>
                    <a:lstStyle/>
                    <a:p>
                      <a:r>
                        <a:rPr lang="en-US" dirty="0"/>
                        <a:t>2.  Click: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“Search for Educator”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789572"/>
                  </a:ext>
                </a:extLst>
              </a:tr>
              <a:tr h="370840">
                <a:tc>
                  <a:txBody>
                    <a:bodyPr/>
                    <a:lstStyle/>
                    <a:p>
                      <a:r>
                        <a:rPr lang="en-US" dirty="0"/>
                        <a:t>3. Click: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“Secured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7537"/>
                  </a:ext>
                </a:extLst>
              </a:tr>
              <a:tr h="370840">
                <a:tc>
                  <a:txBody>
                    <a:bodyPr/>
                    <a:lstStyle/>
                    <a:p>
                      <a:r>
                        <a:rPr lang="en-US" dirty="0"/>
                        <a:t>4.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Social Security Number </a:t>
                      </a:r>
                      <a:r>
                        <a:rPr lang="en-US" u="sng" dirty="0"/>
                        <a:t>and</a:t>
                      </a:r>
                      <a:r>
                        <a:rPr lang="en-US" dirty="0"/>
                        <a:t> Date of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413704"/>
                  </a:ext>
                </a:extLst>
              </a:tr>
              <a:tr h="370840">
                <a:tc>
                  <a:txBody>
                    <a:bodyPr/>
                    <a:lstStyle/>
                    <a:p>
                      <a:r>
                        <a:rPr lang="en-US" dirty="0"/>
                        <a:t>5. If you are </a:t>
                      </a:r>
                      <a:r>
                        <a:rPr lang="en-US" sz="1600" i="0" dirty="0"/>
                        <a:t>cleared</a:t>
                      </a:r>
                      <a:r>
                        <a:rPr lang="en-US" dirty="0"/>
                        <a:t>, </a:t>
                      </a:r>
                      <a:r>
                        <a:rPr lang="en-US" u="sng" dirty="0"/>
                        <a:t>you will see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Your name will pop up if you are cleared and it will have the dates your Certificate of Clearance is valid for. (*Certificate of Clearance is valid for 5 years). If you do not see your name and you receive an error message stating, “No records found”, then you will need to complete the Certificate of Clearance, which entails </a:t>
                      </a:r>
                      <a:r>
                        <a:rPr lang="en-US" u="sng" dirty="0"/>
                        <a:t>2 parts</a:t>
                      </a:r>
                      <a:r>
                        <a:rPr lang="en-US" u="none"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256693"/>
                  </a:ext>
                </a:extLst>
              </a:tr>
            </a:tbl>
          </a:graphicData>
        </a:graphic>
      </p:graphicFrame>
    </p:spTree>
    <p:extLst>
      <p:ext uri="{BB962C8B-B14F-4D97-AF65-F5344CB8AC3E}">
        <p14:creationId xmlns:p14="http://schemas.microsoft.com/office/powerpoint/2010/main" val="159575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4"/>
          <p:cNvSpPr txBox="1">
            <a:spLocks noGrp="1"/>
          </p:cNvSpPr>
          <p:nvPr>
            <p:ph type="title"/>
          </p:nvPr>
        </p:nvSpPr>
        <p:spPr>
          <a:xfrm>
            <a:off x="304800" y="533400"/>
            <a:ext cx="6248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a:t>
            </a:r>
            <a:br>
              <a:rPr lang="en-US" dirty="0"/>
            </a:br>
            <a:r>
              <a:rPr lang="en-US" dirty="0"/>
              <a:t>Checklist Item #6 – CERTIFICATE OF CLEARANCE</a:t>
            </a:r>
            <a:endParaRPr dirty="0"/>
          </a:p>
        </p:txBody>
      </p:sp>
      <p:pic>
        <p:nvPicPr>
          <p:cNvPr id="712" name="Google Shape;712;p44"/>
          <p:cNvPicPr preferRelativeResize="0"/>
          <p:nvPr/>
        </p:nvPicPr>
        <p:blipFill rotWithShape="1">
          <a:blip r:embed="rId3">
            <a:alphaModFix/>
          </a:blip>
          <a:srcRect/>
          <a:stretch/>
        </p:blipFill>
        <p:spPr>
          <a:xfrm>
            <a:off x="591724" y="6236220"/>
            <a:ext cx="623172" cy="377802"/>
          </a:xfrm>
          <a:prstGeom prst="rect">
            <a:avLst/>
          </a:prstGeom>
          <a:noFill/>
          <a:ln>
            <a:noFill/>
          </a:ln>
        </p:spPr>
      </p:pic>
      <p:sp>
        <p:nvSpPr>
          <p:cNvPr id="713" name="Google Shape;713;p44"/>
          <p:cNvSpPr txBox="1"/>
          <p:nvPr/>
        </p:nvSpPr>
        <p:spPr>
          <a:xfrm>
            <a:off x="2033920" y="6256309"/>
            <a:ext cx="3810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Upload as </a:t>
            </a:r>
            <a:r>
              <a:rPr lang="en-US" sz="1200" b="0" i="0" u="sng" strike="noStrike" cap="none" dirty="0">
                <a:solidFill>
                  <a:srgbClr val="000000"/>
                </a:solidFill>
                <a:latin typeface="Arial"/>
                <a:ea typeface="Arial"/>
                <a:cs typeface="Arial"/>
                <a:sym typeface="Arial"/>
              </a:rPr>
              <a:t>one</a:t>
            </a:r>
            <a:r>
              <a:rPr lang="en-US" sz="1200" b="0" i="0"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document to  “</a:t>
            </a:r>
            <a:r>
              <a:rPr lang="en-US" sz="1200" b="1" i="0" u="none" strike="noStrike" cap="none" dirty="0">
                <a:solidFill>
                  <a:srgbClr val="000000"/>
                </a:solidFill>
                <a:latin typeface="Arial"/>
                <a:ea typeface="Arial"/>
                <a:cs typeface="Arial"/>
                <a:sym typeface="Arial"/>
              </a:rPr>
              <a:t>Program Materials</a:t>
            </a:r>
            <a:r>
              <a:rPr lang="en-US" sz="1200" i="0" u="none" strike="noStrike" cap="none" dirty="0">
                <a:solidFill>
                  <a:srgbClr val="000000"/>
                </a:solidFill>
                <a:latin typeface="Arial"/>
                <a:ea typeface="Arial"/>
                <a:cs typeface="Arial"/>
                <a:sym typeface="Arial"/>
              </a:rPr>
              <a:t>” section, under </a:t>
            </a:r>
            <a:r>
              <a:rPr lang="en-US" sz="1200" b="1" i="0" u="none" strike="noStrike" cap="none" dirty="0">
                <a:solidFill>
                  <a:srgbClr val="000000"/>
                </a:solidFill>
                <a:latin typeface="Arial"/>
                <a:ea typeface="Arial"/>
                <a:cs typeface="Arial"/>
                <a:sym typeface="Arial"/>
              </a:rPr>
              <a:t>“Certificate of Clearance”</a:t>
            </a:r>
            <a:r>
              <a:rPr lang="en-US" sz="1200" dirty="0"/>
              <a:t>.</a:t>
            </a:r>
            <a:endParaRPr sz="1400" b="0" i="0" u="none" strike="noStrike" cap="none" dirty="0">
              <a:solidFill>
                <a:srgbClr val="000000"/>
              </a:solidFill>
              <a:latin typeface="Arial"/>
              <a:ea typeface="Arial"/>
              <a:cs typeface="Arial"/>
              <a:sym typeface="Arial"/>
            </a:endParaRPr>
          </a:p>
        </p:txBody>
      </p:sp>
      <p:sp>
        <p:nvSpPr>
          <p:cNvPr id="714" name="Google Shape;714;p44"/>
          <p:cNvSpPr/>
          <p:nvPr/>
        </p:nvSpPr>
        <p:spPr>
          <a:xfrm>
            <a:off x="395871" y="6233580"/>
            <a:ext cx="6449400" cy="461624"/>
          </a:xfrm>
          <a:prstGeom prst="frame">
            <a:avLst>
              <a:gd name="adj1" fmla="val 6646"/>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E368ACC4-D74F-482F-92BA-61FAEE17C1E5}"/>
              </a:ext>
            </a:extLst>
          </p:cNvPr>
          <p:cNvSpPr txBox="1"/>
          <p:nvPr/>
        </p:nvSpPr>
        <p:spPr>
          <a:xfrm>
            <a:off x="63622" y="1786026"/>
            <a:ext cx="9016756" cy="338554"/>
          </a:xfrm>
          <a:prstGeom prst="rect">
            <a:avLst/>
          </a:prstGeom>
          <a:solidFill>
            <a:schemeClr val="tx1">
              <a:lumMod val="20000"/>
              <a:lumOff val="80000"/>
            </a:schemeClr>
          </a:solidFill>
        </p:spPr>
        <p:txBody>
          <a:bodyPr wrap="square" rtlCol="0">
            <a:spAutoFit/>
          </a:bodyPr>
          <a:lstStyle/>
          <a:p>
            <a:r>
              <a:rPr lang="en-US" sz="1600" b="1" dirty="0">
                <a:latin typeface="Arial" panose="020B0604020202020204" pitchFamily="34" charset="0"/>
                <a:cs typeface="Arial" panose="020B0604020202020204" pitchFamily="34" charset="0"/>
              </a:rPr>
              <a:t>Certificate of Clearance – 2 Steps Needed to complete this Requirement</a:t>
            </a:r>
          </a:p>
        </p:txBody>
      </p:sp>
      <p:graphicFrame>
        <p:nvGraphicFramePr>
          <p:cNvPr id="5" name="Table 4">
            <a:extLst>
              <a:ext uri="{FF2B5EF4-FFF2-40B4-BE49-F238E27FC236}">
                <a16:creationId xmlns:a16="http://schemas.microsoft.com/office/drawing/2014/main" id="{8085EEF2-8DDA-4B66-AD2D-866FFF360914}"/>
              </a:ext>
            </a:extLst>
          </p:cNvPr>
          <p:cNvGraphicFramePr>
            <a:graphicFrameLocks noGrp="1"/>
          </p:cNvGraphicFramePr>
          <p:nvPr>
            <p:extLst>
              <p:ext uri="{D42A27DB-BD31-4B8C-83A1-F6EECF244321}">
                <p14:modId xmlns:p14="http://schemas.microsoft.com/office/powerpoint/2010/main" val="3839335996"/>
              </p:ext>
            </p:extLst>
          </p:nvPr>
        </p:nvGraphicFramePr>
        <p:xfrm>
          <a:off x="63622" y="2124580"/>
          <a:ext cx="9007550" cy="4095388"/>
        </p:xfrm>
        <a:graphic>
          <a:graphicData uri="http://schemas.openxmlformats.org/drawingml/2006/table">
            <a:tbl>
              <a:tblPr firstRow="1" bandRow="1">
                <a:tableStyleId>{2D5ABB26-0587-4C30-8999-92F81FD0307C}</a:tableStyleId>
              </a:tblPr>
              <a:tblGrid>
                <a:gridCol w="1562267">
                  <a:extLst>
                    <a:ext uri="{9D8B030D-6E8A-4147-A177-3AD203B41FA5}">
                      <a16:colId xmlns:a16="http://schemas.microsoft.com/office/drawing/2014/main" val="3083946067"/>
                    </a:ext>
                  </a:extLst>
                </a:gridCol>
                <a:gridCol w="7445283">
                  <a:extLst>
                    <a:ext uri="{9D8B030D-6E8A-4147-A177-3AD203B41FA5}">
                      <a16:colId xmlns:a16="http://schemas.microsoft.com/office/drawing/2014/main" val="33047756"/>
                    </a:ext>
                  </a:extLst>
                </a:gridCol>
              </a:tblGrid>
              <a:tr h="1544367">
                <a:tc>
                  <a:txBody>
                    <a:bodyPr/>
                    <a:lstStyle/>
                    <a:p>
                      <a:r>
                        <a:rPr lang="en-US" dirty="0"/>
                        <a:t>Step 1. </a:t>
                      </a:r>
                    </a:p>
                    <a:p>
                      <a:r>
                        <a:rPr lang="en-US" dirty="0"/>
                        <a:t>Complete Live Scan Form</a:t>
                      </a:r>
                      <a:endParaRPr lang="en-US"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solidFill>
                            <a:schemeClr val="tx1">
                              <a:lumMod val="50000"/>
                            </a:schemeClr>
                          </a:solidFill>
                        </a:rPr>
                        <a:t>Print </a:t>
                      </a:r>
                      <a:r>
                        <a:rPr lang="en-US" u="sng" dirty="0">
                          <a:solidFill>
                            <a:schemeClr val="tx1">
                              <a:lumMod val="50000"/>
                            </a:schemeClr>
                          </a:solidFill>
                        </a:rPr>
                        <a:t>2 copies</a:t>
                      </a:r>
                      <a:r>
                        <a:rPr lang="en-US" u="none" dirty="0">
                          <a:solidFill>
                            <a:schemeClr val="tx1">
                              <a:lumMod val="50000"/>
                            </a:schemeClr>
                          </a:solidFill>
                        </a:rPr>
                        <a:t> of the </a:t>
                      </a:r>
                      <a:r>
                        <a:rPr lang="en-US" b="1" u="none" dirty="0">
                          <a:solidFill>
                            <a:schemeClr val="tx1">
                              <a:lumMod val="50000"/>
                            </a:schemeClr>
                          </a:solidFill>
                        </a:rPr>
                        <a:t>Live Scan Form</a:t>
                      </a:r>
                      <a:r>
                        <a:rPr lang="en-US" u="none" dirty="0">
                          <a:solidFill>
                            <a:schemeClr val="tx1">
                              <a:lumMod val="50000"/>
                            </a:schemeClr>
                          </a:solidFill>
                        </a:rPr>
                        <a:t>: </a:t>
                      </a:r>
                      <a:r>
                        <a:rPr lang="en-US" sz="1050" u="none" dirty="0">
                          <a:hlinkClick r:id="rId4"/>
                        </a:rPr>
                        <a:t>https://www.ctc.ca.gov/docs/default-source/leaflets/41-ls.pdf?sfvrsn=a1c12202_39</a:t>
                      </a:r>
                      <a:r>
                        <a:rPr lang="en-US" u="none" dirty="0"/>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1" dirty="0">
                          <a:solidFill>
                            <a:schemeClr val="tx1">
                              <a:lumMod val="50000"/>
                            </a:schemeClr>
                          </a:solidFill>
                        </a:rPr>
                        <a:t>Bring the Live Scan Forms </a:t>
                      </a:r>
                      <a:r>
                        <a:rPr lang="en-US" dirty="0">
                          <a:solidFill>
                            <a:schemeClr val="tx1">
                              <a:lumMod val="50000"/>
                            </a:schemeClr>
                          </a:solidFill>
                        </a:rPr>
                        <a:t>with you to any </a:t>
                      </a:r>
                      <a:r>
                        <a:rPr lang="en-US" b="1" dirty="0">
                          <a:solidFill>
                            <a:schemeClr val="tx1">
                              <a:lumMod val="50000"/>
                            </a:schemeClr>
                          </a:solidFill>
                        </a:rPr>
                        <a:t>police station or live scan agency</a:t>
                      </a:r>
                      <a:r>
                        <a:rPr lang="en-US" dirty="0">
                          <a:solidFill>
                            <a:schemeClr val="tx1">
                              <a:lumMod val="50000"/>
                            </a:schemeClr>
                          </a:solidFill>
                        </a:rPr>
                        <a:t>. (You can “Google” Live Scan places nearby and see which one is the closest/cheapest for you).</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dirty="0">
                          <a:solidFill>
                            <a:schemeClr val="tx1">
                              <a:lumMod val="50000"/>
                            </a:schemeClr>
                          </a:solidFill>
                          <a:latin typeface="+mn-lt"/>
                        </a:rPr>
                        <a:t>Keep one copy for your records and provide one copy to the CTC address listed on the top of the live scan form.</a:t>
                      </a:r>
                      <a:endParaRPr lang="en-US"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607513"/>
                  </a:ext>
                </a:extLst>
              </a:tr>
              <a:tr h="1606141">
                <a:tc>
                  <a:txBody>
                    <a:bodyPr/>
                    <a:lstStyle/>
                    <a:p>
                      <a:r>
                        <a:rPr lang="en-US" dirty="0"/>
                        <a:t>Step 2. Complete Online Application on CTC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Go to the CTC website: </a:t>
                      </a:r>
                      <a:r>
                        <a:rPr lang="en-US" dirty="0">
                          <a:hlinkClick r:id="rId5"/>
                        </a:rPr>
                        <a:t>www.ctc.ca.gov</a:t>
                      </a:r>
                      <a:endParaRPr lang="en-US" dirty="0"/>
                    </a:p>
                    <a:p>
                      <a:pPr marL="285750" indent="-285750">
                        <a:buFont typeface="Arial" panose="020B0604020202020204" pitchFamily="34" charset="0"/>
                        <a:buChar char="•"/>
                      </a:pPr>
                      <a:r>
                        <a:rPr lang="en-US" dirty="0"/>
                        <a:t>Click the “Educator Login” button (located on the lower right hand side of the page)</a:t>
                      </a:r>
                    </a:p>
                    <a:p>
                      <a:pPr marL="285750" indent="-285750">
                        <a:buFont typeface="Arial" panose="020B0604020202020204" pitchFamily="34" charset="0"/>
                        <a:buChar char="•"/>
                      </a:pPr>
                      <a:r>
                        <a:rPr lang="en-US" dirty="0"/>
                        <a:t>Click “Create Educator Account”</a:t>
                      </a:r>
                    </a:p>
                    <a:p>
                      <a:pPr marL="285750" indent="-285750">
                        <a:buFont typeface="Arial" panose="020B0604020202020204" pitchFamily="34" charset="0"/>
                        <a:buChar char="•"/>
                      </a:pPr>
                      <a:r>
                        <a:rPr lang="en-US" dirty="0"/>
                        <a:t>Set up your account</a:t>
                      </a:r>
                    </a:p>
                    <a:p>
                      <a:pPr marL="285750" indent="-285750">
                        <a:buFont typeface="Arial" panose="020B0604020202020204" pitchFamily="34" charset="0"/>
                        <a:buChar char="•"/>
                      </a:pPr>
                      <a:r>
                        <a:rPr lang="en-US" dirty="0"/>
                        <a:t>Then, complete the “Certificate of Clearance” </a:t>
                      </a:r>
                    </a:p>
                    <a:p>
                      <a:pPr marL="285750" indent="-285750">
                        <a:buFont typeface="Arial" panose="020B0604020202020204" pitchFamily="34" charset="0"/>
                        <a:buChar char="•"/>
                      </a:pPr>
                      <a:r>
                        <a:rPr lang="en-US" dirty="0"/>
                        <a:t>Answer the Professional Fitness Questions</a:t>
                      </a:r>
                    </a:p>
                    <a:p>
                      <a:pPr marL="285750" indent="-285750">
                        <a:buFont typeface="Arial" panose="020B0604020202020204" pitchFamily="34" charset="0"/>
                        <a:buChar char="•"/>
                      </a:pPr>
                      <a:r>
                        <a:rPr lang="en-US" dirty="0"/>
                        <a:t>Pay the fee at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789572"/>
                  </a:ext>
                </a:extLst>
              </a:tr>
              <a:tr h="741296">
                <a:tc>
                  <a:txBody>
                    <a:bodyPr/>
                    <a:lstStyle/>
                    <a:p>
                      <a:r>
                        <a:rPr lang="en-US" dirty="0"/>
                        <a:t>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the SPED department needs is the document that says you have your Certificate of Clearance. It can be a “Certificate” looking form </a:t>
                      </a:r>
                      <a:r>
                        <a:rPr lang="en-US" u="sng" dirty="0"/>
                        <a:t>OR</a:t>
                      </a:r>
                      <a:r>
                        <a:rPr lang="en-US" dirty="0"/>
                        <a:t> a screenshot from your CTC portal stating you hold your Certificate of Clearance. Upload Certificate of Clearance to Cal State Apply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7537"/>
                  </a:ext>
                </a:extLst>
              </a:tr>
            </a:tbl>
          </a:graphicData>
        </a:graphic>
      </p:graphicFrame>
    </p:spTree>
    <p:extLst>
      <p:ext uri="{BB962C8B-B14F-4D97-AF65-F5344CB8AC3E}">
        <p14:creationId xmlns:p14="http://schemas.microsoft.com/office/powerpoint/2010/main" val="389835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5"/>
          <p:cNvSpPr/>
          <p:nvPr/>
        </p:nvSpPr>
        <p:spPr>
          <a:xfrm>
            <a:off x="457201" y="1831271"/>
            <a:ext cx="6934200" cy="3426529"/>
          </a:xfrm>
          <a:prstGeom prst="roundRect">
            <a:avLst>
              <a:gd name="adj" fmla="val 16667"/>
            </a:avLst>
          </a:prstGeom>
          <a:solidFill>
            <a:schemeClr val="lt2"/>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722" name="Google Shape;722;p45"/>
          <p:cNvSpPr txBox="1"/>
          <p:nvPr/>
        </p:nvSpPr>
        <p:spPr>
          <a:xfrm>
            <a:off x="838086" y="1957795"/>
            <a:ext cx="5562600" cy="2954615"/>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Roboto Condensed" panose="020B0604020202020204" charset="0"/>
                <a:ea typeface="Roboto Condensed" panose="020B0604020202020204" charset="0"/>
                <a:sym typeface="Arial"/>
              </a:rPr>
              <a:t>Basic Skills Requirement</a:t>
            </a:r>
            <a:endParaRPr sz="1600" dirty="0">
              <a:latin typeface="Roboto Condensed" panose="020B0604020202020204" charset="0"/>
              <a:ea typeface="Roboto Condensed" panose="020B0604020202020204" charset="0"/>
            </a:endParaRPr>
          </a:p>
          <a:p>
            <a:pPr marL="0" marR="0" lvl="0" indent="0" algn="l" rtl="0">
              <a:lnSpc>
                <a:spcPct val="100000"/>
              </a:lnSpc>
              <a:spcBef>
                <a:spcPts val="0"/>
              </a:spcBef>
              <a:spcAft>
                <a:spcPts val="0"/>
              </a:spcAft>
              <a:buNone/>
            </a:pPr>
            <a:endParaRPr b="1" i="0" u="none" strike="noStrike" cap="none" dirty="0">
              <a:solidFill>
                <a:srgbClr val="000000"/>
              </a:solidFill>
              <a:latin typeface="Roboto Condensed" panose="020B0604020202020204" charset="0"/>
              <a:ea typeface="Roboto Condensed" panose="020B0604020202020204" charset="0"/>
              <a:sym typeface="Arial"/>
            </a:endParaRPr>
          </a:p>
          <a:p>
            <a:pPr marL="0" marR="0" lvl="0" indent="0" algn="l" rtl="0">
              <a:lnSpc>
                <a:spcPct val="100000"/>
              </a:lnSpc>
              <a:spcBef>
                <a:spcPts val="0"/>
              </a:spcBef>
              <a:spcAft>
                <a:spcPts val="0"/>
              </a:spcAft>
              <a:buNone/>
            </a:pPr>
            <a:r>
              <a:rPr lang="en-US" b="1" i="0" u="none" strike="noStrike" cap="none" dirty="0">
                <a:solidFill>
                  <a:srgbClr val="000000"/>
                </a:solidFill>
                <a:latin typeface="Roboto Condensed" panose="020B0604020202020204" charset="0"/>
                <a:ea typeface="Roboto Condensed" panose="020B0604020202020204" charset="0"/>
                <a:sym typeface="Arial"/>
              </a:rPr>
              <a:t>Options for meeting Basic Skills Requirement:</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chemeClr val="dk1"/>
                </a:solidFill>
                <a:latin typeface="Roboto Condensed" panose="020B0604020202020204" charset="0"/>
                <a:ea typeface="Roboto Condensed" panose="020B0604020202020204" charset="0"/>
                <a:sym typeface="Arial"/>
              </a:rPr>
              <a:t>Pass the CBEST*</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chemeClr val="dk1"/>
                </a:solidFill>
                <a:latin typeface="Roboto Condensed" panose="020B0604020202020204" charset="0"/>
                <a:ea typeface="Roboto Condensed" panose="020B0604020202020204" charset="0"/>
                <a:sym typeface="Arial"/>
              </a:rPr>
              <a:t>Pass the CSET: Multiple Subjects Plus Writing Skills Examination</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Pass the CSU Early Assessment Program or the CSU Placement Examinations</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Achieve Qualifying Score on the SAT or ACT</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College Board Advance Placement (AP) Examinations</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Pass a Basic Skills Examination from Another State</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Meet the Basic Skills Requirement by </a:t>
            </a:r>
            <a:r>
              <a:rPr lang="en-US" b="1" i="0" u="none" strike="noStrike" cap="none" dirty="0">
                <a:solidFill>
                  <a:srgbClr val="000000"/>
                </a:solidFill>
                <a:latin typeface="Roboto Condensed" panose="020B0604020202020204" charset="0"/>
                <a:ea typeface="Roboto Condensed" panose="020B0604020202020204" charset="0"/>
                <a:sym typeface="Arial"/>
              </a:rPr>
              <a:t>Coursework</a:t>
            </a:r>
            <a:endParaRPr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Roboto Condensed" panose="020B0604020202020204" charset="0"/>
                <a:ea typeface="Roboto Condensed" panose="020B0604020202020204" charset="0"/>
                <a:sym typeface="Arial"/>
              </a:rPr>
              <a:t>Meet the Basic Skills Requirement by </a:t>
            </a:r>
            <a:r>
              <a:rPr lang="en-US" b="1" i="0" u="none" strike="noStrike" cap="none" dirty="0">
                <a:solidFill>
                  <a:srgbClr val="000000"/>
                </a:solidFill>
                <a:latin typeface="Roboto Condensed" panose="020B0604020202020204" charset="0"/>
                <a:ea typeface="Roboto Condensed" panose="020B0604020202020204" charset="0"/>
                <a:sym typeface="Arial"/>
              </a:rPr>
              <a:t>Coursework and Exam</a:t>
            </a:r>
            <a:endParaRPr dirty="0">
              <a:latin typeface="Roboto Condensed" panose="020B0604020202020204" charset="0"/>
              <a:ea typeface="Roboto Condensed" panose="020B0604020202020204" charset="0"/>
            </a:endParaRPr>
          </a:p>
        </p:txBody>
      </p:sp>
      <p:sp>
        <p:nvSpPr>
          <p:cNvPr id="723" name="Google Shape;723;p45"/>
          <p:cNvSpPr txBox="1">
            <a:spLocks noGrp="1"/>
          </p:cNvSpPr>
          <p:nvPr>
            <p:ph type="title"/>
          </p:nvPr>
        </p:nvSpPr>
        <p:spPr>
          <a:xfrm>
            <a:off x="228600" y="534701"/>
            <a:ext cx="6127594"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Checklist Item #7 </a:t>
            </a:r>
            <a:br>
              <a:rPr lang="en-US" dirty="0"/>
            </a:br>
            <a:r>
              <a:rPr lang="en-US" dirty="0"/>
              <a:t>BASIC SKILLS REQUIREMENT</a:t>
            </a:r>
            <a:endParaRPr dirty="0"/>
          </a:p>
        </p:txBody>
      </p:sp>
      <p:pic>
        <p:nvPicPr>
          <p:cNvPr id="724" name="Google Shape;724;p45"/>
          <p:cNvPicPr preferRelativeResize="0"/>
          <p:nvPr/>
        </p:nvPicPr>
        <p:blipFill rotWithShape="1">
          <a:blip r:embed="rId3">
            <a:alphaModFix/>
          </a:blip>
          <a:srcRect/>
          <a:stretch/>
        </p:blipFill>
        <p:spPr>
          <a:xfrm>
            <a:off x="814274" y="5442762"/>
            <a:ext cx="1566808" cy="908383"/>
          </a:xfrm>
          <a:prstGeom prst="rect">
            <a:avLst/>
          </a:prstGeom>
          <a:noFill/>
          <a:ln>
            <a:noFill/>
          </a:ln>
        </p:spPr>
      </p:pic>
      <p:pic>
        <p:nvPicPr>
          <p:cNvPr id="725" name="Google Shape;725;p45"/>
          <p:cNvPicPr preferRelativeResize="0"/>
          <p:nvPr/>
        </p:nvPicPr>
        <p:blipFill rotWithShape="1">
          <a:blip r:embed="rId4">
            <a:alphaModFix/>
          </a:blip>
          <a:srcRect/>
          <a:stretch/>
        </p:blipFill>
        <p:spPr>
          <a:xfrm>
            <a:off x="687044" y="5267092"/>
            <a:ext cx="6474513" cy="1248694"/>
          </a:xfrm>
          <a:prstGeom prst="rect">
            <a:avLst/>
          </a:prstGeom>
          <a:noFill/>
          <a:ln>
            <a:noFill/>
          </a:ln>
        </p:spPr>
      </p:pic>
      <p:sp>
        <p:nvSpPr>
          <p:cNvPr id="726" name="Google Shape;726;p45"/>
          <p:cNvSpPr txBox="1"/>
          <p:nvPr/>
        </p:nvSpPr>
        <p:spPr>
          <a:xfrm>
            <a:off x="2209800" y="5442795"/>
            <a:ext cx="45720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a:t>
            </a:r>
            <a:r>
              <a:rPr lang="en-US" sz="1400" b="1" i="0" u="none" strike="noStrike" cap="none" dirty="0">
                <a:solidFill>
                  <a:srgbClr val="000000"/>
                </a:solidFill>
                <a:latin typeface="Arial"/>
                <a:ea typeface="Arial"/>
                <a:cs typeface="Arial"/>
                <a:sym typeface="Arial"/>
              </a:rPr>
              <a:t>OFFICIAL TEST RESULTS </a:t>
            </a:r>
            <a:r>
              <a:rPr lang="en-US" sz="1400" b="0" i="1" u="sng" strike="noStrike" cap="none" dirty="0">
                <a:solidFill>
                  <a:srgbClr val="000000"/>
                </a:solidFill>
                <a:latin typeface="Arial"/>
                <a:ea typeface="Arial"/>
                <a:cs typeface="Arial"/>
                <a:sym typeface="Arial"/>
              </a:rPr>
              <a:t>or</a:t>
            </a:r>
            <a:r>
              <a:rPr lang="en-US" sz="1400" b="0" i="0" u="none" strike="noStrike" cap="none" dirty="0">
                <a:solidFill>
                  <a:srgbClr val="000000"/>
                </a:solidFill>
                <a:latin typeface="Arial"/>
                <a:ea typeface="Arial"/>
                <a:cs typeface="Arial"/>
                <a:sym typeface="Arial"/>
              </a:rPr>
              <a:t> complete </a:t>
            </a:r>
            <a:r>
              <a:rPr lang="en-US" sz="1400" b="1"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BASIC SKILLS VERIFICATION FORM</a:t>
            </a:r>
            <a:r>
              <a:rPr lang="en-US" sz="1400" b="1" i="0" u="none" strike="noStrike" cap="none" dirty="0">
                <a:solidFill>
                  <a:srgbClr val="00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and supporting documents to the “</a:t>
            </a:r>
            <a:r>
              <a:rPr lang="en-US" sz="1400" b="1" i="0" u="none" strike="noStrike" cap="none" dirty="0">
                <a:solidFill>
                  <a:srgbClr val="000000"/>
                </a:solidFill>
                <a:latin typeface="Arial"/>
                <a:ea typeface="Arial"/>
                <a:cs typeface="Arial"/>
                <a:sym typeface="Arial"/>
              </a:rPr>
              <a:t>Program Materials</a:t>
            </a:r>
            <a:r>
              <a:rPr lang="en-US" sz="1400" i="0" u="none" strike="noStrike" cap="none" dirty="0">
                <a:solidFill>
                  <a:srgbClr val="000000"/>
                </a:solidFill>
                <a:latin typeface="Arial"/>
                <a:ea typeface="Arial"/>
                <a:cs typeface="Arial"/>
                <a:sym typeface="Arial"/>
              </a:rPr>
              <a:t>”</a:t>
            </a:r>
            <a:r>
              <a:rPr lang="en-US" sz="1400" b="0" i="0" u="none" strike="noStrike" cap="none" dirty="0">
                <a:solidFill>
                  <a:srgbClr val="000000"/>
                </a:solidFill>
                <a:latin typeface="Arial"/>
                <a:ea typeface="Arial"/>
                <a:cs typeface="Arial"/>
                <a:sym typeface="Arial"/>
              </a:rPr>
              <a:t> section under </a:t>
            </a:r>
            <a:r>
              <a:rPr lang="en-US" sz="1400" b="1" i="0" u="none" strike="noStrike" cap="none" dirty="0">
                <a:solidFill>
                  <a:srgbClr val="000000"/>
                </a:solidFill>
                <a:latin typeface="Arial"/>
                <a:ea typeface="Arial"/>
                <a:cs typeface="Arial"/>
                <a:sym typeface="Arial"/>
              </a:rPr>
              <a:t>“Basic Skills”</a:t>
            </a:r>
            <a:r>
              <a:rPr lang="en-US" sz="1400" i="0" u="none" strike="noStrike" cap="none" dirty="0">
                <a:solidFill>
                  <a:srgbClr val="000000"/>
                </a:solidFill>
                <a:latin typeface="Arial"/>
                <a:ea typeface="Arial"/>
                <a:cs typeface="Arial"/>
                <a:sym typeface="Arial"/>
              </a:rPr>
              <a:t>.</a:t>
            </a:r>
            <a:endParaRPr dirty="0"/>
          </a:p>
        </p:txBody>
      </p:sp>
      <p:pic>
        <p:nvPicPr>
          <p:cNvPr id="727" name="Google Shape;727;p45"/>
          <p:cNvPicPr preferRelativeResize="0"/>
          <p:nvPr/>
        </p:nvPicPr>
        <p:blipFill rotWithShape="1">
          <a:blip r:embed="rId6">
            <a:alphaModFix/>
          </a:blip>
          <a:srcRect/>
          <a:stretch/>
        </p:blipFill>
        <p:spPr>
          <a:xfrm>
            <a:off x="7420985" y="634854"/>
            <a:ext cx="940659" cy="940659"/>
          </a:xfrm>
          <a:prstGeom prst="rect">
            <a:avLst/>
          </a:prstGeom>
          <a:noFill/>
          <a:ln>
            <a:noFill/>
          </a:ln>
        </p:spPr>
      </p:pic>
      <p:grpSp>
        <p:nvGrpSpPr>
          <p:cNvPr id="728" name="Google Shape;728;p45"/>
          <p:cNvGrpSpPr/>
          <p:nvPr/>
        </p:nvGrpSpPr>
        <p:grpSpPr>
          <a:xfrm>
            <a:off x="1219200" y="4376510"/>
            <a:ext cx="7209482" cy="954107"/>
            <a:chOff x="1219200" y="4376510"/>
            <a:chExt cx="7209482" cy="954107"/>
          </a:xfrm>
        </p:grpSpPr>
        <p:sp>
          <p:nvSpPr>
            <p:cNvPr id="729" name="Google Shape;729;p45"/>
            <p:cNvSpPr/>
            <p:nvPr/>
          </p:nvSpPr>
          <p:spPr>
            <a:xfrm>
              <a:off x="1219200" y="4376510"/>
              <a:ext cx="5029200" cy="689828"/>
            </a:xfrm>
            <a:prstGeom prst="rect">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0" name="Google Shape;730;p45"/>
            <p:cNvSpPr txBox="1"/>
            <p:nvPr/>
          </p:nvSpPr>
          <p:spPr>
            <a:xfrm>
              <a:off x="6913078" y="4376510"/>
              <a:ext cx="1515604" cy="954107"/>
            </a:xfrm>
            <a:prstGeom prst="rect">
              <a:avLst/>
            </a:prstGeom>
            <a:solidFill>
              <a:srgbClr val="FFEA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Must complete </a:t>
              </a:r>
              <a:r>
                <a:rPr lang="en-US" sz="1400" b="1" i="0" u="none" strike="noStrike" cap="none">
                  <a:solidFill>
                    <a:srgbClr val="000000"/>
                  </a:solidFill>
                  <a:latin typeface="Arial"/>
                  <a:ea typeface="Arial"/>
                  <a:cs typeface="Arial"/>
                  <a:sym typeface="Arial"/>
                </a:rPr>
                <a:t>Basic Skills Verification Form</a:t>
              </a:r>
              <a:endParaRPr sz="1400" b="1" i="0" u="none" strike="noStrike" cap="none">
                <a:solidFill>
                  <a:srgbClr val="000000"/>
                </a:solidFill>
                <a:latin typeface="Arial"/>
                <a:ea typeface="Arial"/>
                <a:cs typeface="Arial"/>
                <a:sym typeface="Arial"/>
              </a:endParaRPr>
            </a:p>
          </p:txBody>
        </p:sp>
        <p:cxnSp>
          <p:nvCxnSpPr>
            <p:cNvPr id="731" name="Google Shape;731;p45"/>
            <p:cNvCxnSpPr/>
            <p:nvPr/>
          </p:nvCxnSpPr>
          <p:spPr>
            <a:xfrm>
              <a:off x="6248400" y="4794875"/>
              <a:ext cx="544105" cy="0"/>
            </a:xfrm>
            <a:prstGeom prst="straightConnector1">
              <a:avLst/>
            </a:prstGeom>
            <a:noFill/>
            <a:ln w="9525" cap="flat" cmpd="sng">
              <a:solidFill>
                <a:srgbClr val="3B5076"/>
              </a:solidFill>
              <a:prstDash val="solid"/>
              <a:round/>
              <a:headEnd type="none" w="sm" len="sm"/>
              <a:tailEnd type="triangle" w="med" len="med"/>
            </a:ln>
          </p:spPr>
        </p:cxnSp>
      </p:grpSp>
      <p:grpSp>
        <p:nvGrpSpPr>
          <p:cNvPr id="732" name="Google Shape;732;p45"/>
          <p:cNvGrpSpPr/>
          <p:nvPr/>
        </p:nvGrpSpPr>
        <p:grpSpPr>
          <a:xfrm>
            <a:off x="1219200" y="2874148"/>
            <a:ext cx="7391400" cy="520164"/>
            <a:chOff x="1219200" y="2874147"/>
            <a:chExt cx="7391400" cy="631053"/>
          </a:xfrm>
        </p:grpSpPr>
        <p:sp>
          <p:nvSpPr>
            <p:cNvPr id="733" name="Google Shape;733;p45"/>
            <p:cNvSpPr/>
            <p:nvPr/>
          </p:nvSpPr>
          <p:spPr>
            <a:xfrm>
              <a:off x="1219200" y="2874147"/>
              <a:ext cx="5029200" cy="631053"/>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34" name="Google Shape;734;p45"/>
            <p:cNvCxnSpPr/>
            <p:nvPr/>
          </p:nvCxnSpPr>
          <p:spPr>
            <a:xfrm>
              <a:off x="6241780" y="3124200"/>
              <a:ext cx="425606" cy="0"/>
            </a:xfrm>
            <a:prstGeom prst="straightConnector1">
              <a:avLst/>
            </a:prstGeom>
            <a:noFill/>
            <a:ln w="9525" cap="flat" cmpd="sng">
              <a:solidFill>
                <a:srgbClr val="3B5076"/>
              </a:solidFill>
              <a:prstDash val="solid"/>
              <a:round/>
              <a:headEnd type="none" w="sm" len="sm"/>
              <a:tailEnd type="triangle" w="med" len="med"/>
            </a:ln>
          </p:spPr>
        </p:cxnSp>
        <p:sp>
          <p:nvSpPr>
            <p:cNvPr id="735" name="Google Shape;735;p45"/>
            <p:cNvSpPr txBox="1"/>
            <p:nvPr/>
          </p:nvSpPr>
          <p:spPr>
            <a:xfrm>
              <a:off x="6759167" y="2881630"/>
              <a:ext cx="1851433"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Must submit official Test Scores</a:t>
              </a:r>
              <a:endParaRPr sz="1400" b="0" i="0" u="none" strike="noStrike" cap="none">
                <a:solidFill>
                  <a:srgbClr val="000000"/>
                </a:solidFill>
                <a:latin typeface="Arial"/>
                <a:ea typeface="Arial"/>
                <a:cs typeface="Arial"/>
                <a:sym typeface="Arial"/>
              </a:endParaRPr>
            </a:p>
          </p:txBody>
        </p:sp>
      </p:grpSp>
      <p:pic>
        <p:nvPicPr>
          <p:cNvPr id="736" name="Google Shape;736;p45">
            <a:hlinkClick r:id="" action="ppaction://noaction"/>
          </p:cNvPr>
          <p:cNvPicPr preferRelativeResize="0"/>
          <p:nvPr/>
        </p:nvPicPr>
        <p:blipFill rotWithShape="1">
          <a:blip r:embed="rId7">
            <a:alphaModFix/>
          </a:blip>
          <a:srcRect/>
          <a:stretch/>
        </p:blipFill>
        <p:spPr>
          <a:xfrm>
            <a:off x="8242140" y="3004133"/>
            <a:ext cx="377985" cy="390178"/>
          </a:xfrm>
          <a:prstGeom prst="rect">
            <a:avLst/>
          </a:prstGeom>
          <a:noFill/>
          <a:ln>
            <a:noFill/>
          </a:ln>
        </p:spPr>
      </p:pic>
    </p:spTree>
    <p:extLst>
      <p:ext uri="{BB962C8B-B14F-4D97-AF65-F5344CB8AC3E}">
        <p14:creationId xmlns:p14="http://schemas.microsoft.com/office/powerpoint/2010/main" val="708987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6"/>
          <p:cNvSpPr/>
          <p:nvPr/>
        </p:nvSpPr>
        <p:spPr>
          <a:xfrm>
            <a:off x="457200" y="1990263"/>
            <a:ext cx="6934200" cy="3997054"/>
          </a:xfrm>
          <a:prstGeom prst="roundRect">
            <a:avLst>
              <a:gd name="adj" fmla="val 16667"/>
            </a:avLst>
          </a:prstGeom>
          <a:solidFill>
            <a:schemeClr val="lt2"/>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743" name="Google Shape;743;p46"/>
          <p:cNvSpPr txBox="1"/>
          <p:nvPr/>
        </p:nvSpPr>
        <p:spPr>
          <a:xfrm>
            <a:off x="1143000" y="2434064"/>
            <a:ext cx="5562600" cy="3323946"/>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Roboto Condensed" panose="020B0604020202020204" charset="0"/>
                <a:ea typeface="Roboto Condensed" panose="020B0604020202020204" charset="0"/>
                <a:sym typeface="Arial"/>
              </a:rPr>
              <a:t>Subject Matter Competency</a:t>
            </a:r>
            <a:endParaRPr sz="1600" dirty="0">
              <a:latin typeface="Roboto Condensed" panose="020B0604020202020204" charset="0"/>
              <a:ea typeface="Roboto Condensed" panose="020B0604020202020204" charset="0"/>
            </a:endParaRPr>
          </a:p>
          <a:p>
            <a:pPr marL="0" marR="0" lvl="0" indent="0" algn="l" rtl="0">
              <a:lnSpc>
                <a:spcPct val="100000"/>
              </a:lnSpc>
              <a:spcBef>
                <a:spcPts val="0"/>
              </a:spcBef>
              <a:spcAft>
                <a:spcPts val="0"/>
              </a:spcAft>
              <a:buNone/>
            </a:pPr>
            <a:endParaRPr sz="1600" b="1" i="0" u="none" strike="noStrike" cap="none" dirty="0">
              <a:solidFill>
                <a:srgbClr val="000000"/>
              </a:solidFill>
              <a:latin typeface="Roboto Condensed" panose="020B0604020202020204" charset="0"/>
              <a:ea typeface="Roboto Condensed" panose="020B0604020202020204" charset="0"/>
              <a:sym typeface="Arial"/>
            </a:endParaRPr>
          </a:p>
          <a:p>
            <a:pPr marL="0" marR="0" lvl="0" indent="0" algn="l" rtl="0">
              <a:lnSpc>
                <a:spcPct val="100000"/>
              </a:lnSpc>
              <a:spcBef>
                <a:spcPts val="0"/>
              </a:spcBef>
              <a:spcAft>
                <a:spcPts val="0"/>
              </a:spcAft>
              <a:buNone/>
            </a:pPr>
            <a:r>
              <a:rPr lang="en-US" sz="1800" b="1" i="0" u="none" strike="noStrike" cap="none" dirty="0">
                <a:solidFill>
                  <a:srgbClr val="000000"/>
                </a:solidFill>
                <a:latin typeface="Roboto Condensed" panose="020B0604020202020204" charset="0"/>
                <a:ea typeface="Roboto Condensed" panose="020B0604020202020204" charset="0"/>
                <a:sym typeface="Arial"/>
              </a:rPr>
              <a:t>There are multiple ways to meet the subject matter competency requirement:</a:t>
            </a:r>
            <a:endParaRPr sz="1600" dirty="0">
              <a:latin typeface="Roboto Condensed" panose="020B0604020202020204" charset="0"/>
              <a:ea typeface="Roboto Condensed" panose="020B0604020202020204" charset="0"/>
            </a:endParaRPr>
          </a:p>
          <a:p>
            <a:pPr marL="0" marR="0" lvl="0" indent="0" algn="l" rtl="0">
              <a:lnSpc>
                <a:spcPct val="100000"/>
              </a:lnSpc>
              <a:spcBef>
                <a:spcPts val="0"/>
              </a:spcBef>
              <a:spcAft>
                <a:spcPts val="0"/>
              </a:spcAft>
              <a:buNone/>
            </a:pPr>
            <a:endParaRPr sz="1800" b="1" i="0" u="none" strike="noStrike" cap="none" dirty="0">
              <a:solidFill>
                <a:srgbClr val="000000"/>
              </a:solidFill>
              <a:latin typeface="Roboto Condensed" panose="020B0604020202020204" charset="0"/>
              <a:ea typeface="Roboto Condensed" panose="020B0604020202020204" charset="0"/>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800" b="0" i="0" u="none" strike="noStrike" cap="none" dirty="0">
                <a:solidFill>
                  <a:srgbClr val="0070C0"/>
                </a:solidFill>
                <a:latin typeface="Roboto Condensed" panose="020B0604020202020204" charset="0"/>
                <a:ea typeface="Roboto Condensed" panose="020B0604020202020204" charset="0"/>
                <a:sym typeface="Arial"/>
              </a:rPr>
              <a:t>CSET Exam</a:t>
            </a:r>
            <a:endParaRPr sz="1600"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800" b="0" i="0" u="none" strike="noStrike" cap="none" dirty="0">
                <a:solidFill>
                  <a:srgbClr val="000000"/>
                </a:solidFill>
                <a:latin typeface="Roboto Condensed" panose="020B0604020202020204" charset="0"/>
                <a:ea typeface="Roboto Condensed" panose="020B0604020202020204" charset="0"/>
                <a:sym typeface="Arial"/>
              </a:rPr>
              <a:t>Select Bachelor’s Degree Majors</a:t>
            </a:r>
            <a:endParaRPr sz="1600"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800" b="0" i="0" u="none" strike="noStrike" cap="none" dirty="0">
                <a:solidFill>
                  <a:srgbClr val="000000"/>
                </a:solidFill>
                <a:latin typeface="Roboto Condensed" panose="020B0604020202020204" charset="0"/>
                <a:ea typeface="Roboto Condensed" panose="020B0604020202020204" charset="0"/>
                <a:sym typeface="Arial"/>
              </a:rPr>
              <a:t>State-approved subject matter preparation programs (SSMPP or MSMPP)</a:t>
            </a:r>
            <a:endParaRPr sz="1600" dirty="0">
              <a:latin typeface="Roboto Condensed" panose="020B0604020202020204" charset="0"/>
              <a:ea typeface="Roboto Condensed" panose="020B0604020202020204" charset="0"/>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800" b="0" i="0" u="none" strike="noStrike" cap="none" dirty="0">
                <a:solidFill>
                  <a:srgbClr val="000000"/>
                </a:solidFill>
                <a:latin typeface="Roboto Condensed" panose="020B0604020202020204" charset="0"/>
                <a:ea typeface="Roboto Condensed" panose="020B0604020202020204" charset="0"/>
                <a:sym typeface="Arial"/>
              </a:rPr>
              <a:t>Combination of coursework and CSET exams</a:t>
            </a:r>
            <a:endParaRPr sz="1600" dirty="0">
              <a:latin typeface="Roboto Condensed" panose="020B0604020202020204" charset="0"/>
              <a:ea typeface="Roboto Condensed"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Condensed" panose="020B0604020202020204" charset="0"/>
              <a:ea typeface="Roboto Condensed" panose="020B0604020202020204" charset="0"/>
              <a:sym typeface="Arial"/>
            </a:endParaRPr>
          </a:p>
        </p:txBody>
      </p:sp>
      <p:sp>
        <p:nvSpPr>
          <p:cNvPr id="744" name="Google Shape;744;p46"/>
          <p:cNvSpPr txBox="1">
            <a:spLocks noGrp="1"/>
          </p:cNvSpPr>
          <p:nvPr>
            <p:ph type="title"/>
          </p:nvPr>
        </p:nvSpPr>
        <p:spPr>
          <a:xfrm>
            <a:off x="228600" y="554446"/>
            <a:ext cx="65532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Checklist Item #8 </a:t>
            </a:r>
            <a:br>
              <a:rPr lang="en-US" dirty="0"/>
            </a:br>
            <a:r>
              <a:rPr lang="en-US" dirty="0"/>
              <a:t>SUBJECT MATTER COMPETENCE</a:t>
            </a:r>
            <a:endParaRPr dirty="0"/>
          </a:p>
        </p:txBody>
      </p:sp>
      <p:pic>
        <p:nvPicPr>
          <p:cNvPr id="745" name="Google Shape;745;p46"/>
          <p:cNvPicPr preferRelativeResize="0"/>
          <p:nvPr/>
        </p:nvPicPr>
        <p:blipFill rotWithShape="1">
          <a:blip r:embed="rId3">
            <a:alphaModFix/>
          </a:blip>
          <a:srcRect/>
          <a:stretch/>
        </p:blipFill>
        <p:spPr>
          <a:xfrm>
            <a:off x="7906373" y="4883363"/>
            <a:ext cx="944962" cy="944962"/>
          </a:xfrm>
          <a:prstGeom prst="rect">
            <a:avLst/>
          </a:prstGeom>
          <a:noFill/>
          <a:ln>
            <a:noFill/>
          </a:ln>
        </p:spPr>
      </p:pic>
    </p:spTree>
    <p:extLst>
      <p:ext uri="{BB962C8B-B14F-4D97-AF65-F5344CB8AC3E}">
        <p14:creationId xmlns:p14="http://schemas.microsoft.com/office/powerpoint/2010/main" val="3960338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47"/>
          <p:cNvPicPr preferRelativeResize="0"/>
          <p:nvPr/>
        </p:nvPicPr>
        <p:blipFill rotWithShape="1">
          <a:blip r:embed="rId3">
            <a:alphaModFix/>
          </a:blip>
          <a:srcRect/>
          <a:stretch/>
        </p:blipFill>
        <p:spPr>
          <a:xfrm>
            <a:off x="381001" y="4605835"/>
            <a:ext cx="6710194" cy="2071294"/>
          </a:xfrm>
          <a:prstGeom prst="rect">
            <a:avLst/>
          </a:prstGeom>
          <a:noFill/>
          <a:ln>
            <a:noFill/>
          </a:ln>
        </p:spPr>
      </p:pic>
      <p:sp>
        <p:nvSpPr>
          <p:cNvPr id="752" name="Google Shape;752;p47"/>
          <p:cNvSpPr txBox="1">
            <a:spLocks noGrp="1"/>
          </p:cNvSpPr>
          <p:nvPr>
            <p:ph type="title"/>
          </p:nvPr>
        </p:nvSpPr>
        <p:spPr>
          <a:xfrm>
            <a:off x="228600" y="554446"/>
            <a:ext cx="65532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Checklist Item #8 Subject Matter: CSET Exam</a:t>
            </a:r>
            <a:endParaRPr i="1" u="sng" dirty="0"/>
          </a:p>
        </p:txBody>
      </p:sp>
      <p:pic>
        <p:nvPicPr>
          <p:cNvPr id="753" name="Google Shape;753;p47"/>
          <p:cNvPicPr preferRelativeResize="0"/>
          <p:nvPr/>
        </p:nvPicPr>
        <p:blipFill rotWithShape="1">
          <a:blip r:embed="rId4">
            <a:alphaModFix/>
          </a:blip>
          <a:srcRect/>
          <a:stretch/>
        </p:blipFill>
        <p:spPr>
          <a:xfrm>
            <a:off x="543283" y="4883363"/>
            <a:ext cx="1860550" cy="1218563"/>
          </a:xfrm>
          <a:prstGeom prst="rect">
            <a:avLst/>
          </a:prstGeom>
          <a:noFill/>
          <a:ln>
            <a:noFill/>
          </a:ln>
        </p:spPr>
      </p:pic>
      <p:sp>
        <p:nvSpPr>
          <p:cNvPr id="754" name="Google Shape;754;p47"/>
          <p:cNvSpPr txBox="1"/>
          <p:nvPr/>
        </p:nvSpPr>
        <p:spPr>
          <a:xfrm>
            <a:off x="2291378" y="4837396"/>
            <a:ext cx="47244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dirty="0">
                <a:solidFill>
                  <a:srgbClr val="000000"/>
                </a:solidFill>
                <a:latin typeface="Arial"/>
                <a:ea typeface="Arial"/>
                <a:cs typeface="Arial"/>
                <a:sym typeface="Arial"/>
              </a:rPr>
              <a:t>For multiple subject CSET- </a:t>
            </a:r>
            <a:r>
              <a:rPr lang="en-US" sz="1400" b="0" i="0" u="none" strike="noStrike" cap="none" dirty="0">
                <a:solidFill>
                  <a:srgbClr val="000000"/>
                </a:solidFill>
                <a:latin typeface="Arial"/>
                <a:ea typeface="Arial"/>
                <a:cs typeface="Arial"/>
                <a:sym typeface="Arial"/>
              </a:rPr>
              <a:t>upload official tests as ONE document to the </a:t>
            </a:r>
            <a:r>
              <a:rPr lang="en-US" sz="1400" b="1" i="0" u="none" strike="noStrike" cap="none" dirty="0">
                <a:solidFill>
                  <a:srgbClr val="000000"/>
                </a:solidFill>
                <a:latin typeface="Arial"/>
                <a:ea typeface="Arial"/>
                <a:cs typeface="Arial"/>
                <a:sym typeface="Arial"/>
              </a:rPr>
              <a:t>“Program Materials</a:t>
            </a:r>
            <a:r>
              <a:rPr lang="en-US" sz="1400" i="0" u="none" strike="noStrike" cap="none" dirty="0">
                <a:solidFill>
                  <a:srgbClr val="000000"/>
                </a:solidFill>
                <a:latin typeface="Arial"/>
                <a:ea typeface="Arial"/>
                <a:cs typeface="Arial"/>
                <a:sym typeface="Arial"/>
              </a:rPr>
              <a:t>” section under </a:t>
            </a:r>
            <a:r>
              <a:rPr lang="en-US" sz="1400" b="1" i="0" u="none" strike="noStrike" cap="none" dirty="0">
                <a:solidFill>
                  <a:srgbClr val="000000"/>
                </a:solidFill>
                <a:latin typeface="Arial"/>
                <a:ea typeface="Arial"/>
                <a:cs typeface="Arial"/>
                <a:sym typeface="Arial"/>
              </a:rPr>
              <a:t>“CSET Multiple Subject”.</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lvl="0"/>
            <a:r>
              <a:rPr lang="en-US" sz="1400" b="1" i="0" u="sng" strike="noStrike" cap="none" dirty="0">
                <a:solidFill>
                  <a:srgbClr val="000000"/>
                </a:solidFill>
                <a:latin typeface="Arial"/>
                <a:ea typeface="Arial"/>
                <a:cs typeface="Arial"/>
                <a:sym typeface="Arial"/>
              </a:rPr>
              <a:t>For Single Subject CSET</a:t>
            </a:r>
            <a:r>
              <a:rPr lang="en-US" sz="1400" b="1" i="0" u="none" strike="noStrike" cap="none" dirty="0">
                <a:solidFill>
                  <a:srgbClr val="000000"/>
                </a:solidFill>
                <a:latin typeface="Arial"/>
                <a:ea typeface="Arial"/>
                <a:cs typeface="Arial"/>
                <a:sym typeface="Arial"/>
              </a:rPr>
              <a:t>, </a:t>
            </a:r>
            <a:r>
              <a:rPr lang="en-US" dirty="0"/>
              <a:t>upload official tests as ONE document to the </a:t>
            </a:r>
            <a:r>
              <a:rPr lang="en-US" b="1" dirty="0"/>
              <a:t>“Program Materials</a:t>
            </a:r>
            <a:r>
              <a:rPr lang="en-US" dirty="0"/>
              <a:t>” section under </a:t>
            </a:r>
            <a:r>
              <a:rPr lang="en-US" b="1" dirty="0"/>
              <a:t>“CSET Multiple Subject”.</a:t>
            </a:r>
            <a:endParaRPr sz="1400" b="1" i="0" u="none" strike="noStrike" cap="none" dirty="0">
              <a:solidFill>
                <a:srgbClr val="000000"/>
              </a:solidFill>
              <a:latin typeface="Arial"/>
              <a:ea typeface="Arial"/>
              <a:cs typeface="Arial"/>
              <a:sym typeface="Arial"/>
            </a:endParaRPr>
          </a:p>
        </p:txBody>
      </p:sp>
      <p:pic>
        <p:nvPicPr>
          <p:cNvPr id="755" name="Google Shape;755;p47"/>
          <p:cNvPicPr preferRelativeResize="0"/>
          <p:nvPr/>
        </p:nvPicPr>
        <p:blipFill rotWithShape="1">
          <a:blip r:embed="rId5">
            <a:alphaModFix/>
          </a:blip>
          <a:srcRect/>
          <a:stretch/>
        </p:blipFill>
        <p:spPr>
          <a:xfrm>
            <a:off x="7906373" y="4883363"/>
            <a:ext cx="944962" cy="944962"/>
          </a:xfrm>
          <a:prstGeom prst="rect">
            <a:avLst/>
          </a:prstGeom>
          <a:noFill/>
          <a:ln>
            <a:noFill/>
          </a:ln>
        </p:spPr>
      </p:pic>
      <p:sp>
        <p:nvSpPr>
          <p:cNvPr id="756" name="Google Shape;756;p47"/>
          <p:cNvSpPr txBox="1"/>
          <p:nvPr/>
        </p:nvSpPr>
        <p:spPr>
          <a:xfrm>
            <a:off x="329265" y="2328328"/>
            <a:ext cx="8239606" cy="227750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a:solidFill>
                  <a:srgbClr val="000000"/>
                </a:solidFill>
                <a:latin typeface="Roboto Condensed" panose="020B0604020202020204" charset="0"/>
                <a:ea typeface="Roboto Condensed" panose="020B0604020202020204" charset="0"/>
                <a:sym typeface="Arial"/>
              </a:rPr>
              <a:t>You may choose either the </a:t>
            </a:r>
            <a:r>
              <a:rPr lang="en-US" sz="1800" b="1" i="1" u="none" strike="noStrike" cap="none" dirty="0">
                <a:solidFill>
                  <a:srgbClr val="000000"/>
                </a:solidFill>
                <a:latin typeface="Roboto Condensed" panose="020B0604020202020204" charset="0"/>
                <a:ea typeface="Roboto Condensed" panose="020B0604020202020204" charset="0"/>
                <a:sym typeface="Arial"/>
              </a:rPr>
              <a:t>Multiple Subject CSET</a:t>
            </a:r>
            <a:r>
              <a:rPr lang="en-US" sz="1800" b="0" i="0" u="none" strike="noStrike" cap="none" dirty="0">
                <a:solidFill>
                  <a:srgbClr val="000000"/>
                </a:solidFill>
                <a:latin typeface="Roboto Condensed" panose="020B0604020202020204" charset="0"/>
                <a:ea typeface="Roboto Condensed" panose="020B0604020202020204" charset="0"/>
                <a:sym typeface="Arial"/>
              </a:rPr>
              <a:t> (3 subtests) </a:t>
            </a:r>
            <a:r>
              <a:rPr lang="en-US" sz="1800" b="1" i="0" u="sng" strike="noStrike" cap="none" dirty="0">
                <a:solidFill>
                  <a:srgbClr val="000000"/>
                </a:solidFill>
                <a:latin typeface="Roboto Condensed" panose="020B0604020202020204" charset="0"/>
                <a:ea typeface="Roboto Condensed" panose="020B0604020202020204" charset="0"/>
                <a:sym typeface="Arial"/>
              </a:rPr>
              <a:t>OR</a:t>
            </a:r>
            <a:r>
              <a:rPr lang="en-US" sz="1800" b="0" i="0" u="none" strike="noStrike" cap="none" dirty="0">
                <a:solidFill>
                  <a:srgbClr val="000000"/>
                </a:solidFill>
                <a:latin typeface="Roboto Condensed" panose="020B0604020202020204" charset="0"/>
                <a:ea typeface="Roboto Condensed" panose="020B0604020202020204" charset="0"/>
                <a:sym typeface="Arial"/>
              </a:rPr>
              <a:t> </a:t>
            </a:r>
            <a:r>
              <a:rPr lang="en-US" sz="1800" b="1" i="1" u="none" strike="noStrike" cap="none" dirty="0">
                <a:solidFill>
                  <a:srgbClr val="000000"/>
                </a:solidFill>
                <a:latin typeface="Roboto Condensed" panose="020B0604020202020204" charset="0"/>
                <a:ea typeface="Roboto Condensed" panose="020B0604020202020204" charset="0"/>
                <a:sym typeface="Arial"/>
              </a:rPr>
              <a:t>Single Subject CSET</a:t>
            </a:r>
            <a:r>
              <a:rPr lang="en-US" sz="1800" b="0" i="0" u="none" strike="noStrike" cap="none" dirty="0">
                <a:solidFill>
                  <a:srgbClr val="000000"/>
                </a:solidFill>
                <a:latin typeface="Roboto Condensed" panose="020B0604020202020204" charset="0"/>
                <a:ea typeface="Roboto Condensed" panose="020B0604020202020204" charset="0"/>
                <a:sym typeface="Arial"/>
              </a:rPr>
              <a:t> (varying numbers of subtests depending on the subject area).</a:t>
            </a:r>
            <a:endParaRPr sz="1600" dirty="0">
              <a:latin typeface="Roboto Condensed" panose="020B0604020202020204" charset="0"/>
              <a:ea typeface="Roboto Condensed"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Condensed" panose="020B0604020202020204" charset="0"/>
              <a:ea typeface="Roboto Condensed" panose="020B0604020202020204" charset="0"/>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a:solidFill>
                  <a:srgbClr val="000000"/>
                </a:solidFill>
                <a:latin typeface="Roboto Condensed" panose="020B0604020202020204" charset="0"/>
                <a:ea typeface="Roboto Condensed" panose="020B0604020202020204" charset="0"/>
                <a:sym typeface="Arial"/>
              </a:rPr>
              <a:t>Must pass </a:t>
            </a:r>
            <a:r>
              <a:rPr lang="en-US" sz="1800" b="1" i="0" u="sng" strike="noStrike" cap="none" dirty="0">
                <a:solidFill>
                  <a:srgbClr val="000000"/>
                </a:solidFill>
                <a:latin typeface="Roboto Condensed" panose="020B0604020202020204" charset="0"/>
                <a:ea typeface="Roboto Condensed" panose="020B0604020202020204" charset="0"/>
                <a:sym typeface="Arial"/>
              </a:rPr>
              <a:t>ALL</a:t>
            </a:r>
            <a:r>
              <a:rPr lang="en-US" sz="1800" b="0" i="0" u="none" strike="noStrike" cap="none" dirty="0">
                <a:solidFill>
                  <a:srgbClr val="000000"/>
                </a:solidFill>
                <a:latin typeface="Roboto Condensed" panose="020B0604020202020204" charset="0"/>
                <a:ea typeface="Roboto Condensed" panose="020B0604020202020204" charset="0"/>
                <a:sym typeface="Arial"/>
              </a:rPr>
              <a:t> CSET subtests within the subject area </a:t>
            </a:r>
            <a:r>
              <a:rPr lang="en-US" sz="1800" b="0" i="0" u="sng" strike="noStrike" cap="none" dirty="0">
                <a:solidFill>
                  <a:srgbClr val="000000"/>
                </a:solidFill>
                <a:latin typeface="Roboto Condensed" panose="020B0604020202020204" charset="0"/>
                <a:ea typeface="Roboto Condensed" panose="020B0604020202020204" charset="0"/>
                <a:sym typeface="Arial"/>
              </a:rPr>
              <a:t>before</a:t>
            </a:r>
            <a:r>
              <a:rPr lang="en-US" sz="1800" b="0" i="0" u="none" strike="noStrike" cap="none" dirty="0">
                <a:solidFill>
                  <a:srgbClr val="000000"/>
                </a:solidFill>
                <a:latin typeface="Roboto Condensed" panose="020B0604020202020204" charset="0"/>
                <a:ea typeface="Roboto Condensed" panose="020B0604020202020204" charset="0"/>
                <a:sym typeface="Arial"/>
              </a:rPr>
              <a:t> applying to the program.</a:t>
            </a:r>
            <a:endParaRPr sz="1600" dirty="0">
              <a:latin typeface="Roboto Condensed" panose="020B0604020202020204" charset="0"/>
              <a:ea typeface="Roboto Condensed" panose="020B0604020202020204" charset="0"/>
            </a:endParaRPr>
          </a:p>
          <a:p>
            <a:pPr marL="285750" marR="0" lvl="0" indent="-19685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Roboto Condensed" panose="020B0604020202020204" charset="0"/>
              <a:ea typeface="Roboto Condensed" panose="020B0604020202020204" charset="0"/>
              <a:sym typeface="Arial"/>
            </a:endParaRPr>
          </a:p>
          <a:p>
            <a:pPr marL="0" marR="0" lvl="0" indent="0" algn="l" rtl="0">
              <a:lnSpc>
                <a:spcPct val="100000"/>
              </a:lnSpc>
              <a:spcBef>
                <a:spcPts val="0"/>
              </a:spcBef>
              <a:spcAft>
                <a:spcPts val="0"/>
              </a:spcAft>
              <a:buNone/>
            </a:pPr>
            <a:r>
              <a:rPr lang="en-US" sz="1800" b="1" i="0" u="none" strike="noStrike" cap="none" dirty="0">
                <a:solidFill>
                  <a:srgbClr val="000000"/>
                </a:solidFill>
                <a:latin typeface="Roboto Condensed" panose="020B0604020202020204" charset="0"/>
                <a:ea typeface="Roboto Condensed" panose="020B0604020202020204" charset="0"/>
                <a:sym typeface="Arial"/>
              </a:rPr>
              <a:t>NOTE: </a:t>
            </a:r>
            <a:r>
              <a:rPr lang="en-US" sz="1800" b="0" i="0" u="none" strike="noStrike" cap="none" dirty="0">
                <a:solidFill>
                  <a:srgbClr val="000000"/>
                </a:solidFill>
                <a:latin typeface="Roboto Condensed" panose="020B0604020202020204" charset="0"/>
                <a:ea typeface="Roboto Condensed" panose="020B0604020202020204" charset="0"/>
                <a:sym typeface="Arial"/>
              </a:rPr>
              <a:t>Even if you sent the results to CSUF, you</a:t>
            </a:r>
            <a:r>
              <a:rPr lang="en-US" sz="1800" b="1" i="0" u="none" strike="noStrike" cap="none" dirty="0">
                <a:solidFill>
                  <a:srgbClr val="000000"/>
                </a:solidFill>
                <a:latin typeface="Roboto Condensed" panose="020B0604020202020204" charset="0"/>
                <a:ea typeface="Roboto Condensed" panose="020B0604020202020204" charset="0"/>
                <a:sym typeface="Arial"/>
              </a:rPr>
              <a:t> </a:t>
            </a:r>
            <a:r>
              <a:rPr lang="en-US" sz="1800" b="1" i="0" u="sng" strike="noStrike" cap="none" dirty="0">
                <a:solidFill>
                  <a:srgbClr val="000000"/>
                </a:solidFill>
                <a:latin typeface="Roboto Condensed" panose="020B0604020202020204" charset="0"/>
                <a:ea typeface="Roboto Condensed" panose="020B0604020202020204" charset="0"/>
                <a:sym typeface="Arial"/>
              </a:rPr>
              <a:t>STILL</a:t>
            </a:r>
            <a:r>
              <a:rPr lang="en-US" sz="1800" b="1" i="0" u="none" strike="noStrike" cap="none" dirty="0">
                <a:solidFill>
                  <a:srgbClr val="000000"/>
                </a:solidFill>
                <a:latin typeface="Roboto Condensed" panose="020B0604020202020204" charset="0"/>
                <a:ea typeface="Roboto Condensed" panose="020B0604020202020204" charset="0"/>
                <a:sym typeface="Arial"/>
              </a:rPr>
              <a:t> </a:t>
            </a:r>
            <a:r>
              <a:rPr lang="en-US" sz="1800" b="0" i="0" u="none" strike="noStrike" cap="none" dirty="0">
                <a:solidFill>
                  <a:srgbClr val="000000"/>
                </a:solidFill>
                <a:latin typeface="Roboto Condensed" panose="020B0604020202020204" charset="0"/>
                <a:ea typeface="Roboto Condensed" panose="020B0604020202020204" charset="0"/>
                <a:sym typeface="Arial"/>
              </a:rPr>
              <a:t>must</a:t>
            </a:r>
            <a:r>
              <a:rPr lang="en-US" sz="1800" b="1" i="0" u="none" strike="noStrike" cap="none" dirty="0">
                <a:solidFill>
                  <a:srgbClr val="000000"/>
                </a:solidFill>
                <a:latin typeface="Roboto Condensed" panose="020B0604020202020204" charset="0"/>
                <a:ea typeface="Roboto Condensed" panose="020B0604020202020204" charset="0"/>
                <a:sym typeface="Arial"/>
              </a:rPr>
              <a:t> </a:t>
            </a:r>
            <a:r>
              <a:rPr lang="en-US" sz="1800" b="1" i="1" u="none" strike="noStrike" cap="none" dirty="0">
                <a:solidFill>
                  <a:srgbClr val="000000"/>
                </a:solidFill>
                <a:latin typeface="Roboto Condensed" panose="020B0604020202020204" charset="0"/>
                <a:ea typeface="Roboto Condensed" panose="020B0604020202020204" charset="0"/>
                <a:sym typeface="Arial"/>
              </a:rPr>
              <a:t>upload</a:t>
            </a:r>
            <a:r>
              <a:rPr lang="en-US" sz="1800" b="1" i="0" u="none" strike="noStrike" cap="none" dirty="0">
                <a:solidFill>
                  <a:srgbClr val="000000"/>
                </a:solidFill>
                <a:latin typeface="Roboto Condensed" panose="020B0604020202020204" charset="0"/>
                <a:ea typeface="Roboto Condensed" panose="020B0604020202020204" charset="0"/>
                <a:sym typeface="Arial"/>
              </a:rPr>
              <a:t> </a:t>
            </a:r>
            <a:r>
              <a:rPr lang="en-US" sz="1800" b="0" i="0" u="none" strike="noStrike" cap="none" dirty="0">
                <a:solidFill>
                  <a:srgbClr val="000000"/>
                </a:solidFill>
                <a:latin typeface="Roboto Condensed" panose="020B0604020202020204" charset="0"/>
                <a:ea typeface="Roboto Condensed" panose="020B0604020202020204" charset="0"/>
                <a:sym typeface="Arial"/>
              </a:rPr>
              <a:t>the results to the Cal State Apply application, as this is the only way the SPED department will be able to review your results.</a:t>
            </a:r>
            <a:endParaRPr sz="1600" dirty="0">
              <a:latin typeface="Roboto Condensed" panose="020B0604020202020204" charset="0"/>
              <a:ea typeface="Roboto Condensed" panose="020B0604020202020204" charset="0"/>
            </a:endParaRPr>
          </a:p>
        </p:txBody>
      </p:sp>
      <p:sp>
        <p:nvSpPr>
          <p:cNvPr id="757" name="Google Shape;757;p47"/>
          <p:cNvSpPr txBox="1"/>
          <p:nvPr/>
        </p:nvSpPr>
        <p:spPr>
          <a:xfrm>
            <a:off x="329265" y="1898152"/>
            <a:ext cx="81915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Roboto Condensed"/>
                <a:ea typeface="Roboto Condensed"/>
                <a:cs typeface="Roboto Condensed"/>
                <a:sym typeface="Roboto Condensed"/>
              </a:rPr>
              <a:t>If you are meeting Subject Matter through </a:t>
            </a:r>
            <a:r>
              <a:rPr lang="en-US" sz="1800" b="1" i="0" u="sng" strike="noStrike" cap="none" dirty="0">
                <a:solidFill>
                  <a:srgbClr val="000000"/>
                </a:solidFill>
                <a:latin typeface="Roboto Condensed"/>
                <a:ea typeface="Roboto Condensed"/>
                <a:cs typeface="Roboto Condensed"/>
                <a:sym typeface="Roboto Condensed"/>
              </a:rPr>
              <a:t>CSET:</a:t>
            </a:r>
            <a:endParaRPr sz="1800" b="1" i="0" u="sng" strike="noStrike" cap="none" dirty="0">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Condensed"/>
              <a:ea typeface="Roboto Condensed"/>
              <a:cs typeface="Roboto Condensed"/>
              <a:sym typeface="Roboto Condensed"/>
            </a:endParaRPr>
          </a:p>
        </p:txBody>
      </p:sp>
      <p:pic>
        <p:nvPicPr>
          <p:cNvPr id="758" name="Google Shape;758;p47"/>
          <p:cNvPicPr preferRelativeResize="0"/>
          <p:nvPr/>
        </p:nvPicPr>
        <p:blipFill rotWithShape="1">
          <a:blip r:embed="rId6">
            <a:alphaModFix/>
          </a:blip>
          <a:srcRect/>
          <a:stretch/>
        </p:blipFill>
        <p:spPr>
          <a:xfrm>
            <a:off x="8331772" y="3574823"/>
            <a:ext cx="377985" cy="390178"/>
          </a:xfrm>
          <a:prstGeom prst="rect">
            <a:avLst/>
          </a:prstGeom>
          <a:noFill/>
          <a:ln>
            <a:noFill/>
          </a:ln>
        </p:spPr>
      </p:pic>
    </p:spTree>
    <p:extLst>
      <p:ext uri="{BB962C8B-B14F-4D97-AF65-F5344CB8AC3E}">
        <p14:creationId xmlns:p14="http://schemas.microsoft.com/office/powerpoint/2010/main" val="2833097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9"/>
          <p:cNvSpPr txBox="1">
            <a:spLocks noGrp="1"/>
          </p:cNvSpPr>
          <p:nvPr>
            <p:ph type="title"/>
          </p:nvPr>
        </p:nvSpPr>
        <p:spPr>
          <a:xfrm>
            <a:off x="228600" y="554446"/>
            <a:ext cx="6248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Checklist Item #8 </a:t>
            </a:r>
            <a:br>
              <a:rPr lang="en-US" dirty="0"/>
            </a:br>
            <a:r>
              <a:rPr lang="en-US" dirty="0"/>
              <a:t>Subject Matter Preparation Program (SSMPP/MSMPP)</a:t>
            </a:r>
            <a:endParaRPr dirty="0"/>
          </a:p>
        </p:txBody>
      </p:sp>
      <p:pic>
        <p:nvPicPr>
          <p:cNvPr id="774" name="Google Shape;774;p49"/>
          <p:cNvPicPr preferRelativeResize="0"/>
          <p:nvPr/>
        </p:nvPicPr>
        <p:blipFill rotWithShape="1">
          <a:blip r:embed="rId3">
            <a:alphaModFix/>
          </a:blip>
          <a:srcRect/>
          <a:stretch/>
        </p:blipFill>
        <p:spPr>
          <a:xfrm>
            <a:off x="814274" y="5592807"/>
            <a:ext cx="1566808" cy="908383"/>
          </a:xfrm>
          <a:prstGeom prst="rect">
            <a:avLst/>
          </a:prstGeom>
          <a:noFill/>
          <a:ln>
            <a:noFill/>
          </a:ln>
        </p:spPr>
      </p:pic>
      <p:pic>
        <p:nvPicPr>
          <p:cNvPr id="775" name="Google Shape;775;p49"/>
          <p:cNvPicPr preferRelativeResize="0"/>
          <p:nvPr/>
        </p:nvPicPr>
        <p:blipFill rotWithShape="1">
          <a:blip r:embed="rId4">
            <a:alphaModFix/>
          </a:blip>
          <a:srcRect/>
          <a:stretch/>
        </p:blipFill>
        <p:spPr>
          <a:xfrm>
            <a:off x="687044" y="5513025"/>
            <a:ext cx="6474513" cy="1067945"/>
          </a:xfrm>
          <a:prstGeom prst="rect">
            <a:avLst/>
          </a:prstGeom>
          <a:noFill/>
          <a:ln>
            <a:noFill/>
          </a:ln>
        </p:spPr>
      </p:pic>
      <p:sp>
        <p:nvSpPr>
          <p:cNvPr id="776" name="Google Shape;776;p49"/>
          <p:cNvSpPr txBox="1"/>
          <p:nvPr/>
        </p:nvSpPr>
        <p:spPr>
          <a:xfrm>
            <a:off x="2124612" y="5893108"/>
            <a:ext cx="478047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signed MSMPP or SSMPP to “</a:t>
            </a:r>
            <a:r>
              <a:rPr lang="en-US" sz="1400" b="1" i="0" u="none" strike="noStrike" cap="none" dirty="0">
                <a:solidFill>
                  <a:srgbClr val="000000"/>
                </a:solidFill>
                <a:latin typeface="Arial"/>
                <a:ea typeface="Arial"/>
                <a:cs typeface="Arial"/>
                <a:sym typeface="Arial"/>
              </a:rPr>
              <a:t>Program Materials</a:t>
            </a:r>
            <a:r>
              <a:rPr lang="en-US" sz="1400" b="0" i="0" u="none" strike="noStrike" cap="none" dirty="0">
                <a:solidFill>
                  <a:srgbClr val="000000"/>
                </a:solidFill>
                <a:latin typeface="Arial"/>
                <a:ea typeface="Arial"/>
                <a:cs typeface="Arial"/>
                <a:sym typeface="Arial"/>
              </a:rPr>
              <a:t>” section, under “</a:t>
            </a:r>
            <a:r>
              <a:rPr lang="en-US" sz="1400" b="1" i="0" u="none" strike="noStrike" cap="none" dirty="0">
                <a:solidFill>
                  <a:srgbClr val="000000"/>
                </a:solidFill>
                <a:latin typeface="Arial"/>
                <a:ea typeface="Arial"/>
                <a:cs typeface="Arial"/>
                <a:sym typeface="Arial"/>
              </a:rPr>
              <a:t>CSET Multiple Subject</a:t>
            </a:r>
            <a:r>
              <a:rPr lang="en-US" sz="1400" b="0" i="0" u="none" strike="noStrike" cap="none" dirty="0">
                <a:solidFill>
                  <a:srgbClr val="000000"/>
                </a:solidFill>
                <a:latin typeface="Arial"/>
                <a:ea typeface="Arial"/>
                <a:cs typeface="Arial"/>
                <a:sym typeface="Arial"/>
              </a:rPr>
              <a:t>”.</a:t>
            </a:r>
            <a:endParaRPr dirty="0"/>
          </a:p>
        </p:txBody>
      </p:sp>
      <p:pic>
        <p:nvPicPr>
          <p:cNvPr id="777" name="Google Shape;777;p49"/>
          <p:cNvPicPr preferRelativeResize="0"/>
          <p:nvPr/>
        </p:nvPicPr>
        <p:blipFill rotWithShape="1">
          <a:blip r:embed="rId5">
            <a:alphaModFix/>
          </a:blip>
          <a:srcRect/>
          <a:stretch/>
        </p:blipFill>
        <p:spPr>
          <a:xfrm>
            <a:off x="7906373" y="4883363"/>
            <a:ext cx="944962" cy="944962"/>
          </a:xfrm>
          <a:prstGeom prst="rect">
            <a:avLst/>
          </a:prstGeom>
          <a:noFill/>
          <a:ln>
            <a:noFill/>
          </a:ln>
        </p:spPr>
      </p:pic>
      <p:sp>
        <p:nvSpPr>
          <p:cNvPr id="778" name="Google Shape;778;p49"/>
          <p:cNvSpPr txBox="1"/>
          <p:nvPr/>
        </p:nvSpPr>
        <p:spPr>
          <a:xfrm>
            <a:off x="419100" y="2667000"/>
            <a:ext cx="8191500" cy="25853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Roboto Condensed" panose="020B0604020202020204" charset="0"/>
                <a:ea typeface="Roboto Condensed" panose="020B0604020202020204" charset="0"/>
                <a:sym typeface="Arial"/>
              </a:rPr>
              <a:t>Can be used </a:t>
            </a:r>
            <a:r>
              <a:rPr lang="en-US" sz="1800" b="0" i="0" u="sng" strike="noStrike" cap="none" dirty="0">
                <a:solidFill>
                  <a:srgbClr val="000000"/>
                </a:solidFill>
                <a:latin typeface="Roboto Condensed" panose="020B0604020202020204" charset="0"/>
                <a:ea typeface="Roboto Condensed" panose="020B0604020202020204" charset="0"/>
                <a:sym typeface="Arial"/>
              </a:rPr>
              <a:t>ONLY</a:t>
            </a:r>
            <a:r>
              <a:rPr lang="en-US" sz="1800" b="0" i="0" u="none" strike="noStrike" cap="none" dirty="0">
                <a:solidFill>
                  <a:srgbClr val="000000"/>
                </a:solidFill>
                <a:latin typeface="Roboto Condensed" panose="020B0604020202020204" charset="0"/>
                <a:ea typeface="Roboto Condensed" panose="020B0604020202020204" charset="0"/>
                <a:sym typeface="Arial"/>
              </a:rPr>
              <a:t> if your undergraduate major was in </a:t>
            </a:r>
            <a:r>
              <a:rPr lang="en-US" sz="1800" b="1" i="0" u="none" strike="noStrike" cap="none" dirty="0">
                <a:solidFill>
                  <a:srgbClr val="000000"/>
                </a:solidFill>
                <a:latin typeface="Roboto Condensed" panose="020B0604020202020204" charset="0"/>
                <a:ea typeface="Roboto Condensed" panose="020B0604020202020204" charset="0"/>
                <a:sym typeface="Arial"/>
              </a:rPr>
              <a:t>Liberal Studies </a:t>
            </a:r>
            <a:r>
              <a:rPr lang="en-US" sz="1800" b="0" i="0" u="none" strike="noStrike" cap="none" dirty="0">
                <a:solidFill>
                  <a:srgbClr val="000000"/>
                </a:solidFill>
                <a:latin typeface="Roboto Condensed" panose="020B0604020202020204" charset="0"/>
                <a:ea typeface="Roboto Condensed" panose="020B0604020202020204" charset="0"/>
                <a:sym typeface="Arial"/>
              </a:rPr>
              <a:t>OR in a </a:t>
            </a:r>
            <a:r>
              <a:rPr lang="en-US" sz="1800" b="1" i="0" u="none" strike="noStrike" cap="none" dirty="0">
                <a:solidFill>
                  <a:srgbClr val="000000"/>
                </a:solidFill>
                <a:latin typeface="Roboto Condensed" panose="020B0604020202020204" charset="0"/>
                <a:ea typeface="Roboto Condensed" panose="020B0604020202020204" charset="0"/>
                <a:sym typeface="Arial"/>
              </a:rPr>
              <a:t>core subject area </a:t>
            </a:r>
            <a:r>
              <a:rPr lang="en-US" sz="1800" b="0" i="0" u="none" strike="noStrike" cap="none" dirty="0">
                <a:solidFill>
                  <a:srgbClr val="000000"/>
                </a:solidFill>
                <a:latin typeface="Roboto Condensed" panose="020B0604020202020204" charset="0"/>
                <a:ea typeface="Roboto Condensed" panose="020B0604020202020204" charset="0"/>
                <a:sym typeface="Arial"/>
              </a:rPr>
              <a:t>(Math, English, Science, or History). </a:t>
            </a:r>
            <a:endParaRPr dirty="0">
              <a:latin typeface="Roboto Condensed" panose="020B0604020202020204" charset="0"/>
              <a:ea typeface="Roboto Condensed" panose="020B0604020202020204" charset="0"/>
            </a:endParaRPr>
          </a:p>
          <a:p>
            <a:pPr marL="0" marR="0" lvl="0" indent="0" algn="l" rtl="0">
              <a:lnSpc>
                <a:spcPct val="150000"/>
              </a:lnSpc>
              <a:spcBef>
                <a:spcPts val="0"/>
              </a:spcBef>
              <a:spcAft>
                <a:spcPts val="0"/>
              </a:spcAft>
              <a:buNone/>
            </a:pPr>
            <a:endParaRPr sz="1800" b="0" i="0" u="none" strike="noStrike" cap="none" dirty="0">
              <a:solidFill>
                <a:srgbClr val="000000"/>
              </a:solidFill>
              <a:latin typeface="Roboto Condensed" panose="020B0604020202020204" charset="0"/>
              <a:ea typeface="Roboto Condensed" panose="020B0604020202020204" charset="0"/>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Roboto Condensed" panose="020B0604020202020204" charset="0"/>
                <a:ea typeface="Roboto Condensed" panose="020B0604020202020204" charset="0"/>
                <a:sym typeface="Arial"/>
              </a:rPr>
              <a:t>Must provide signed copy of the completed Multiple Subject Matter Preparation Program (MSMPP) form OR a signed copy of completed Single Subject Matter Preparation Program (SSMPP) </a:t>
            </a:r>
            <a:endParaRPr dirty="0">
              <a:latin typeface="Roboto Condensed" panose="020B0604020202020204" charset="0"/>
              <a:ea typeface="Roboto Condensed" panose="020B0604020202020204" charset="0"/>
            </a:endParaRPr>
          </a:p>
        </p:txBody>
      </p:sp>
      <p:sp>
        <p:nvSpPr>
          <p:cNvPr id="779" name="Google Shape;779;p49"/>
          <p:cNvSpPr txBox="1"/>
          <p:nvPr/>
        </p:nvSpPr>
        <p:spPr>
          <a:xfrm>
            <a:off x="419100" y="2102249"/>
            <a:ext cx="81915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Roboto Condensed"/>
                <a:ea typeface="Roboto Condensed"/>
                <a:cs typeface="Roboto Condensed"/>
                <a:sym typeface="Roboto Condensed"/>
              </a:rPr>
              <a:t>If you are meeting Subject Matter through </a:t>
            </a:r>
            <a:r>
              <a:rPr lang="en-US" sz="1800" b="1" i="1" u="sng" strike="noStrike" cap="none">
                <a:solidFill>
                  <a:srgbClr val="000000"/>
                </a:solidFill>
                <a:latin typeface="Roboto Condensed"/>
                <a:ea typeface="Roboto Condensed"/>
                <a:cs typeface="Roboto Condensed"/>
                <a:sym typeface="Roboto Condensed"/>
              </a:rPr>
              <a:t>SSMPP/MSMPP</a:t>
            </a:r>
            <a:endParaRPr sz="1800" b="1" i="1" u="none" strike="noStrike" cap="none">
              <a:solidFill>
                <a:srgbClr val="0000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61128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52"/>
          <p:cNvPicPr preferRelativeResize="0"/>
          <p:nvPr/>
        </p:nvPicPr>
        <p:blipFill rotWithShape="1">
          <a:blip r:embed="rId3">
            <a:alphaModFix/>
          </a:blip>
          <a:srcRect/>
          <a:stretch/>
        </p:blipFill>
        <p:spPr>
          <a:xfrm>
            <a:off x="471339" y="5345613"/>
            <a:ext cx="8257881" cy="1384954"/>
          </a:xfrm>
          <a:prstGeom prst="rect">
            <a:avLst/>
          </a:prstGeom>
          <a:noFill/>
          <a:ln>
            <a:noFill/>
          </a:ln>
        </p:spPr>
      </p:pic>
      <p:sp>
        <p:nvSpPr>
          <p:cNvPr id="806" name="Google Shape;806;p52"/>
          <p:cNvSpPr txBox="1">
            <a:spLocks noGrp="1"/>
          </p:cNvSpPr>
          <p:nvPr>
            <p:ph type="title"/>
          </p:nvPr>
        </p:nvSpPr>
        <p:spPr>
          <a:xfrm>
            <a:off x="301269" y="472239"/>
            <a:ext cx="6175731"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Checklist Item #9   </a:t>
            </a:r>
            <a:br>
              <a:rPr lang="en-US" dirty="0"/>
            </a:br>
            <a:r>
              <a:rPr lang="en-US" dirty="0"/>
              <a:t>AMERICAN GOVERNMENT /U.S. CONSTITUTION</a:t>
            </a:r>
            <a:endParaRPr dirty="0"/>
          </a:p>
        </p:txBody>
      </p:sp>
      <p:sp>
        <p:nvSpPr>
          <p:cNvPr id="807" name="Google Shape;807;p52"/>
          <p:cNvSpPr/>
          <p:nvPr/>
        </p:nvSpPr>
        <p:spPr>
          <a:xfrm>
            <a:off x="990600" y="3001327"/>
            <a:ext cx="69342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52"/>
          <p:cNvSpPr/>
          <p:nvPr/>
        </p:nvSpPr>
        <p:spPr>
          <a:xfrm>
            <a:off x="-4213860" y="10289222"/>
            <a:ext cx="115570" cy="142875"/>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52"/>
          <p:cNvSpPr/>
          <p:nvPr/>
        </p:nvSpPr>
        <p:spPr>
          <a:xfrm>
            <a:off x="221261" y="1716205"/>
            <a:ext cx="8332777" cy="381638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sng" strike="noStrike" cap="none" dirty="0">
                <a:solidFill>
                  <a:schemeClr val="dk1"/>
                </a:solidFill>
                <a:latin typeface="+mn-lt"/>
                <a:ea typeface="Roboto Condensed"/>
                <a:cs typeface="Roboto Condensed"/>
                <a:sym typeface="Roboto Condensed"/>
              </a:rPr>
              <a:t>FILE CHECKLIST ITEM #9.</a:t>
            </a:r>
            <a:r>
              <a:rPr lang="en-US" sz="1600" b="0" i="0" u="sng" strike="noStrike" cap="none" dirty="0">
                <a:solidFill>
                  <a:schemeClr val="dk1"/>
                </a:solidFill>
                <a:latin typeface="+mn-lt"/>
                <a:ea typeface="Roboto Condensed"/>
                <a:cs typeface="Roboto Condensed"/>
                <a:sym typeface="Roboto Condensed"/>
              </a:rPr>
              <a:t> </a:t>
            </a:r>
            <a:r>
              <a:rPr lang="en-US" sz="1600" b="1" i="0" u="sng" strike="noStrike" cap="none" dirty="0">
                <a:solidFill>
                  <a:schemeClr val="dk1"/>
                </a:solidFill>
                <a:latin typeface="+mn-lt"/>
                <a:ea typeface="Roboto Condensed"/>
                <a:cs typeface="Roboto Condensed"/>
                <a:sym typeface="Roboto Condensed"/>
              </a:rPr>
              <a:t>American Government Course OR U.S. Constitution Exam</a:t>
            </a:r>
            <a:endParaRPr sz="1600" b="0" i="0" u="sng" strike="noStrike" cap="none" dirty="0">
              <a:solidFill>
                <a:schemeClr val="dk1"/>
              </a:solidFill>
              <a:latin typeface="+mn-lt"/>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mn-lt"/>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mn-lt"/>
                <a:ea typeface="Roboto Condensed"/>
                <a:cs typeface="Roboto Condensed"/>
                <a:sym typeface="Roboto Condensed"/>
              </a:rPr>
              <a:t>Students MUST complete </a:t>
            </a:r>
            <a:r>
              <a:rPr lang="en-US" sz="1400" b="0" i="0" u="sng" strike="noStrike" cap="none" dirty="0">
                <a:solidFill>
                  <a:schemeClr val="dk1"/>
                </a:solidFill>
                <a:latin typeface="+mn-lt"/>
                <a:ea typeface="Roboto Condensed"/>
                <a:cs typeface="Roboto Condensed"/>
                <a:sym typeface="Roboto Condensed"/>
              </a:rPr>
              <a:t>one</a:t>
            </a:r>
            <a:r>
              <a:rPr lang="en-US" sz="1400" b="0" i="0" u="none" strike="noStrike" cap="none" dirty="0">
                <a:solidFill>
                  <a:schemeClr val="dk1"/>
                </a:solidFill>
                <a:latin typeface="+mn-lt"/>
                <a:ea typeface="Roboto Condensed"/>
                <a:cs typeface="Roboto Condensed"/>
                <a:sym typeface="Roboto Condensed"/>
              </a:rPr>
              <a:t> of the following:</a:t>
            </a:r>
            <a:endParaRPr dirty="0">
              <a:latin typeface="+mn-lt"/>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mn-lt"/>
              <a:ea typeface="Roboto Condensed"/>
              <a:cs typeface="Roboto Condensed"/>
              <a:sym typeface="Roboto Condensed"/>
            </a:endParaRPr>
          </a:p>
          <a:p>
            <a:pPr marL="800100" marR="0" lvl="1" indent="-342900" algn="l" rtl="0">
              <a:lnSpc>
                <a:spcPct val="100000"/>
              </a:lnSpc>
              <a:spcBef>
                <a:spcPts val="0"/>
              </a:spcBef>
              <a:spcAft>
                <a:spcPts val="0"/>
              </a:spcAft>
              <a:buClr>
                <a:schemeClr val="dk1"/>
              </a:buClr>
              <a:buSzPts val="1400"/>
              <a:buFont typeface="Arial"/>
              <a:buAutoNum type="arabicPeriod"/>
            </a:pPr>
            <a:r>
              <a:rPr lang="en-US" sz="1400" b="1" i="0" u="sng" strike="noStrike" cap="none" dirty="0">
                <a:solidFill>
                  <a:schemeClr val="dk1"/>
                </a:solidFill>
                <a:latin typeface="+mn-lt"/>
                <a:ea typeface="Roboto Condensed"/>
                <a:cs typeface="Roboto Condensed"/>
                <a:sym typeface="Roboto Condensed"/>
              </a:rPr>
              <a:t>Course</a:t>
            </a:r>
            <a:r>
              <a:rPr lang="en-US" sz="1400" b="1" i="0" u="none" strike="noStrike" cap="none" dirty="0">
                <a:solidFill>
                  <a:schemeClr val="dk1"/>
                </a:solidFill>
                <a:latin typeface="+mn-lt"/>
                <a:ea typeface="Roboto Condensed"/>
                <a:cs typeface="Roboto Condensed"/>
                <a:sym typeface="Roboto Condensed"/>
              </a:rPr>
              <a:t>- </a:t>
            </a:r>
            <a:r>
              <a:rPr lang="en-US" sz="1400" b="0" i="0" u="none" strike="noStrike" cap="none" dirty="0">
                <a:solidFill>
                  <a:schemeClr val="dk1"/>
                </a:solidFill>
                <a:latin typeface="+mn-lt"/>
                <a:ea typeface="Roboto Condensed"/>
                <a:cs typeface="Roboto Condensed"/>
                <a:sym typeface="Roboto Condensed"/>
              </a:rPr>
              <a:t>Must receive at least a </a:t>
            </a:r>
            <a:r>
              <a:rPr lang="en-US" sz="1400" b="1" i="0" u="none" strike="noStrike" cap="none" dirty="0">
                <a:solidFill>
                  <a:schemeClr val="dk1"/>
                </a:solidFill>
                <a:latin typeface="+mn-lt"/>
                <a:ea typeface="Roboto Condensed"/>
                <a:cs typeface="Roboto Condensed"/>
                <a:sym typeface="Roboto Condensed"/>
              </a:rPr>
              <a:t>“C” </a:t>
            </a:r>
            <a:r>
              <a:rPr lang="en-US" sz="1400" b="0" i="0" u="none" strike="noStrike" cap="none" dirty="0">
                <a:solidFill>
                  <a:schemeClr val="dk1"/>
                </a:solidFill>
                <a:latin typeface="+mn-lt"/>
                <a:ea typeface="Roboto Condensed"/>
                <a:cs typeface="Roboto Condensed"/>
                <a:sym typeface="Roboto Condensed"/>
              </a:rPr>
              <a:t>or higher in an American Government Course. (U.S. History does not count). If you received a “C-“ or lower, you will either need to retake the course </a:t>
            </a:r>
            <a:r>
              <a:rPr lang="en-US" sz="1400" b="0" i="0" u="sng" strike="noStrike" cap="none" dirty="0">
                <a:solidFill>
                  <a:schemeClr val="dk1"/>
                </a:solidFill>
                <a:latin typeface="+mn-lt"/>
                <a:ea typeface="Roboto Condensed"/>
                <a:cs typeface="Roboto Condensed"/>
                <a:sym typeface="Roboto Condensed"/>
              </a:rPr>
              <a:t>OR</a:t>
            </a:r>
            <a:r>
              <a:rPr lang="en-US" sz="1400" b="0" i="0" u="none" strike="noStrike" cap="none" dirty="0">
                <a:solidFill>
                  <a:schemeClr val="dk1"/>
                </a:solidFill>
                <a:latin typeface="+mn-lt"/>
                <a:ea typeface="Roboto Condensed"/>
                <a:cs typeface="Roboto Condensed"/>
                <a:sym typeface="Roboto Condensed"/>
              </a:rPr>
              <a:t> take the U.S. Constitution Exam. </a:t>
            </a:r>
            <a:endParaRPr dirty="0">
              <a:latin typeface="+mn-lt"/>
            </a:endParaRPr>
          </a:p>
          <a:p>
            <a:pPr marL="457200" marR="0" lvl="1" indent="0" algn="l" rtl="0">
              <a:lnSpc>
                <a:spcPct val="100000"/>
              </a:lnSpc>
              <a:spcBef>
                <a:spcPts val="0"/>
              </a:spcBef>
              <a:spcAft>
                <a:spcPts val="0"/>
              </a:spcAft>
              <a:buNone/>
            </a:pPr>
            <a:r>
              <a:rPr lang="en-US" sz="1400" b="1" i="1" u="none" strike="noStrike" cap="none" dirty="0">
                <a:solidFill>
                  <a:schemeClr val="dk1"/>
                </a:solidFill>
                <a:latin typeface="+mn-lt"/>
                <a:ea typeface="Roboto Condensed"/>
                <a:cs typeface="Roboto Condensed"/>
                <a:sym typeface="Roboto Condensed"/>
              </a:rPr>
              <a:t>	*Courses are verified via your uploaded transcripts</a:t>
            </a:r>
            <a:endParaRPr dirty="0">
              <a:latin typeface="+mn-lt"/>
            </a:endParaRPr>
          </a:p>
          <a:p>
            <a:pPr marL="457200" marR="0" lvl="1" indent="0" algn="l" rtl="0">
              <a:lnSpc>
                <a:spcPct val="100000"/>
              </a:lnSpc>
              <a:spcBef>
                <a:spcPts val="0"/>
              </a:spcBef>
              <a:spcAft>
                <a:spcPts val="0"/>
              </a:spcAft>
              <a:buNone/>
            </a:pPr>
            <a:endParaRPr sz="1400" b="1" i="1" u="none" strike="noStrike" cap="none" dirty="0">
              <a:solidFill>
                <a:schemeClr val="dk1"/>
              </a:solidFill>
              <a:latin typeface="+mn-lt"/>
              <a:ea typeface="Roboto Condensed"/>
              <a:cs typeface="Roboto Condensed"/>
              <a:sym typeface="Roboto Condensed"/>
            </a:endParaRPr>
          </a:p>
          <a:p>
            <a:pPr marL="800100" marR="0" lvl="1" indent="-342900" algn="l" rtl="0">
              <a:lnSpc>
                <a:spcPct val="100000"/>
              </a:lnSpc>
              <a:spcBef>
                <a:spcPts val="0"/>
              </a:spcBef>
              <a:spcAft>
                <a:spcPts val="0"/>
              </a:spcAft>
              <a:buClr>
                <a:schemeClr val="dk1"/>
              </a:buClr>
              <a:buSzPts val="1400"/>
              <a:buFont typeface="Arial"/>
              <a:buAutoNum type="arabicPeriod" startAt="2"/>
            </a:pPr>
            <a:r>
              <a:rPr lang="en-US" sz="1400" b="1" i="0" u="sng" strike="noStrike" cap="none" dirty="0">
                <a:solidFill>
                  <a:schemeClr val="dk1"/>
                </a:solidFill>
                <a:latin typeface="+mn-lt"/>
                <a:ea typeface="Roboto Condensed"/>
                <a:cs typeface="Roboto Condensed"/>
                <a:sym typeface="Roboto Condensed"/>
              </a:rPr>
              <a:t>AP Government Credit</a:t>
            </a:r>
            <a:r>
              <a:rPr lang="en-US" sz="1400" b="1" i="0" u="none" strike="noStrike" cap="none" dirty="0">
                <a:solidFill>
                  <a:schemeClr val="dk1"/>
                </a:solidFill>
                <a:latin typeface="+mn-lt"/>
                <a:ea typeface="Roboto Condensed"/>
                <a:cs typeface="Roboto Condensed"/>
                <a:sym typeface="Roboto Condensed"/>
              </a:rPr>
              <a:t>- </a:t>
            </a:r>
            <a:r>
              <a:rPr lang="en-US" sz="1400" b="0" i="0" u="none" strike="noStrike" cap="none" dirty="0">
                <a:solidFill>
                  <a:schemeClr val="dk1"/>
                </a:solidFill>
                <a:latin typeface="+mn-lt"/>
                <a:ea typeface="Roboto Condensed"/>
                <a:cs typeface="Roboto Condensed"/>
                <a:sym typeface="Roboto Condensed"/>
              </a:rPr>
              <a:t>Must be shown on college transcript</a:t>
            </a:r>
            <a:endParaRPr dirty="0">
              <a:latin typeface="+mn-lt"/>
            </a:endParaRPr>
          </a:p>
          <a:p>
            <a:pPr marL="457200" marR="0" lvl="1" indent="0" algn="l" rtl="0">
              <a:lnSpc>
                <a:spcPct val="100000"/>
              </a:lnSpc>
              <a:spcBef>
                <a:spcPts val="0"/>
              </a:spcBef>
              <a:spcAft>
                <a:spcPts val="0"/>
              </a:spcAft>
              <a:buNone/>
            </a:pPr>
            <a:r>
              <a:rPr lang="en-US" sz="1400" b="1" i="1" u="none" strike="noStrike" cap="none" dirty="0">
                <a:solidFill>
                  <a:schemeClr val="dk1"/>
                </a:solidFill>
                <a:latin typeface="+mn-lt"/>
                <a:ea typeface="Roboto Condensed"/>
                <a:cs typeface="Roboto Condensed"/>
                <a:sym typeface="Roboto Condensed"/>
              </a:rPr>
              <a:t>	*AP exam credit is verified via your uploaded transcripts</a:t>
            </a:r>
            <a:endParaRPr dirty="0">
              <a:latin typeface="+mn-lt"/>
            </a:endParaRPr>
          </a:p>
          <a:p>
            <a:pPr marL="800100" marR="0" lvl="1" indent="-254000" algn="l" rtl="0">
              <a:lnSpc>
                <a:spcPct val="100000"/>
              </a:lnSpc>
              <a:spcBef>
                <a:spcPts val="0"/>
              </a:spcBef>
              <a:spcAft>
                <a:spcPts val="0"/>
              </a:spcAft>
              <a:buClr>
                <a:schemeClr val="dk1"/>
              </a:buClr>
              <a:buSzPts val="1400"/>
              <a:buFont typeface="Arial"/>
              <a:buNone/>
            </a:pPr>
            <a:endParaRPr sz="1400" b="1" i="1" u="none" strike="noStrike" cap="none" dirty="0">
              <a:solidFill>
                <a:schemeClr val="dk1"/>
              </a:solidFill>
              <a:latin typeface="+mn-lt"/>
              <a:ea typeface="Roboto Condensed"/>
              <a:cs typeface="Roboto Condensed"/>
              <a:sym typeface="Roboto Condensed"/>
            </a:endParaRPr>
          </a:p>
          <a:p>
            <a:pPr marL="800100" marR="0" lvl="1" indent="-342900" algn="l" rtl="0">
              <a:lnSpc>
                <a:spcPct val="100000"/>
              </a:lnSpc>
              <a:spcBef>
                <a:spcPts val="0"/>
              </a:spcBef>
              <a:spcAft>
                <a:spcPts val="0"/>
              </a:spcAft>
              <a:buClr>
                <a:schemeClr val="dk1"/>
              </a:buClr>
              <a:buSzPts val="1400"/>
              <a:buFont typeface="Arial"/>
              <a:buAutoNum type="arabicPeriod" startAt="3"/>
            </a:pPr>
            <a:r>
              <a:rPr lang="en-US" sz="1400" b="1" i="0" u="sng" strike="noStrike" cap="none" dirty="0">
                <a:solidFill>
                  <a:schemeClr val="dk1"/>
                </a:solidFill>
                <a:latin typeface="+mn-lt"/>
                <a:ea typeface="Roboto Condensed"/>
                <a:cs typeface="Roboto Condensed"/>
                <a:sym typeface="Roboto Condensed"/>
              </a:rPr>
              <a:t> U.S. Constitution Exam</a:t>
            </a:r>
            <a:r>
              <a:rPr lang="en-US" sz="1400" b="1" i="0" u="none" strike="noStrike" cap="none" dirty="0">
                <a:solidFill>
                  <a:schemeClr val="dk1"/>
                </a:solidFill>
                <a:latin typeface="+mn-lt"/>
                <a:ea typeface="Roboto Condensed"/>
                <a:cs typeface="Roboto Condensed"/>
                <a:sym typeface="Roboto Condensed"/>
              </a:rPr>
              <a:t>- </a:t>
            </a:r>
            <a:r>
              <a:rPr lang="en-US" sz="1400" b="0" i="0" u="none" strike="noStrike" cap="none" dirty="0">
                <a:solidFill>
                  <a:schemeClr val="dk1"/>
                </a:solidFill>
                <a:latin typeface="+mn-lt"/>
                <a:ea typeface="Roboto Condensed"/>
                <a:cs typeface="Roboto Condensed"/>
                <a:sym typeface="Roboto Condensed"/>
              </a:rPr>
              <a:t>Must take and pass an approved exam. </a:t>
            </a:r>
            <a:endParaRPr dirty="0">
              <a:latin typeface="+mn-lt"/>
            </a:endParaRPr>
          </a:p>
          <a:p>
            <a:pPr marL="914400" marR="0" lvl="2" indent="0" algn="l" rtl="0">
              <a:lnSpc>
                <a:spcPct val="100000"/>
              </a:lnSpc>
              <a:spcBef>
                <a:spcPts val="0"/>
              </a:spcBef>
              <a:spcAft>
                <a:spcPts val="0"/>
              </a:spcAft>
              <a:buNone/>
            </a:pPr>
            <a:r>
              <a:rPr lang="en-US" sz="1400" b="1" i="1" u="none" strike="noStrike" cap="none" dirty="0">
                <a:solidFill>
                  <a:schemeClr val="dk1"/>
                </a:solidFill>
                <a:latin typeface="+mn-lt"/>
                <a:ea typeface="Roboto Condensed"/>
                <a:cs typeface="Roboto Condensed"/>
                <a:sym typeface="Roboto Condensed"/>
              </a:rPr>
              <a:t>*U.S. Constitution exam credit is verified when you upload exam Completion Certificate to </a:t>
            </a:r>
            <a:r>
              <a:rPr lang="en-US" b="1" i="1" dirty="0">
                <a:solidFill>
                  <a:schemeClr val="dk1"/>
                </a:solidFill>
                <a:latin typeface="+mn-lt"/>
                <a:ea typeface="Roboto Condensed"/>
                <a:cs typeface="Roboto Condensed"/>
                <a:sym typeface="Roboto Condensed"/>
              </a:rPr>
              <a:t>Program Materials, under “Other”.</a:t>
            </a:r>
            <a:endParaRPr sz="1400" b="1" i="1" u="none" strike="noStrike" cap="none" dirty="0">
              <a:solidFill>
                <a:schemeClr val="dk1"/>
              </a:solidFill>
              <a:latin typeface="+mn-lt"/>
              <a:ea typeface="Roboto Condensed"/>
              <a:cs typeface="Roboto Condensed"/>
              <a:sym typeface="Roboto Condensed"/>
            </a:endParaRPr>
          </a:p>
          <a:p>
            <a:pPr marL="457200" marR="0" lvl="1" indent="0" algn="l" rtl="0">
              <a:lnSpc>
                <a:spcPct val="100000"/>
              </a:lnSpc>
              <a:spcBef>
                <a:spcPts val="0"/>
              </a:spcBef>
              <a:spcAft>
                <a:spcPts val="0"/>
              </a:spcAft>
              <a:buClr>
                <a:schemeClr val="dk1"/>
              </a:buClr>
              <a:buSzPts val="1400"/>
              <a:buFont typeface="Noto Sans Symbols"/>
              <a:buNone/>
            </a:pPr>
            <a:endParaRPr sz="1400" b="0" i="0" u="none" strike="noStrike" cap="none" dirty="0">
              <a:solidFill>
                <a:schemeClr val="dk1"/>
              </a:solidFill>
              <a:latin typeface="+mn-lt"/>
              <a:ea typeface="Roboto Condensed"/>
              <a:cs typeface="Roboto Condensed"/>
              <a:sym typeface="Roboto Condensed"/>
            </a:endParaRPr>
          </a:p>
        </p:txBody>
      </p:sp>
      <p:pic>
        <p:nvPicPr>
          <p:cNvPr id="810" name="Google Shape;810;p52"/>
          <p:cNvPicPr preferRelativeResize="0"/>
          <p:nvPr/>
        </p:nvPicPr>
        <p:blipFill rotWithShape="1">
          <a:blip r:embed="rId4">
            <a:alphaModFix/>
          </a:blip>
          <a:srcRect/>
          <a:stretch/>
        </p:blipFill>
        <p:spPr>
          <a:xfrm>
            <a:off x="653495" y="5542964"/>
            <a:ext cx="1156451" cy="856772"/>
          </a:xfrm>
          <a:prstGeom prst="rect">
            <a:avLst/>
          </a:prstGeom>
          <a:noFill/>
          <a:ln>
            <a:noFill/>
          </a:ln>
        </p:spPr>
      </p:pic>
      <p:sp>
        <p:nvSpPr>
          <p:cNvPr id="811" name="Google Shape;811;p52"/>
          <p:cNvSpPr txBox="1"/>
          <p:nvPr/>
        </p:nvSpPr>
        <p:spPr>
          <a:xfrm>
            <a:off x="1992100" y="5421029"/>
            <a:ext cx="6426035"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mn-lt"/>
                <a:ea typeface="Roboto Condensed"/>
                <a:cs typeface="Roboto Condensed"/>
                <a:sym typeface="Roboto Condensed"/>
              </a:rPr>
              <a:t>Course-</a:t>
            </a:r>
            <a:r>
              <a:rPr lang="en-US" sz="1400" b="0" i="0" u="none" strike="noStrike" cap="none" dirty="0">
                <a:solidFill>
                  <a:srgbClr val="000000"/>
                </a:solidFill>
                <a:latin typeface="+mn-lt"/>
                <a:ea typeface="Roboto Condensed"/>
                <a:cs typeface="Roboto Condensed"/>
                <a:sym typeface="Roboto Condensed"/>
              </a:rPr>
              <a:t> if you took the Political Science COURSE, upload copies of your official transcripts </a:t>
            </a:r>
            <a:r>
              <a:rPr lang="en-US" dirty="0">
                <a:latin typeface="+mn-lt"/>
                <a:ea typeface="Roboto Condensed"/>
                <a:cs typeface="Roboto Condensed"/>
                <a:sym typeface="Roboto Condensed"/>
              </a:rPr>
              <a:t>showing your final grade of “C” or better to “</a:t>
            </a:r>
            <a:r>
              <a:rPr lang="en-US" b="1" dirty="0">
                <a:latin typeface="+mn-lt"/>
                <a:ea typeface="Roboto Condensed"/>
                <a:cs typeface="Roboto Condensed"/>
                <a:sym typeface="Roboto Condensed"/>
              </a:rPr>
              <a:t>Program Materials</a:t>
            </a:r>
            <a:r>
              <a:rPr lang="en-US" dirty="0">
                <a:latin typeface="+mn-lt"/>
                <a:ea typeface="Roboto Condensed"/>
                <a:cs typeface="Roboto Condensed"/>
                <a:sym typeface="Roboto Condensed"/>
              </a:rPr>
              <a:t>” section, under “</a:t>
            </a:r>
            <a:r>
              <a:rPr lang="en-US" b="1" dirty="0">
                <a:latin typeface="+mn-lt"/>
                <a:ea typeface="Roboto Condensed"/>
                <a:cs typeface="Roboto Condensed"/>
                <a:sym typeface="Roboto Condensed"/>
              </a:rPr>
              <a:t>Unofficial Transcripts</a:t>
            </a:r>
            <a:r>
              <a:rPr lang="en-US" dirty="0">
                <a:latin typeface="+mn-lt"/>
                <a:ea typeface="Roboto Condensed"/>
                <a:cs typeface="Roboto Condensed"/>
                <a:sym typeface="Roboto Condensed"/>
              </a:rPr>
              <a:t>”. </a:t>
            </a:r>
          </a:p>
          <a:p>
            <a:pPr marL="0" marR="0" lvl="0" indent="0" algn="l" rtl="0">
              <a:lnSpc>
                <a:spcPct val="100000"/>
              </a:lnSpc>
              <a:spcBef>
                <a:spcPts val="0"/>
              </a:spcBef>
              <a:spcAft>
                <a:spcPts val="0"/>
              </a:spcAft>
              <a:buNone/>
            </a:pPr>
            <a:r>
              <a:rPr lang="en-US" sz="1400" b="1" i="0" u="none" strike="noStrike" cap="none" dirty="0">
                <a:solidFill>
                  <a:srgbClr val="000000"/>
                </a:solidFill>
                <a:latin typeface="+mn-lt"/>
                <a:ea typeface="Roboto Condensed"/>
                <a:cs typeface="Roboto Condensed"/>
                <a:sym typeface="Roboto Condensed"/>
              </a:rPr>
              <a:t>U</a:t>
            </a:r>
            <a:r>
              <a:rPr lang="en-US" b="1" dirty="0">
                <a:latin typeface="+mn-lt"/>
                <a:ea typeface="Roboto Condensed"/>
                <a:cs typeface="Roboto Condensed"/>
                <a:sym typeface="Roboto Condensed"/>
              </a:rPr>
              <a:t>.S. Constitution Exam- </a:t>
            </a:r>
            <a:r>
              <a:rPr lang="en-US" dirty="0">
                <a:latin typeface="+mn-lt"/>
                <a:ea typeface="Roboto Condensed"/>
                <a:cs typeface="Roboto Condensed"/>
                <a:sym typeface="Roboto Condensed"/>
              </a:rPr>
              <a:t>If you completed the U.S. Constitution Exam, u</a:t>
            </a:r>
            <a:r>
              <a:rPr lang="en-US" sz="1400" b="0" i="0" u="none" strike="noStrike" cap="none" dirty="0">
                <a:solidFill>
                  <a:srgbClr val="000000"/>
                </a:solidFill>
                <a:latin typeface="+mn-lt"/>
                <a:ea typeface="Roboto Condensed"/>
                <a:cs typeface="Roboto Condensed"/>
                <a:sym typeface="Roboto Condensed"/>
              </a:rPr>
              <a:t>pload the certificate of completion to “</a:t>
            </a:r>
            <a:r>
              <a:rPr lang="en-US" sz="1400" b="1" i="0" u="none" strike="noStrike" cap="none" dirty="0">
                <a:solidFill>
                  <a:srgbClr val="000000"/>
                </a:solidFill>
                <a:latin typeface="+mn-lt"/>
                <a:ea typeface="Roboto Condensed"/>
                <a:cs typeface="Roboto Condensed"/>
                <a:sym typeface="Roboto Condensed"/>
              </a:rPr>
              <a:t>Program Materials</a:t>
            </a:r>
            <a:r>
              <a:rPr lang="en-US" sz="1400" i="0" u="none" strike="noStrike" cap="none" dirty="0">
                <a:solidFill>
                  <a:srgbClr val="000000"/>
                </a:solidFill>
                <a:latin typeface="+mn-lt"/>
                <a:ea typeface="Roboto Condensed"/>
                <a:cs typeface="Roboto Condensed"/>
                <a:sym typeface="Roboto Condensed"/>
              </a:rPr>
              <a:t>”</a:t>
            </a:r>
            <a:r>
              <a:rPr lang="en-US" sz="1400" b="0" i="0" u="none" strike="noStrike" cap="none" dirty="0">
                <a:solidFill>
                  <a:srgbClr val="000000"/>
                </a:solidFill>
                <a:latin typeface="+mn-lt"/>
                <a:ea typeface="Roboto Condensed"/>
                <a:cs typeface="Roboto Condensed"/>
                <a:sym typeface="Roboto Condensed"/>
              </a:rPr>
              <a:t> under “</a:t>
            </a:r>
            <a:r>
              <a:rPr lang="en-US" b="1" dirty="0">
                <a:latin typeface="+mn-lt"/>
                <a:ea typeface="Roboto Condensed"/>
                <a:cs typeface="Roboto Condensed"/>
                <a:sym typeface="Roboto Condensed"/>
              </a:rPr>
              <a:t>O</a:t>
            </a:r>
            <a:r>
              <a:rPr lang="en-US" sz="1400" b="1" i="0" u="none" strike="noStrike" cap="none" dirty="0">
                <a:solidFill>
                  <a:srgbClr val="000000"/>
                </a:solidFill>
                <a:latin typeface="+mn-lt"/>
                <a:ea typeface="Roboto Condensed"/>
                <a:cs typeface="Roboto Condensed"/>
                <a:sym typeface="Roboto Condensed"/>
              </a:rPr>
              <a:t>ther</a:t>
            </a:r>
            <a:r>
              <a:rPr lang="en-US" sz="1400" b="0" i="0" u="none" strike="noStrike" cap="none" dirty="0">
                <a:solidFill>
                  <a:srgbClr val="000000"/>
                </a:solidFill>
                <a:latin typeface="+mn-lt"/>
                <a:ea typeface="Roboto Condensed"/>
                <a:cs typeface="Roboto Condensed"/>
                <a:sym typeface="Roboto Condensed"/>
              </a:rPr>
              <a:t>”. </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ea typeface="Arial"/>
              <a:cs typeface="Arial"/>
              <a:sym typeface="Arial"/>
            </a:endParaRPr>
          </a:p>
        </p:txBody>
      </p:sp>
    </p:spTree>
    <p:extLst>
      <p:ext uri="{BB962C8B-B14F-4D97-AF65-F5344CB8AC3E}">
        <p14:creationId xmlns:p14="http://schemas.microsoft.com/office/powerpoint/2010/main" val="326434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53"/>
          <p:cNvSpPr txBox="1">
            <a:spLocks noGrp="1"/>
          </p:cNvSpPr>
          <p:nvPr>
            <p:ph type="title"/>
          </p:nvPr>
        </p:nvSpPr>
        <p:spPr>
          <a:xfrm>
            <a:off x="814274" y="523433"/>
            <a:ext cx="5967525"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a:t>
            </a:r>
            <a:br>
              <a:rPr lang="en-US" dirty="0"/>
            </a:br>
            <a:r>
              <a:rPr lang="en-US" dirty="0"/>
              <a:t>Checklist Item #10-11- TB RESULTS &amp; CPR</a:t>
            </a:r>
            <a:endParaRPr dirty="0"/>
          </a:p>
        </p:txBody>
      </p:sp>
      <p:sp>
        <p:nvSpPr>
          <p:cNvPr id="817" name="Google Shape;817;p53"/>
          <p:cNvSpPr/>
          <p:nvPr/>
        </p:nvSpPr>
        <p:spPr>
          <a:xfrm>
            <a:off x="366712" y="1844413"/>
            <a:ext cx="70866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sng" strike="noStrike" cap="none" dirty="0">
                <a:solidFill>
                  <a:srgbClr val="000000"/>
                </a:solidFill>
                <a:latin typeface="+mn-lt"/>
                <a:ea typeface="Roboto Condensed Light"/>
                <a:cs typeface="Roboto Condensed Light"/>
                <a:sym typeface="Roboto Condensed Light"/>
              </a:rPr>
              <a:t>FILE CHECKLIST ITEM #10</a:t>
            </a:r>
            <a:endParaRPr dirty="0">
              <a:latin typeface="+mn-lt"/>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mn-lt"/>
              <a:ea typeface="Roboto Condensed Light"/>
              <a:cs typeface="Roboto Condensed Light"/>
              <a:sym typeface="Roboto Condensed Light"/>
            </a:endParaRPr>
          </a:p>
          <a:p>
            <a:pPr marL="285750" marR="0" lvl="0" indent="-285750" algn="l" rtl="0">
              <a:lnSpc>
                <a:spcPct val="100000"/>
              </a:lnSpc>
              <a:spcBef>
                <a:spcPts val="0"/>
              </a:spcBef>
              <a:spcAft>
                <a:spcPts val="0"/>
              </a:spcAft>
              <a:buClr>
                <a:schemeClr val="accent3"/>
              </a:buClr>
              <a:buSzPts val="1600"/>
              <a:buFont typeface="Noto Sans Symbols"/>
              <a:buChar char="▪"/>
            </a:pPr>
            <a:r>
              <a:rPr lang="en-US" sz="1600" b="1" i="0" u="none" strike="noStrike" cap="none" dirty="0">
                <a:solidFill>
                  <a:srgbClr val="000000"/>
                </a:solidFill>
                <a:latin typeface="+mn-lt"/>
                <a:ea typeface="Roboto Condensed Light"/>
                <a:cs typeface="Roboto Condensed Light"/>
                <a:sym typeface="Roboto Condensed Light"/>
              </a:rPr>
              <a:t>TB Results </a:t>
            </a:r>
            <a:r>
              <a:rPr lang="en-US" sz="1600" b="0" i="0" u="none" strike="noStrike" cap="none" dirty="0">
                <a:solidFill>
                  <a:srgbClr val="000000"/>
                </a:solidFill>
                <a:latin typeface="+mn-lt"/>
                <a:ea typeface="Roboto Condensed Light"/>
                <a:cs typeface="Roboto Condensed Light"/>
                <a:sym typeface="Roboto Condensed Light"/>
              </a:rPr>
              <a:t>- Must be </a:t>
            </a:r>
            <a:r>
              <a:rPr lang="en-US" sz="1600" b="1" i="0" u="none" strike="noStrike" cap="none" dirty="0">
                <a:solidFill>
                  <a:srgbClr val="000000"/>
                </a:solidFill>
                <a:latin typeface="+mn-lt"/>
                <a:ea typeface="Roboto Condensed Light"/>
                <a:cs typeface="Roboto Condensed Light"/>
                <a:sym typeface="Roboto Condensed Light"/>
              </a:rPr>
              <a:t>recent within the last 4 years </a:t>
            </a:r>
            <a:r>
              <a:rPr lang="en-US" sz="1600" b="0" i="0" u="none" strike="noStrike" cap="none" dirty="0">
                <a:solidFill>
                  <a:srgbClr val="000000"/>
                </a:solidFill>
                <a:latin typeface="+mn-lt"/>
                <a:ea typeface="Roboto Condensed Light"/>
                <a:cs typeface="Roboto Condensed Light"/>
                <a:sym typeface="Roboto Condensed Light"/>
              </a:rPr>
              <a:t>and must remain current throughout the program. </a:t>
            </a:r>
          </a:p>
          <a:p>
            <a:pPr marR="0" lvl="0" algn="l" rtl="0">
              <a:lnSpc>
                <a:spcPct val="100000"/>
              </a:lnSpc>
              <a:spcBef>
                <a:spcPts val="0"/>
              </a:spcBef>
              <a:spcAft>
                <a:spcPts val="0"/>
              </a:spcAft>
              <a:buClr>
                <a:schemeClr val="accent3"/>
              </a:buClr>
              <a:buSzPts val="1600"/>
            </a:pPr>
            <a:endParaRPr lang="en-US" sz="1600" b="0" i="0" u="none" strike="noStrike" cap="none" dirty="0">
              <a:solidFill>
                <a:srgbClr val="000000"/>
              </a:solidFill>
              <a:latin typeface="+mn-lt"/>
              <a:ea typeface="Roboto Condensed Light"/>
              <a:cs typeface="Roboto Condensed Light"/>
              <a:sym typeface="Roboto Condensed Light"/>
            </a:endParaRPr>
          </a:p>
          <a:p>
            <a:pPr marR="0" lvl="0" algn="l" rtl="0">
              <a:lnSpc>
                <a:spcPct val="100000"/>
              </a:lnSpc>
              <a:spcBef>
                <a:spcPts val="0"/>
              </a:spcBef>
              <a:spcAft>
                <a:spcPts val="0"/>
              </a:spcAft>
              <a:buClr>
                <a:schemeClr val="accent3"/>
              </a:buClr>
              <a:buSzPts val="1600"/>
            </a:pPr>
            <a:r>
              <a:rPr lang="en-US" sz="2000" dirty="0">
                <a:latin typeface="+mn-lt"/>
                <a:ea typeface="Roboto Condensed Light"/>
                <a:sym typeface="Roboto Condensed Light"/>
              </a:rPr>
              <a:t>     </a:t>
            </a:r>
            <a:r>
              <a:rPr lang="en-US" sz="2000" u="sng" dirty="0">
                <a:latin typeface="+mn-lt"/>
                <a:ea typeface="Roboto Condensed Light"/>
                <a:sym typeface="Roboto Condensed Light"/>
              </a:rPr>
              <a:t>OR</a:t>
            </a:r>
          </a:p>
          <a:p>
            <a:pPr marR="0" lvl="0" algn="l" rtl="0">
              <a:lnSpc>
                <a:spcPct val="100000"/>
              </a:lnSpc>
              <a:spcBef>
                <a:spcPts val="0"/>
              </a:spcBef>
              <a:spcAft>
                <a:spcPts val="0"/>
              </a:spcAft>
              <a:buClr>
                <a:schemeClr val="accent3"/>
              </a:buClr>
              <a:buSzPts val="1600"/>
            </a:pPr>
            <a:endParaRPr u="sng" dirty="0">
              <a:latin typeface="+mn-lt"/>
            </a:endParaRPr>
          </a:p>
          <a:p>
            <a:pPr marL="285750" marR="0" lvl="0" indent="-285750" algn="l" rtl="0">
              <a:lnSpc>
                <a:spcPct val="100000"/>
              </a:lnSpc>
              <a:spcBef>
                <a:spcPts val="0"/>
              </a:spcBef>
              <a:spcAft>
                <a:spcPts val="0"/>
              </a:spcAft>
              <a:buClr>
                <a:schemeClr val="accent3"/>
              </a:buClr>
              <a:buSzPts val="1600"/>
              <a:buFont typeface="Noto Sans Symbols"/>
              <a:buChar char="▪"/>
            </a:pPr>
            <a:r>
              <a:rPr lang="en-US" sz="1600" b="1" i="0" u="none" strike="noStrike" cap="none" dirty="0">
                <a:solidFill>
                  <a:srgbClr val="000000"/>
                </a:solidFill>
                <a:latin typeface="+mn-lt"/>
                <a:ea typeface="Roboto Condensed Light"/>
                <a:cs typeface="Roboto Condensed Light"/>
                <a:sym typeface="Roboto Condensed Light"/>
              </a:rPr>
              <a:t>TB Risk Assessment- </a:t>
            </a:r>
            <a:r>
              <a:rPr lang="en-US" sz="1600" b="0" i="0" u="none" strike="noStrike" cap="none" dirty="0">
                <a:solidFill>
                  <a:srgbClr val="000000"/>
                </a:solidFill>
                <a:latin typeface="+mn-lt"/>
                <a:ea typeface="Roboto Condensed Light"/>
                <a:cs typeface="Roboto Condensed Light"/>
                <a:sym typeface="Roboto Condensed Light"/>
              </a:rPr>
              <a:t>You may also submit evidence of </a:t>
            </a:r>
            <a:r>
              <a:rPr lang="en-US" sz="1600" b="1" i="0" u="none" strike="noStrike" cap="none" dirty="0">
                <a:solidFill>
                  <a:srgbClr val="000000"/>
                </a:solidFill>
                <a:latin typeface="+mn-lt"/>
                <a:ea typeface="Roboto Condensed Light"/>
                <a:cs typeface="Roboto Condensed Light"/>
                <a:sym typeface="Roboto Condensed Light"/>
              </a:rPr>
              <a:t>TB Risk Assessment</a:t>
            </a:r>
            <a:r>
              <a:rPr lang="en-US" sz="1600" b="0" i="0" u="none" strike="noStrike" cap="none" dirty="0">
                <a:solidFill>
                  <a:srgbClr val="000000"/>
                </a:solidFill>
                <a:latin typeface="+mn-lt"/>
                <a:ea typeface="Roboto Condensed Light"/>
                <a:cs typeface="Roboto Condensed Light"/>
                <a:sym typeface="Roboto Condensed Light"/>
              </a:rPr>
              <a:t> in place of a TB test.</a:t>
            </a:r>
          </a:p>
          <a:p>
            <a:pPr marL="285750" lvl="2" indent="-285750">
              <a:buClr>
                <a:schemeClr val="accent3"/>
              </a:buClr>
              <a:buSzPts val="1600"/>
              <a:buFont typeface="Noto Sans Symbols"/>
              <a:buChar char="▪"/>
            </a:pPr>
            <a:r>
              <a:rPr lang="en-US" sz="1600" b="0" i="0" u="none" strike="noStrike" cap="none" dirty="0">
                <a:solidFill>
                  <a:srgbClr val="000000"/>
                </a:solidFill>
                <a:latin typeface="+mn-lt"/>
                <a:ea typeface="Roboto Condensed Light"/>
                <a:cs typeface="Roboto Condensed Light"/>
                <a:sym typeface="Wingdings" panose="05000000000000000000" pitchFamily="2" charset="2"/>
              </a:rPr>
              <a:t> </a:t>
            </a:r>
            <a:r>
              <a:rPr lang="en-US" sz="1600" b="0" i="0" u="none" strike="noStrike" cap="none" dirty="0">
                <a:solidFill>
                  <a:srgbClr val="000000"/>
                </a:solidFill>
                <a:latin typeface="+mn-lt"/>
                <a:ea typeface="Roboto Condensed Light"/>
                <a:cs typeface="Roboto Condensed Light"/>
                <a:sym typeface="Roboto Condensed Light"/>
              </a:rPr>
              <a:t>Please fill out the TB Risk </a:t>
            </a:r>
            <a:r>
              <a:rPr lang="en-US" sz="1600" dirty="0">
                <a:latin typeface="+mn-lt"/>
                <a:ea typeface="Roboto Condensed Light"/>
                <a:cs typeface="Roboto Condensed Light"/>
                <a:sym typeface="Roboto Condensed Light"/>
              </a:rPr>
              <a:t>A</a:t>
            </a:r>
            <a:r>
              <a:rPr lang="en-US" sz="1600" b="0" i="0" u="none" strike="noStrike" cap="none" dirty="0">
                <a:solidFill>
                  <a:srgbClr val="000000"/>
                </a:solidFill>
                <a:latin typeface="+mn-lt"/>
                <a:ea typeface="Roboto Condensed Light"/>
                <a:cs typeface="Roboto Condensed Light"/>
                <a:sym typeface="Roboto Condensed Light"/>
              </a:rPr>
              <a:t>ssessment </a:t>
            </a:r>
            <a:r>
              <a:rPr lang="en-US" sz="1600" dirty="0">
                <a:latin typeface="+mn-lt"/>
                <a:ea typeface="Roboto Condensed Light"/>
                <a:cs typeface="Roboto Condensed Light"/>
                <a:sym typeface="Roboto Condensed Light"/>
              </a:rPr>
              <a:t>F</a:t>
            </a:r>
            <a:r>
              <a:rPr lang="en-US" sz="1600" b="0" i="0" u="none" strike="noStrike" cap="none" dirty="0">
                <a:solidFill>
                  <a:srgbClr val="000000"/>
                </a:solidFill>
                <a:latin typeface="+mn-lt"/>
                <a:ea typeface="Roboto Condensed Light"/>
                <a:cs typeface="Roboto Condensed Light"/>
                <a:sym typeface="Roboto Condensed Light"/>
              </a:rPr>
              <a:t>orm, bring to your doctor to sign, then upload to the Cal State Apply application. You can download the risk assessment form here: </a:t>
            </a:r>
            <a:r>
              <a:rPr lang="en-US" u="sng" dirty="0">
                <a:hlinkClick r:id="rId3">
                  <a:extLst>
                    <a:ext uri="{A12FA001-AC4F-418D-AE19-62706E023703}">
                      <ahyp:hlinkClr xmlns:ahyp="http://schemas.microsoft.com/office/drawing/2018/hyperlinkcolor" val="tx"/>
                    </a:ext>
                  </a:extLst>
                </a:hlinkClick>
              </a:rPr>
              <a:t>https://www.cdph.ca.gov/Programs/CID/DCDC/CDPH%20Document%20Library/TBCB-CA-TB-Risk-Assessment-and-Fact-Sheet.pdf</a:t>
            </a:r>
            <a:r>
              <a:rPr lang="en-US" u="sng" dirty="0"/>
              <a:t> </a:t>
            </a:r>
            <a:endParaRPr sz="1600" b="0" i="0" u="none" strike="noStrike" cap="none" dirty="0">
              <a:solidFill>
                <a:srgbClr val="000000"/>
              </a:solidFill>
              <a:latin typeface="+mn-lt"/>
              <a:ea typeface="Roboto Condensed Light"/>
              <a:cs typeface="Roboto Condensed Light"/>
              <a:sym typeface="Roboto Condensed Light"/>
            </a:endParaRPr>
          </a:p>
        </p:txBody>
      </p:sp>
      <p:sp>
        <p:nvSpPr>
          <p:cNvPr id="818" name="Google Shape;818;p53"/>
          <p:cNvSpPr txBox="1"/>
          <p:nvPr/>
        </p:nvSpPr>
        <p:spPr>
          <a:xfrm>
            <a:off x="2315763" y="5580563"/>
            <a:ext cx="440071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negative TB Results </a:t>
            </a:r>
            <a:r>
              <a:rPr lang="en-US" sz="1400" b="0" i="0" u="sng" strike="noStrike" cap="none" dirty="0">
                <a:solidFill>
                  <a:srgbClr val="000000"/>
                </a:solidFill>
                <a:latin typeface="Arial"/>
                <a:ea typeface="Arial"/>
                <a:cs typeface="Arial"/>
                <a:sym typeface="Arial"/>
              </a:rPr>
              <a:t>OR</a:t>
            </a:r>
            <a:r>
              <a:rPr lang="en-US" sz="1400" b="0" i="0" u="none" strike="noStrike" cap="none" dirty="0">
                <a:solidFill>
                  <a:srgbClr val="000000"/>
                </a:solidFill>
                <a:latin typeface="Arial"/>
                <a:ea typeface="Arial"/>
                <a:cs typeface="Arial"/>
                <a:sym typeface="Arial"/>
              </a:rPr>
              <a:t> completed TB Risk Assessment to the “</a:t>
            </a:r>
            <a:r>
              <a:rPr lang="en-US" sz="1400" b="1" i="0" u="none" strike="noStrike" cap="none" dirty="0">
                <a:solidFill>
                  <a:srgbClr val="000000"/>
                </a:solidFill>
                <a:latin typeface="Arial"/>
                <a:ea typeface="Arial"/>
                <a:cs typeface="Arial"/>
                <a:sym typeface="Arial"/>
              </a:rPr>
              <a:t>Program Materials</a:t>
            </a:r>
            <a:r>
              <a:rPr lang="en-US" sz="1400" b="0" i="0" u="none" strike="noStrike" cap="none" dirty="0">
                <a:solidFill>
                  <a:srgbClr val="000000"/>
                </a:solidFill>
                <a:latin typeface="Arial"/>
                <a:ea typeface="Arial"/>
                <a:cs typeface="Arial"/>
                <a:sym typeface="Arial"/>
              </a:rPr>
              <a:t>” section, under </a:t>
            </a:r>
            <a:r>
              <a:rPr lang="en-US" sz="1400" b="1" i="0" u="none" strike="noStrike" cap="none" dirty="0">
                <a:solidFill>
                  <a:srgbClr val="000000"/>
                </a:solidFill>
                <a:latin typeface="Arial"/>
                <a:ea typeface="Arial"/>
                <a:cs typeface="Arial"/>
                <a:sym typeface="Arial"/>
              </a:rPr>
              <a:t>“Tuberculosis Clearance”.</a:t>
            </a:r>
            <a:endParaRPr dirty="0"/>
          </a:p>
        </p:txBody>
      </p:sp>
      <p:pic>
        <p:nvPicPr>
          <p:cNvPr id="819" name="Google Shape;819;p53"/>
          <p:cNvPicPr preferRelativeResize="0"/>
          <p:nvPr/>
        </p:nvPicPr>
        <p:blipFill rotWithShape="1">
          <a:blip r:embed="rId4">
            <a:alphaModFix/>
          </a:blip>
          <a:srcRect/>
          <a:stretch/>
        </p:blipFill>
        <p:spPr>
          <a:xfrm>
            <a:off x="727166" y="5523926"/>
            <a:ext cx="1566808" cy="908383"/>
          </a:xfrm>
          <a:prstGeom prst="rect">
            <a:avLst/>
          </a:prstGeom>
          <a:noFill/>
          <a:ln>
            <a:noFill/>
          </a:ln>
        </p:spPr>
      </p:pic>
      <p:pic>
        <p:nvPicPr>
          <p:cNvPr id="820" name="Google Shape;820;p53"/>
          <p:cNvPicPr preferRelativeResize="0"/>
          <p:nvPr/>
        </p:nvPicPr>
        <p:blipFill rotWithShape="1">
          <a:blip r:embed="rId5">
            <a:alphaModFix/>
          </a:blip>
          <a:srcRect/>
          <a:stretch/>
        </p:blipFill>
        <p:spPr>
          <a:xfrm>
            <a:off x="672755" y="5441622"/>
            <a:ext cx="6474513" cy="1072989"/>
          </a:xfrm>
          <a:prstGeom prst="rect">
            <a:avLst/>
          </a:prstGeom>
          <a:noFill/>
          <a:ln>
            <a:noFill/>
          </a:ln>
        </p:spPr>
      </p:pic>
    </p:spTree>
    <p:extLst>
      <p:ext uri="{BB962C8B-B14F-4D97-AF65-F5344CB8AC3E}">
        <p14:creationId xmlns:p14="http://schemas.microsoft.com/office/powerpoint/2010/main" val="3699831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26" name="Google Shape;826;p54"/>
          <p:cNvGrpSpPr/>
          <p:nvPr/>
        </p:nvGrpSpPr>
        <p:grpSpPr>
          <a:xfrm>
            <a:off x="402163" y="5137609"/>
            <a:ext cx="6474513" cy="1518880"/>
            <a:chOff x="313148" y="5562600"/>
            <a:chExt cx="6474513" cy="1072989"/>
          </a:xfrm>
        </p:grpSpPr>
        <p:pic>
          <p:nvPicPr>
            <p:cNvPr id="827" name="Google Shape;827;p54"/>
            <p:cNvPicPr preferRelativeResize="0"/>
            <p:nvPr/>
          </p:nvPicPr>
          <p:blipFill rotWithShape="1">
            <a:blip r:embed="rId3">
              <a:alphaModFix/>
            </a:blip>
            <a:srcRect/>
            <a:stretch/>
          </p:blipFill>
          <p:spPr>
            <a:xfrm>
              <a:off x="313148" y="5562600"/>
              <a:ext cx="6474513" cy="1072989"/>
            </a:xfrm>
            <a:prstGeom prst="rect">
              <a:avLst/>
            </a:prstGeom>
            <a:noFill/>
            <a:ln>
              <a:noFill/>
            </a:ln>
          </p:spPr>
        </p:pic>
        <p:pic>
          <p:nvPicPr>
            <p:cNvPr id="828" name="Google Shape;828;p54"/>
            <p:cNvPicPr preferRelativeResize="0"/>
            <p:nvPr/>
          </p:nvPicPr>
          <p:blipFill rotWithShape="1">
            <a:blip r:embed="rId4">
              <a:alphaModFix/>
            </a:blip>
            <a:srcRect/>
            <a:stretch/>
          </p:blipFill>
          <p:spPr>
            <a:xfrm>
              <a:off x="566792" y="5681673"/>
              <a:ext cx="1414408" cy="820027"/>
            </a:xfrm>
            <a:prstGeom prst="rect">
              <a:avLst/>
            </a:prstGeom>
            <a:noFill/>
            <a:ln>
              <a:noFill/>
            </a:ln>
          </p:spPr>
        </p:pic>
      </p:grpSp>
      <p:sp>
        <p:nvSpPr>
          <p:cNvPr id="829" name="Google Shape;829;p54"/>
          <p:cNvSpPr txBox="1">
            <a:spLocks noGrp="1"/>
          </p:cNvSpPr>
          <p:nvPr>
            <p:ph type="title"/>
          </p:nvPr>
        </p:nvSpPr>
        <p:spPr>
          <a:xfrm>
            <a:off x="814275" y="523433"/>
            <a:ext cx="5492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a:t>
            </a:r>
            <a:br>
              <a:rPr lang="en-US" dirty="0"/>
            </a:br>
            <a:r>
              <a:rPr lang="en-US" dirty="0"/>
              <a:t>Checklist Item #11- CPR </a:t>
            </a:r>
            <a:endParaRPr dirty="0"/>
          </a:p>
        </p:txBody>
      </p:sp>
      <p:sp>
        <p:nvSpPr>
          <p:cNvPr id="830" name="Google Shape;830;p54"/>
          <p:cNvSpPr/>
          <p:nvPr/>
        </p:nvSpPr>
        <p:spPr>
          <a:xfrm>
            <a:off x="433633" y="1847680"/>
            <a:ext cx="702224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sng" strike="noStrike" cap="none" dirty="0">
                <a:solidFill>
                  <a:srgbClr val="000000"/>
                </a:solidFill>
                <a:latin typeface="+mn-lt"/>
                <a:ea typeface="Roboto Condensed"/>
                <a:cs typeface="Roboto Condensed"/>
                <a:sym typeface="Roboto Condensed"/>
              </a:rPr>
              <a:t>FILE CHECKLIST ITEM #11- </a:t>
            </a:r>
            <a:r>
              <a:rPr lang="en-US" sz="1400" b="1" i="0" u="none" strike="noStrike" cap="none" dirty="0">
                <a:solidFill>
                  <a:srgbClr val="000000"/>
                </a:solidFill>
                <a:latin typeface="+mn-lt"/>
                <a:ea typeface="Arial"/>
                <a:cs typeface="Arial"/>
                <a:sym typeface="Arial"/>
              </a:rPr>
              <a:t>CPR Card</a:t>
            </a:r>
            <a:endParaRPr sz="1400" b="0" i="0" u="none" strike="noStrike" cap="none" dirty="0">
              <a:solidFill>
                <a:srgbClr val="000000"/>
              </a:solidFill>
              <a:latin typeface="+mn-lt"/>
              <a:ea typeface="Arial"/>
              <a:cs typeface="Arial"/>
              <a:sym typeface="Arial"/>
            </a:endParaRPr>
          </a:p>
          <a:p>
            <a:pPr marR="0" lvl="1" algn="l" rtl="0">
              <a:lnSpc>
                <a:spcPct val="100000"/>
              </a:lnSpc>
              <a:spcBef>
                <a:spcPts val="0"/>
              </a:spcBef>
              <a:spcAft>
                <a:spcPts val="0"/>
              </a:spcAft>
              <a:buClr>
                <a:srgbClr val="000000"/>
              </a:buClr>
              <a:buSzPts val="1600"/>
            </a:pPr>
            <a:r>
              <a:rPr lang="en-US" sz="1600" strike="noStrike" cap="none" dirty="0">
                <a:solidFill>
                  <a:srgbClr val="000000"/>
                </a:solidFill>
                <a:latin typeface="+mn-lt"/>
                <a:ea typeface="Roboto Condensed" panose="020B0604020202020204" charset="0"/>
                <a:sym typeface="Arial"/>
              </a:rPr>
              <a:t>*CPR </a:t>
            </a:r>
            <a:r>
              <a:rPr lang="en-US" sz="1600" b="1" u="sng" dirty="0">
                <a:latin typeface="+mn-lt"/>
                <a:ea typeface="Roboto Condensed" panose="020B0604020202020204" charset="0"/>
              </a:rPr>
              <a:t>m</a:t>
            </a:r>
            <a:r>
              <a:rPr lang="en-US" sz="1600" b="1" u="sng" strike="noStrike" cap="none" dirty="0">
                <a:solidFill>
                  <a:srgbClr val="000000"/>
                </a:solidFill>
                <a:latin typeface="+mn-lt"/>
                <a:ea typeface="Roboto Condensed" panose="020B0604020202020204" charset="0"/>
                <a:sym typeface="Arial"/>
              </a:rPr>
              <a:t>ust</a:t>
            </a:r>
            <a:r>
              <a:rPr lang="en-US" sz="1600" u="none" strike="noStrike" cap="none" dirty="0">
                <a:solidFill>
                  <a:srgbClr val="000000"/>
                </a:solidFill>
                <a:latin typeface="+mn-lt"/>
                <a:ea typeface="Roboto Condensed" panose="020B0604020202020204" charset="0"/>
                <a:sym typeface="Arial"/>
              </a:rPr>
              <a:t> be current throughout entire credential program and </a:t>
            </a:r>
            <a:r>
              <a:rPr lang="en-US" sz="1600" b="1" u="sng" dirty="0">
                <a:latin typeface="+mn-lt"/>
                <a:ea typeface="Roboto Condensed" panose="020B0604020202020204" charset="0"/>
              </a:rPr>
              <a:t>must</a:t>
            </a:r>
            <a:r>
              <a:rPr lang="en-US" sz="1600" dirty="0">
                <a:latin typeface="+mn-lt"/>
                <a:ea typeface="Roboto Condensed" panose="020B0604020202020204" charset="0"/>
              </a:rPr>
              <a:t> </a:t>
            </a:r>
            <a:r>
              <a:rPr lang="en-US" sz="1600" i="0" u="none" strike="noStrike" cap="none" dirty="0">
                <a:solidFill>
                  <a:srgbClr val="000000"/>
                </a:solidFill>
                <a:latin typeface="+mn-lt"/>
                <a:ea typeface="Roboto Condensed" panose="020B0604020202020204" charset="0"/>
                <a:sym typeface="Arial"/>
              </a:rPr>
              <a:t>meet the following requirements:</a:t>
            </a:r>
            <a:endParaRPr dirty="0">
              <a:latin typeface="+mn-lt"/>
              <a:ea typeface="Roboto Condensed" panose="020B0604020202020204" charset="0"/>
            </a:endParaRPr>
          </a:p>
        </p:txBody>
      </p:sp>
      <p:sp>
        <p:nvSpPr>
          <p:cNvPr id="831" name="Google Shape;831;p54"/>
          <p:cNvSpPr txBox="1"/>
          <p:nvPr/>
        </p:nvSpPr>
        <p:spPr>
          <a:xfrm>
            <a:off x="2070215" y="5358460"/>
            <a:ext cx="4400718"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Upload copy of front and back of </a:t>
            </a:r>
            <a:r>
              <a:rPr lang="en-US" sz="1600" b="0" i="0" u="sng" strike="noStrike" cap="none" dirty="0">
                <a:solidFill>
                  <a:srgbClr val="000000"/>
                </a:solidFill>
                <a:latin typeface="Arial"/>
                <a:ea typeface="Arial"/>
                <a:cs typeface="Arial"/>
                <a:sym typeface="Arial"/>
              </a:rPr>
              <a:t>signed</a:t>
            </a:r>
            <a:r>
              <a:rPr lang="en-US" sz="1600" b="0" i="0" u="none" strike="noStrike" cap="none" dirty="0">
                <a:solidFill>
                  <a:srgbClr val="000000"/>
                </a:solidFill>
                <a:latin typeface="Arial"/>
                <a:ea typeface="Arial"/>
                <a:cs typeface="Arial"/>
                <a:sym typeface="Arial"/>
              </a:rPr>
              <a:t> CPR card </a:t>
            </a:r>
            <a:r>
              <a:rPr lang="en-US" sz="1600" u="sng" dirty="0"/>
              <a:t>OR</a:t>
            </a:r>
            <a:r>
              <a:rPr lang="en-US" sz="1600" dirty="0"/>
              <a:t> CPR Certificate </a:t>
            </a:r>
            <a:r>
              <a:rPr lang="en-US" sz="1600" b="0" i="0" u="none" strike="noStrike" cap="none" dirty="0">
                <a:solidFill>
                  <a:srgbClr val="000000"/>
                </a:solidFill>
                <a:latin typeface="Arial"/>
                <a:ea typeface="Arial"/>
                <a:cs typeface="Arial"/>
                <a:sym typeface="Arial"/>
              </a:rPr>
              <a:t>to </a:t>
            </a:r>
            <a:r>
              <a:rPr lang="en-US" sz="1600" dirty="0"/>
              <a:t>the “</a:t>
            </a:r>
            <a:r>
              <a:rPr lang="en-US" sz="1600" b="1" dirty="0"/>
              <a:t>Program Materials</a:t>
            </a:r>
            <a:r>
              <a:rPr lang="en-US" sz="1600" dirty="0"/>
              <a:t>” section, </a:t>
            </a:r>
            <a:r>
              <a:rPr lang="en-US" sz="1600" b="0" i="0" u="none" strike="noStrike" cap="none" dirty="0">
                <a:solidFill>
                  <a:srgbClr val="000000"/>
                </a:solidFill>
                <a:latin typeface="Arial"/>
                <a:ea typeface="Arial"/>
                <a:cs typeface="Arial"/>
                <a:sym typeface="Arial"/>
              </a:rPr>
              <a:t>under </a:t>
            </a:r>
            <a:r>
              <a:rPr lang="en-US" sz="1600" b="1" i="0" u="none" strike="noStrike" cap="none" dirty="0">
                <a:solidFill>
                  <a:srgbClr val="000000"/>
                </a:solidFill>
                <a:latin typeface="Arial"/>
                <a:ea typeface="Arial"/>
                <a:cs typeface="Arial"/>
                <a:sym typeface="Arial"/>
              </a:rPr>
              <a:t>“CPR or First Aid Certification”</a:t>
            </a:r>
            <a:endParaRPr dirty="0"/>
          </a:p>
        </p:txBody>
      </p:sp>
      <p:sp>
        <p:nvSpPr>
          <p:cNvPr id="832" name="Google Shape;832;p54"/>
          <p:cNvSpPr txBox="1"/>
          <p:nvPr/>
        </p:nvSpPr>
        <p:spPr>
          <a:xfrm>
            <a:off x="433633" y="2916129"/>
            <a:ext cx="7086600" cy="1323399"/>
          </a:xfrm>
          <a:prstGeom prst="rect">
            <a:avLst/>
          </a:prstGeom>
          <a:noFill/>
          <a:ln>
            <a:noFill/>
          </a:ln>
        </p:spPr>
        <p:txBody>
          <a:bodyPr spcFirstLastPara="1" wrap="square" lIns="91425" tIns="45700" rIns="91425" bIns="45700" anchor="t" anchorCtr="0">
            <a:spAutoFit/>
          </a:bodyPr>
          <a:lstStyle/>
          <a:p>
            <a:pPr marL="285750" marR="0" lvl="8" indent="-285750" algn="l" rtl="0">
              <a:lnSpc>
                <a:spcPct val="10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mn-lt"/>
                <a:ea typeface="Roboto Condensed" panose="020B0604020202020204" charset="0"/>
                <a:sym typeface="Arial"/>
              </a:rPr>
              <a:t>Hands-on, Online, </a:t>
            </a:r>
            <a:r>
              <a:rPr lang="en-US" sz="1600" i="0" u="none" strike="noStrike" cap="none" dirty="0">
                <a:solidFill>
                  <a:srgbClr val="000000"/>
                </a:solidFill>
                <a:latin typeface="+mn-lt"/>
                <a:ea typeface="Roboto Condensed" panose="020B0604020202020204" charset="0"/>
                <a:sym typeface="Arial"/>
              </a:rPr>
              <a:t>or</a:t>
            </a:r>
            <a:r>
              <a:rPr lang="en-US" sz="1600" b="1" i="0" u="none" strike="noStrike" cap="none" dirty="0">
                <a:solidFill>
                  <a:srgbClr val="000000"/>
                </a:solidFill>
                <a:latin typeface="+mn-lt"/>
                <a:ea typeface="Roboto Condensed" panose="020B0604020202020204" charset="0"/>
                <a:sym typeface="Arial"/>
              </a:rPr>
              <a:t> Hybrid</a:t>
            </a:r>
            <a:r>
              <a:rPr lang="en-US" sz="1600" b="0" i="0" u="none" strike="noStrike" cap="none" dirty="0">
                <a:solidFill>
                  <a:srgbClr val="000000"/>
                </a:solidFill>
                <a:latin typeface="+mn-lt"/>
                <a:ea typeface="Roboto Condensed" panose="020B0604020202020204" charset="0"/>
                <a:sym typeface="Arial"/>
              </a:rPr>
              <a:t> courses are accepted.</a:t>
            </a:r>
            <a:endParaRPr dirty="0">
              <a:latin typeface="+mn-lt"/>
              <a:ea typeface="Roboto Condensed" panose="020B0604020202020204" charset="0"/>
            </a:endParaRPr>
          </a:p>
          <a:p>
            <a:pPr marL="285750" marR="0" lvl="8"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mn-lt"/>
                <a:ea typeface="Roboto Condensed" panose="020B0604020202020204" charset="0"/>
                <a:sym typeface="Arial"/>
              </a:rPr>
              <a:t>Must include </a:t>
            </a:r>
            <a:r>
              <a:rPr lang="en-US" sz="1600" b="1" i="0" u="sng" strike="noStrike" cap="none" dirty="0">
                <a:solidFill>
                  <a:srgbClr val="000000"/>
                </a:solidFill>
                <a:latin typeface="+mn-lt"/>
                <a:ea typeface="Roboto Condensed" panose="020B0604020202020204" charset="0"/>
                <a:sym typeface="Arial"/>
              </a:rPr>
              <a:t>infant</a:t>
            </a:r>
            <a:r>
              <a:rPr lang="en-US" sz="1600" b="1" i="0" u="none" strike="noStrike" cap="none" dirty="0">
                <a:solidFill>
                  <a:srgbClr val="000000"/>
                </a:solidFill>
                <a:latin typeface="+mn-lt"/>
                <a:ea typeface="Roboto Condensed" panose="020B0604020202020204" charset="0"/>
                <a:sym typeface="Arial"/>
              </a:rPr>
              <a:t>, </a:t>
            </a:r>
            <a:r>
              <a:rPr lang="en-US" sz="1600" b="1" i="0" u="sng" strike="noStrike" cap="none" dirty="0">
                <a:solidFill>
                  <a:srgbClr val="000000"/>
                </a:solidFill>
                <a:latin typeface="+mn-lt"/>
                <a:ea typeface="Roboto Condensed" panose="020B0604020202020204" charset="0"/>
                <a:sym typeface="Arial"/>
              </a:rPr>
              <a:t>child</a:t>
            </a:r>
            <a:r>
              <a:rPr lang="en-US" sz="1600" b="1" i="0" u="none" strike="noStrike" cap="none" dirty="0">
                <a:solidFill>
                  <a:srgbClr val="000000"/>
                </a:solidFill>
                <a:latin typeface="+mn-lt"/>
                <a:ea typeface="Roboto Condensed" panose="020B0604020202020204" charset="0"/>
                <a:sym typeface="Arial"/>
              </a:rPr>
              <a:t>, and </a:t>
            </a:r>
            <a:r>
              <a:rPr lang="en-US" sz="1600" b="1" i="0" u="sng" strike="noStrike" cap="none" dirty="0">
                <a:solidFill>
                  <a:srgbClr val="000000"/>
                </a:solidFill>
                <a:latin typeface="+mn-lt"/>
                <a:ea typeface="Roboto Condensed" panose="020B0604020202020204" charset="0"/>
                <a:sym typeface="Arial"/>
              </a:rPr>
              <a:t>adult</a:t>
            </a:r>
            <a:r>
              <a:rPr lang="en-US" sz="1600" b="0" i="0" u="none" strike="noStrike" cap="none" dirty="0">
                <a:solidFill>
                  <a:srgbClr val="000000"/>
                </a:solidFill>
                <a:latin typeface="+mn-lt"/>
                <a:ea typeface="Roboto Condensed" panose="020B0604020202020204" charset="0"/>
                <a:sym typeface="Arial"/>
              </a:rPr>
              <a:t>. (Pediatric and Adult is okay too).</a:t>
            </a:r>
            <a:endParaRPr dirty="0">
              <a:latin typeface="+mn-lt"/>
              <a:ea typeface="Roboto Condensed" panose="020B0604020202020204" charset="0"/>
            </a:endParaRPr>
          </a:p>
          <a:p>
            <a:pPr marL="285750" marR="0" lvl="8"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mn-lt"/>
                <a:ea typeface="Roboto Condensed" panose="020B0604020202020204" charset="0"/>
                <a:sym typeface="Arial"/>
              </a:rPr>
              <a:t>Must be certified by </a:t>
            </a:r>
            <a:r>
              <a:rPr lang="en-US" sz="1600" b="0" i="0" u="sng" strike="noStrike" cap="none" dirty="0">
                <a:solidFill>
                  <a:srgbClr val="000000"/>
                </a:solidFill>
                <a:latin typeface="+mn-lt"/>
                <a:ea typeface="Roboto Condensed" panose="020B0604020202020204" charset="0"/>
                <a:sym typeface="Arial"/>
              </a:rPr>
              <a:t>either</a:t>
            </a:r>
            <a:r>
              <a:rPr lang="en-US" sz="1600" b="0" i="0" u="none" strike="noStrike" cap="none" dirty="0">
                <a:solidFill>
                  <a:srgbClr val="000000"/>
                </a:solidFill>
                <a:latin typeface="+mn-lt"/>
                <a:ea typeface="Roboto Condensed" panose="020B0604020202020204" charset="0"/>
                <a:sym typeface="Arial"/>
              </a:rPr>
              <a:t> the </a:t>
            </a:r>
            <a:r>
              <a:rPr lang="en-US" sz="1600" b="1" i="0" u="none" strike="noStrike" cap="none" dirty="0">
                <a:solidFill>
                  <a:srgbClr val="000000"/>
                </a:solidFill>
                <a:latin typeface="+mn-lt"/>
                <a:ea typeface="Roboto Condensed" panose="020B0604020202020204" charset="0"/>
                <a:sym typeface="Arial"/>
              </a:rPr>
              <a:t>American Heart Association (AHA) </a:t>
            </a:r>
            <a:r>
              <a:rPr lang="en-US" sz="1600" b="0" i="0" u="sng" strike="noStrike" cap="none" dirty="0">
                <a:solidFill>
                  <a:srgbClr val="000000"/>
                </a:solidFill>
                <a:latin typeface="+mn-lt"/>
                <a:ea typeface="Roboto Condensed" panose="020B0604020202020204" charset="0"/>
                <a:sym typeface="Arial"/>
              </a:rPr>
              <a:t>OR</a:t>
            </a:r>
            <a:r>
              <a:rPr lang="en-US" sz="1600" b="0" i="0" u="none" strike="noStrike" cap="none" dirty="0">
                <a:solidFill>
                  <a:srgbClr val="000000"/>
                </a:solidFill>
                <a:latin typeface="+mn-lt"/>
                <a:ea typeface="Roboto Condensed" panose="020B0604020202020204" charset="0"/>
                <a:sym typeface="Arial"/>
              </a:rPr>
              <a:t> the </a:t>
            </a:r>
            <a:r>
              <a:rPr lang="en-US" sz="1600" b="1" i="0" u="none" strike="noStrike" cap="none" dirty="0">
                <a:solidFill>
                  <a:srgbClr val="000000"/>
                </a:solidFill>
                <a:latin typeface="+mn-lt"/>
                <a:ea typeface="Roboto Condensed" panose="020B0604020202020204" charset="0"/>
                <a:sym typeface="Arial"/>
              </a:rPr>
              <a:t>American Red Cross (ARC)</a:t>
            </a:r>
            <a:r>
              <a:rPr lang="en-US" sz="1600" b="0" i="0" u="none" strike="noStrike" cap="none" dirty="0">
                <a:solidFill>
                  <a:srgbClr val="000000"/>
                </a:solidFill>
                <a:latin typeface="+mn-lt"/>
                <a:ea typeface="Roboto Condensed" panose="020B0604020202020204" charset="0"/>
                <a:sym typeface="Arial"/>
              </a:rPr>
              <a:t>.</a:t>
            </a:r>
            <a:endParaRPr dirty="0">
              <a:latin typeface="+mn-lt"/>
              <a:ea typeface="Roboto Condensed" panose="020B0604020202020204" charset="0"/>
            </a:endParaRPr>
          </a:p>
          <a:p>
            <a:pPr marL="285750" marR="0" lvl="8"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mn-lt"/>
                <a:ea typeface="Roboto Condensed" panose="020B0604020202020204" charset="0"/>
                <a:sym typeface="Arial"/>
              </a:rPr>
              <a:t>Note: AED and First Aid are </a:t>
            </a:r>
            <a:r>
              <a:rPr lang="en-US" sz="1600" b="0" i="0" u="sng" strike="noStrike" cap="none" dirty="0">
                <a:solidFill>
                  <a:srgbClr val="000000"/>
                </a:solidFill>
                <a:latin typeface="+mn-lt"/>
                <a:ea typeface="Roboto Condensed" panose="020B0604020202020204" charset="0"/>
                <a:sym typeface="Arial"/>
              </a:rPr>
              <a:t>NOT</a:t>
            </a:r>
            <a:r>
              <a:rPr lang="en-US" sz="1600" b="0" i="0" u="none" strike="noStrike" cap="none" dirty="0">
                <a:solidFill>
                  <a:srgbClr val="000000"/>
                </a:solidFill>
                <a:latin typeface="+mn-lt"/>
                <a:ea typeface="Roboto Condensed" panose="020B0604020202020204" charset="0"/>
                <a:sym typeface="Arial"/>
              </a:rPr>
              <a:t> required</a:t>
            </a:r>
            <a:endParaRPr sz="2000" b="0" i="0" u="none" strike="noStrike" cap="none" dirty="0">
              <a:solidFill>
                <a:srgbClr val="000000"/>
              </a:solidFill>
              <a:latin typeface="+mn-lt"/>
              <a:ea typeface="Roboto Condensed" panose="020B0604020202020204" charset="0"/>
              <a:sym typeface="Arial"/>
            </a:endParaRPr>
          </a:p>
        </p:txBody>
      </p:sp>
    </p:spTree>
    <p:extLst>
      <p:ext uri="{BB962C8B-B14F-4D97-AF65-F5344CB8AC3E}">
        <p14:creationId xmlns:p14="http://schemas.microsoft.com/office/powerpoint/2010/main" val="360370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152400" y="487727"/>
            <a:ext cx="8001000" cy="990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000"/>
              <a:buNone/>
            </a:pPr>
            <a:r>
              <a:rPr lang="en-US" sz="3600">
                <a:latin typeface="Lucida Sans"/>
                <a:ea typeface="Lucida Sans"/>
                <a:cs typeface="Lucida Sans"/>
                <a:sym typeface="Lucida Sans"/>
              </a:rPr>
              <a:t>Conceptual Framework</a:t>
            </a:r>
            <a:r>
              <a:rPr lang="en-US" sz="3600" i="1">
                <a:latin typeface="Lucida Sans"/>
                <a:ea typeface="Lucida Sans"/>
                <a:cs typeface="Lucida Sans"/>
                <a:sym typeface="Lucida Sans"/>
              </a:rPr>
              <a:t>             </a:t>
            </a:r>
            <a:endParaRPr sz="3600">
              <a:latin typeface="Lucida Sans"/>
              <a:ea typeface="Lucida Sans"/>
              <a:cs typeface="Lucida Sans"/>
              <a:sym typeface="Lucida Sans"/>
            </a:endParaRPr>
          </a:p>
        </p:txBody>
      </p:sp>
      <p:sp>
        <p:nvSpPr>
          <p:cNvPr id="262" name="Google Shape;262;p6"/>
          <p:cNvSpPr txBox="1"/>
          <p:nvPr/>
        </p:nvSpPr>
        <p:spPr>
          <a:xfrm>
            <a:off x="761999" y="3733800"/>
            <a:ext cx="7696200" cy="337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800" b="1" i="0" u="none" strike="noStrike" cap="none">
              <a:solidFill>
                <a:schemeClr val="lt2"/>
              </a:solidFill>
              <a:latin typeface="Arial"/>
              <a:ea typeface="Arial"/>
              <a:cs typeface="Arial"/>
              <a:sym typeface="Arial"/>
            </a:endParaRPr>
          </a:p>
          <a:p>
            <a:pPr marL="0" marR="0" lvl="0" indent="0" algn="ctr" rtl="0">
              <a:lnSpc>
                <a:spcPct val="150000"/>
              </a:lnSpc>
              <a:spcBef>
                <a:spcPts val="0"/>
              </a:spcBef>
              <a:spcAft>
                <a:spcPts val="0"/>
              </a:spcAft>
              <a:buNone/>
            </a:pPr>
            <a:r>
              <a:rPr lang="en-US" sz="1400" b="0" i="0" u="none" strike="noStrike" cap="none">
                <a:solidFill>
                  <a:srgbClr val="000000"/>
                </a:solidFill>
                <a:latin typeface="Lucida Sans"/>
                <a:ea typeface="Lucida Sans"/>
                <a:cs typeface="Lucida Sans"/>
                <a:sym typeface="Lucida Sans"/>
              </a:rPr>
              <a:t>The </a:t>
            </a:r>
            <a:r>
              <a:rPr lang="en-US" sz="1400" b="1" i="0" u="none" strike="noStrike" cap="none">
                <a:solidFill>
                  <a:srgbClr val="000000"/>
                </a:solidFill>
                <a:latin typeface="Lucida Sans"/>
                <a:ea typeface="Lucida Sans"/>
                <a:cs typeface="Lucida Sans"/>
                <a:sym typeface="Lucida Sans"/>
              </a:rPr>
              <a:t>College of Education </a:t>
            </a:r>
            <a:r>
              <a:rPr lang="en-US" sz="1400" b="0" i="0" u="none" strike="noStrike" cap="none">
                <a:solidFill>
                  <a:srgbClr val="000000"/>
                </a:solidFill>
                <a:latin typeface="Lucida Sans"/>
                <a:ea typeface="Lucida Sans"/>
                <a:cs typeface="Lucida Sans"/>
                <a:sym typeface="Lucida Sans"/>
              </a:rPr>
              <a:t>is committed to the preparation and professional development of innovative and transformative educators who advance just, equitable, and inclusive education.  As a professional community of scholar-practitioners, we promote creativity, collaboration and critical thinking as fundamental to student achievement and success in a diverse and interconnected world.</a:t>
            </a:r>
            <a:endParaRPr/>
          </a:p>
        </p:txBody>
      </p:sp>
      <p:pic>
        <p:nvPicPr>
          <p:cNvPr id="263" name="Google Shape;263;p6"/>
          <p:cNvPicPr preferRelativeResize="0"/>
          <p:nvPr/>
        </p:nvPicPr>
        <p:blipFill rotWithShape="1">
          <a:blip r:embed="rId3">
            <a:alphaModFix/>
          </a:blip>
          <a:srcRect/>
          <a:stretch/>
        </p:blipFill>
        <p:spPr>
          <a:xfrm>
            <a:off x="3276600" y="1984164"/>
            <a:ext cx="2244725" cy="2141800"/>
          </a:xfrm>
          <a:prstGeom prst="rect">
            <a:avLst/>
          </a:prstGeom>
          <a:noFill/>
          <a:ln>
            <a:noFill/>
          </a:ln>
        </p:spPr>
      </p:pic>
    </p:spTree>
    <p:extLst>
      <p:ext uri="{BB962C8B-B14F-4D97-AF65-F5344CB8AC3E}">
        <p14:creationId xmlns:p14="http://schemas.microsoft.com/office/powerpoint/2010/main" val="1696171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5"/>
          <p:cNvSpPr txBox="1">
            <a:spLocks noGrp="1"/>
          </p:cNvSpPr>
          <p:nvPr>
            <p:ph type="title"/>
          </p:nvPr>
        </p:nvSpPr>
        <p:spPr>
          <a:xfrm>
            <a:off x="381000" y="533400"/>
            <a:ext cx="5967525"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 </a:t>
            </a:r>
            <a:br>
              <a:rPr lang="en-US" dirty="0"/>
            </a:br>
            <a:r>
              <a:rPr lang="en-US" dirty="0"/>
              <a:t>Checklist Item #12 – (2) APPLICATION FEES NEEDED</a:t>
            </a:r>
            <a:endParaRPr dirty="0"/>
          </a:p>
        </p:txBody>
      </p:sp>
      <p:pic>
        <p:nvPicPr>
          <p:cNvPr id="838" name="Google Shape;838;p55"/>
          <p:cNvPicPr preferRelativeResize="0"/>
          <p:nvPr/>
        </p:nvPicPr>
        <p:blipFill rotWithShape="1">
          <a:blip r:embed="rId3">
            <a:alphaModFix/>
          </a:blip>
          <a:srcRect/>
          <a:stretch/>
        </p:blipFill>
        <p:spPr>
          <a:xfrm>
            <a:off x="530858" y="5697368"/>
            <a:ext cx="1420444" cy="807130"/>
          </a:xfrm>
          <a:prstGeom prst="rect">
            <a:avLst/>
          </a:prstGeom>
          <a:noFill/>
          <a:ln>
            <a:noFill/>
          </a:ln>
        </p:spPr>
      </p:pic>
      <p:sp>
        <p:nvSpPr>
          <p:cNvPr id="839" name="Google Shape;839;p55"/>
          <p:cNvSpPr txBox="1"/>
          <p:nvPr/>
        </p:nvSpPr>
        <p:spPr>
          <a:xfrm>
            <a:off x="2337800" y="5843580"/>
            <a:ext cx="44007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Upload receipt for $50 Department Fee to the “</a:t>
            </a:r>
            <a:r>
              <a:rPr lang="en-US" sz="1400" b="1" i="0" u="none" strike="noStrike" cap="none" dirty="0">
                <a:solidFill>
                  <a:srgbClr val="000000"/>
                </a:solidFill>
                <a:latin typeface="Arial"/>
                <a:ea typeface="Arial"/>
                <a:cs typeface="Arial"/>
                <a:sym typeface="Arial"/>
              </a:rPr>
              <a:t>Program Materials</a:t>
            </a:r>
            <a:r>
              <a:rPr lang="en-US" sz="1400" i="0" u="none" strike="noStrike" cap="none" dirty="0">
                <a:solidFill>
                  <a:srgbClr val="000000"/>
                </a:solidFill>
                <a:latin typeface="Arial"/>
                <a:ea typeface="Arial"/>
                <a:cs typeface="Arial"/>
                <a:sym typeface="Arial"/>
              </a:rPr>
              <a:t>” section, under</a:t>
            </a:r>
            <a:r>
              <a:rPr lang="en-US" sz="1400" b="0" i="0" u="none" strike="noStrike" cap="none" dirty="0">
                <a:solidFill>
                  <a:srgbClr val="000000"/>
                </a:solidFill>
                <a:latin typeface="Arial"/>
                <a:ea typeface="Arial"/>
                <a:cs typeface="Arial"/>
                <a:sym typeface="Arial"/>
              </a:rPr>
              <a:t> </a:t>
            </a:r>
            <a:r>
              <a:rPr lang="en-US" sz="1400" b="1" i="0" u="none" strike="noStrike" cap="none" dirty="0">
                <a:solidFill>
                  <a:srgbClr val="000000"/>
                </a:solidFill>
                <a:latin typeface="Arial"/>
                <a:ea typeface="Arial"/>
                <a:cs typeface="Arial"/>
                <a:sym typeface="Arial"/>
              </a:rPr>
              <a:t>“Other”.</a:t>
            </a:r>
            <a:endParaRPr dirty="0"/>
          </a:p>
        </p:txBody>
      </p:sp>
      <p:pic>
        <p:nvPicPr>
          <p:cNvPr id="840" name="Google Shape;840;p55"/>
          <p:cNvPicPr preferRelativeResize="0"/>
          <p:nvPr/>
        </p:nvPicPr>
        <p:blipFill rotWithShape="1">
          <a:blip r:embed="rId4">
            <a:alphaModFix/>
          </a:blip>
          <a:srcRect/>
          <a:stretch/>
        </p:blipFill>
        <p:spPr>
          <a:xfrm>
            <a:off x="477087" y="5582095"/>
            <a:ext cx="6261431" cy="1037676"/>
          </a:xfrm>
          <a:prstGeom prst="rect">
            <a:avLst/>
          </a:prstGeom>
          <a:noFill/>
          <a:ln>
            <a:noFill/>
          </a:ln>
        </p:spPr>
      </p:pic>
      <p:sp>
        <p:nvSpPr>
          <p:cNvPr id="841" name="Google Shape;841;p55"/>
          <p:cNvSpPr/>
          <p:nvPr/>
        </p:nvSpPr>
        <p:spPr>
          <a:xfrm>
            <a:off x="215938" y="4163435"/>
            <a:ext cx="2755162" cy="783318"/>
          </a:xfrm>
          <a:prstGeom prst="roundRect">
            <a:avLst>
              <a:gd name="adj" fmla="val 16667"/>
            </a:avLst>
          </a:prstGeom>
          <a:solidFill>
            <a:srgbClr val="D9D9D9"/>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2" name="Google Shape;842;p55"/>
          <p:cNvSpPr txBox="1"/>
          <p:nvPr/>
        </p:nvSpPr>
        <p:spPr>
          <a:xfrm>
            <a:off x="337747" y="4011356"/>
            <a:ext cx="275516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dirty="0"/>
              <a:t>2</a:t>
            </a:r>
            <a:r>
              <a:rPr lang="en-US" sz="1400" b="0" i="0" u="none" strike="noStrike" cap="none" dirty="0">
                <a:solidFill>
                  <a:srgbClr val="000000"/>
                </a:solidFill>
                <a:latin typeface="Arial"/>
                <a:ea typeface="Arial"/>
                <a:cs typeface="Arial"/>
                <a:sym typeface="Arial"/>
              </a:rPr>
              <a:t>) Pay </a:t>
            </a:r>
            <a:r>
              <a:rPr lang="en-US" sz="1400" b="1" i="0" u="none" strike="noStrike" cap="none" dirty="0">
                <a:solidFill>
                  <a:srgbClr val="000000"/>
                </a:solidFill>
                <a:latin typeface="Arial"/>
                <a:ea typeface="Arial"/>
                <a:cs typeface="Arial"/>
                <a:sym typeface="Arial"/>
              </a:rPr>
              <a:t>$70 </a:t>
            </a:r>
            <a:r>
              <a:rPr lang="en-US" sz="1400" b="1" i="0" u="sng" strike="noStrike" cap="none" dirty="0">
                <a:solidFill>
                  <a:srgbClr val="000000"/>
                </a:solidFill>
                <a:latin typeface="Arial"/>
                <a:ea typeface="Arial"/>
                <a:cs typeface="Arial"/>
                <a:sym typeface="Arial"/>
              </a:rPr>
              <a:t>CSU Application </a:t>
            </a:r>
            <a:r>
              <a:rPr lang="en-US" sz="1400" b="0" i="0" u="none" strike="noStrike" cap="none" dirty="0">
                <a:solidFill>
                  <a:srgbClr val="000000"/>
                </a:solidFill>
                <a:latin typeface="Arial"/>
                <a:ea typeface="Arial"/>
                <a:cs typeface="Arial"/>
                <a:sym typeface="Arial"/>
              </a:rPr>
              <a:t>fee in the CSU Apply portal</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843" name="Google Shape;843;p55"/>
          <p:cNvGrpSpPr/>
          <p:nvPr/>
        </p:nvGrpSpPr>
        <p:grpSpPr>
          <a:xfrm>
            <a:off x="166135" y="1902336"/>
            <a:ext cx="8406851" cy="3342290"/>
            <a:chOff x="166135" y="1902336"/>
            <a:chExt cx="8406851" cy="3342290"/>
          </a:xfrm>
        </p:grpSpPr>
        <p:sp>
          <p:nvSpPr>
            <p:cNvPr id="844" name="Google Shape;844;p55"/>
            <p:cNvSpPr/>
            <p:nvPr/>
          </p:nvSpPr>
          <p:spPr>
            <a:xfrm>
              <a:off x="166135" y="1983449"/>
              <a:ext cx="2736274" cy="1979107"/>
            </a:xfrm>
            <a:prstGeom prst="roundRect">
              <a:avLst>
                <a:gd name="adj" fmla="val 16667"/>
              </a:avLst>
            </a:prstGeom>
            <a:solidFill>
              <a:srgbClr val="C9D4E3"/>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45" name="Google Shape;845;p55"/>
            <p:cNvGrpSpPr/>
            <p:nvPr/>
          </p:nvGrpSpPr>
          <p:grpSpPr>
            <a:xfrm>
              <a:off x="363850" y="1902336"/>
              <a:ext cx="8209136" cy="3342290"/>
              <a:chOff x="363850" y="1902336"/>
              <a:chExt cx="8209136" cy="3342290"/>
            </a:xfrm>
          </p:grpSpPr>
          <p:sp>
            <p:nvSpPr>
              <p:cNvPr id="846" name="Google Shape;846;p55"/>
              <p:cNvSpPr txBox="1"/>
              <p:nvPr/>
            </p:nvSpPr>
            <p:spPr>
              <a:xfrm>
                <a:off x="363850" y="1902336"/>
                <a:ext cx="243232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dirty="0"/>
                  <a:t>1</a:t>
                </a:r>
                <a:r>
                  <a:rPr lang="en-US" sz="1400" b="0" i="0" u="none" strike="noStrike" cap="none" dirty="0">
                    <a:solidFill>
                      <a:srgbClr val="000000"/>
                    </a:solidFill>
                    <a:latin typeface="Arial"/>
                    <a:ea typeface="Arial"/>
                    <a:cs typeface="Arial"/>
                    <a:sym typeface="Arial"/>
                  </a:rPr>
                  <a:t>) Pay </a:t>
                </a:r>
                <a:r>
                  <a:rPr lang="en-US" sz="1400" b="1" i="0" u="none" strike="noStrike" cap="none" dirty="0">
                    <a:solidFill>
                      <a:srgbClr val="000000"/>
                    </a:solidFill>
                    <a:latin typeface="Arial"/>
                    <a:ea typeface="Arial"/>
                    <a:cs typeface="Arial"/>
                    <a:sym typeface="Arial"/>
                  </a:rPr>
                  <a:t>$50 </a:t>
                </a:r>
                <a:r>
                  <a:rPr lang="en-US" sz="1400" b="1" i="0" u="sng" strike="noStrike" cap="none" dirty="0">
                    <a:solidFill>
                      <a:srgbClr val="000000"/>
                    </a:solidFill>
                    <a:latin typeface="Arial"/>
                    <a:ea typeface="Arial"/>
                    <a:cs typeface="Arial"/>
                    <a:sym typeface="Arial"/>
                  </a:rPr>
                  <a:t>Department</a:t>
                </a:r>
                <a:r>
                  <a:rPr lang="en-US" sz="1400" b="1" i="0" u="none" strike="noStrike" cap="none" dirty="0">
                    <a:solidFill>
                      <a:srgbClr val="00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Processing Fee at College of Ed Payment Portal</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You will need your </a:t>
                </a:r>
                <a:r>
                  <a:rPr lang="en-US" sz="1400" b="1" i="0" u="none" strike="noStrike" cap="none" dirty="0">
                    <a:solidFill>
                      <a:srgbClr val="000000"/>
                    </a:solidFill>
                    <a:latin typeface="Arial"/>
                    <a:ea typeface="Arial"/>
                    <a:cs typeface="Arial"/>
                    <a:sym typeface="Arial"/>
                  </a:rPr>
                  <a:t>CWID</a:t>
                </a:r>
                <a:r>
                  <a:rPr lang="en-US" sz="1400" b="0" i="0" u="none" strike="noStrike" cap="none" dirty="0">
                    <a:solidFill>
                      <a:srgbClr val="000000"/>
                    </a:solidFill>
                    <a:latin typeface="Arial"/>
                    <a:ea typeface="Arial"/>
                    <a:cs typeface="Arial"/>
                    <a:sym typeface="Arial"/>
                  </a:rPr>
                  <a:t> or CAS ID (CSU Apply </a:t>
                </a:r>
                <a:r>
                  <a:rPr lang="en-US" sz="1400" b="1" i="0" u="none" strike="noStrike" cap="none" dirty="0">
                    <a:solidFill>
                      <a:srgbClr val="000000"/>
                    </a:solidFill>
                    <a:latin typeface="Arial"/>
                    <a:ea typeface="Arial"/>
                    <a:cs typeface="Arial"/>
                    <a:sym typeface="Arial"/>
                  </a:rPr>
                  <a:t>Applicant ID</a:t>
                </a:r>
                <a:r>
                  <a:rPr lang="en-US" sz="1400" b="0" i="0" u="none" strike="noStrike" cap="none" dirty="0">
                    <a:solidFill>
                      <a:srgbClr val="000000"/>
                    </a:solidFill>
                    <a:latin typeface="Arial"/>
                    <a:ea typeface="Arial"/>
                    <a:cs typeface="Arial"/>
                    <a:sym typeface="Arial"/>
                  </a:rPr>
                  <a:t>)</a:t>
                </a:r>
                <a:endParaRPr dirty="0"/>
              </a:p>
            </p:txBody>
          </p:sp>
          <p:grpSp>
            <p:nvGrpSpPr>
              <p:cNvPr id="847" name="Google Shape;847;p55"/>
              <p:cNvGrpSpPr/>
              <p:nvPr/>
            </p:nvGrpSpPr>
            <p:grpSpPr>
              <a:xfrm>
                <a:off x="2484164" y="2196626"/>
                <a:ext cx="6088822" cy="3048000"/>
                <a:chOff x="2775346" y="2215050"/>
                <a:chExt cx="6088822" cy="3048000"/>
              </a:xfrm>
            </p:grpSpPr>
            <p:pic>
              <p:nvPicPr>
                <p:cNvPr id="848" name="Google Shape;848;p55"/>
                <p:cNvPicPr preferRelativeResize="0"/>
                <p:nvPr/>
              </p:nvPicPr>
              <p:blipFill rotWithShape="1">
                <a:blip r:embed="rId5">
                  <a:alphaModFix/>
                </a:blip>
                <a:srcRect t="4985"/>
                <a:stretch/>
              </p:blipFill>
              <p:spPr>
                <a:xfrm>
                  <a:off x="3384091" y="2215050"/>
                  <a:ext cx="5480077" cy="3048000"/>
                </a:xfrm>
                <a:prstGeom prst="rect">
                  <a:avLst/>
                </a:prstGeom>
                <a:noFill/>
                <a:ln>
                  <a:noFill/>
                </a:ln>
              </p:spPr>
            </p:pic>
            <p:sp>
              <p:nvSpPr>
                <p:cNvPr id="849" name="Google Shape;849;p55">
                  <a:hlinkClick r:id="rId6"/>
                </p:cNvPr>
                <p:cNvSpPr/>
                <p:nvPr/>
              </p:nvSpPr>
              <p:spPr>
                <a:xfrm>
                  <a:off x="4191000" y="2812214"/>
                  <a:ext cx="3694735"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https://coeapps.fullerton.edu/atedpay</a:t>
                  </a:r>
                  <a:endParaRPr/>
                </a:p>
              </p:txBody>
            </p:sp>
            <p:cxnSp>
              <p:nvCxnSpPr>
                <p:cNvPr id="850" name="Google Shape;850;p55"/>
                <p:cNvCxnSpPr>
                  <a:cxnSpLocks/>
                </p:cNvCxnSpPr>
                <p:nvPr/>
              </p:nvCxnSpPr>
              <p:spPr>
                <a:xfrm>
                  <a:off x="2775346" y="2347457"/>
                  <a:ext cx="1108343" cy="358336"/>
                </a:xfrm>
                <a:prstGeom prst="straightConnector1">
                  <a:avLst/>
                </a:prstGeom>
                <a:noFill/>
                <a:ln w="9525" cap="flat" cmpd="sng">
                  <a:solidFill>
                    <a:srgbClr val="3B5076"/>
                  </a:solidFill>
                  <a:prstDash val="solid"/>
                  <a:round/>
                  <a:headEnd type="none" w="sm" len="sm"/>
                  <a:tailEnd type="triangle" w="med" len="med"/>
                </a:ln>
              </p:spPr>
            </p:cxnSp>
          </p:grpSp>
        </p:grpSp>
        <p:cxnSp>
          <p:nvCxnSpPr>
            <p:cNvPr id="851" name="Google Shape;851;p55"/>
            <p:cNvCxnSpPr>
              <a:cxnSpLocks/>
            </p:cNvCxnSpPr>
            <p:nvPr/>
          </p:nvCxnSpPr>
          <p:spPr>
            <a:xfrm>
              <a:off x="2902409" y="3640570"/>
              <a:ext cx="1888813" cy="1045730"/>
            </a:xfrm>
            <a:prstGeom prst="straightConnector1">
              <a:avLst/>
            </a:prstGeom>
            <a:noFill/>
            <a:ln w="9525" cap="flat" cmpd="sng">
              <a:solidFill>
                <a:srgbClr val="FF0000"/>
              </a:solidFill>
              <a:prstDash val="solid"/>
              <a:round/>
              <a:headEnd type="none" w="sm" len="sm"/>
              <a:tailEnd type="triangle" w="med" len="med"/>
            </a:ln>
          </p:spPr>
        </p:cxnSp>
      </p:grpSp>
    </p:spTree>
    <p:extLst>
      <p:ext uri="{BB962C8B-B14F-4D97-AF65-F5344CB8AC3E}">
        <p14:creationId xmlns:p14="http://schemas.microsoft.com/office/powerpoint/2010/main" val="34732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56"/>
          <p:cNvSpPr txBox="1">
            <a:spLocks noGrp="1"/>
          </p:cNvSpPr>
          <p:nvPr>
            <p:ph type="title"/>
          </p:nvPr>
        </p:nvSpPr>
        <p:spPr>
          <a:xfrm>
            <a:off x="814274" y="523433"/>
            <a:ext cx="5967525"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dirty="0"/>
              <a:t>Required Items</a:t>
            </a:r>
            <a:br>
              <a:rPr lang="en-US" dirty="0"/>
            </a:br>
            <a:r>
              <a:rPr lang="en-US" dirty="0"/>
              <a:t>Checklist Item #14 - Letters of Recommendation</a:t>
            </a:r>
            <a:endParaRPr dirty="0"/>
          </a:p>
        </p:txBody>
      </p:sp>
      <p:sp>
        <p:nvSpPr>
          <p:cNvPr id="857" name="Google Shape;857;p56"/>
          <p:cNvSpPr txBox="1"/>
          <p:nvPr/>
        </p:nvSpPr>
        <p:spPr>
          <a:xfrm>
            <a:off x="0" y="2256134"/>
            <a:ext cx="2514600"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Four (4) letters TOTAL</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Must be submitted via CONFIDENTIAL  LINK</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Letters are valid for one year from the date they are written.</a:t>
            </a:r>
            <a:endParaRPr dirty="0"/>
          </a:p>
        </p:txBody>
      </p:sp>
      <p:grpSp>
        <p:nvGrpSpPr>
          <p:cNvPr id="858" name="Google Shape;858;p56"/>
          <p:cNvGrpSpPr/>
          <p:nvPr/>
        </p:nvGrpSpPr>
        <p:grpSpPr>
          <a:xfrm>
            <a:off x="2666991" y="1809679"/>
            <a:ext cx="6019808" cy="4027959"/>
            <a:chOff x="76191" y="496"/>
            <a:chExt cx="6019808" cy="4027959"/>
          </a:xfrm>
        </p:grpSpPr>
        <p:sp>
          <p:nvSpPr>
            <p:cNvPr id="859" name="Google Shape;859;p56"/>
            <p:cNvSpPr/>
            <p:nvPr/>
          </p:nvSpPr>
          <p:spPr>
            <a:xfrm>
              <a:off x="76191" y="496"/>
              <a:ext cx="5943617" cy="187523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6"/>
            <p:cNvSpPr txBox="1"/>
            <p:nvPr/>
          </p:nvSpPr>
          <p:spPr>
            <a:xfrm>
              <a:off x="76191" y="496"/>
              <a:ext cx="5943617" cy="18752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1" i="0" u="sng" strike="noStrike" cap="none" dirty="0">
                  <a:solidFill>
                    <a:schemeClr val="lt1"/>
                  </a:solidFill>
                  <a:latin typeface="Arial"/>
                  <a:ea typeface="Arial"/>
                  <a:cs typeface="Arial"/>
                  <a:sym typeface="Arial"/>
                </a:rPr>
                <a:t>Faculty (2)</a:t>
              </a:r>
              <a:endParaRPr dirty="0"/>
            </a:p>
            <a:p>
              <a:pPr marL="0" marR="0" lvl="0" indent="0" algn="ctr" rtl="0">
                <a:lnSpc>
                  <a:spcPct val="90000"/>
                </a:lnSpc>
                <a:spcBef>
                  <a:spcPts val="840"/>
                </a:spcBef>
                <a:spcAft>
                  <a:spcPts val="0"/>
                </a:spcAft>
                <a:buNone/>
              </a:pPr>
              <a:r>
                <a:rPr lang="en-US" sz="2400" b="0" i="0" u="none" strike="noStrike" cap="none" dirty="0">
                  <a:solidFill>
                    <a:schemeClr val="lt1"/>
                  </a:solidFill>
                  <a:latin typeface="Arial"/>
                  <a:ea typeface="Arial"/>
                  <a:cs typeface="Arial"/>
                  <a:sym typeface="Arial"/>
                </a:rPr>
                <a:t>http://fullerton.qualtrics.com/jfe/form/SV_bwqbXQAEzKJJw0K</a:t>
              </a:r>
              <a:endParaRPr dirty="0"/>
            </a:p>
            <a:p>
              <a:pPr marL="0" marR="0" lvl="0" indent="0" algn="ctr" rtl="0">
                <a:lnSpc>
                  <a:spcPct val="90000"/>
                </a:lnSpc>
                <a:spcBef>
                  <a:spcPts val="840"/>
                </a:spcBef>
                <a:spcAft>
                  <a:spcPts val="0"/>
                </a:spcAft>
                <a:buNone/>
              </a:pPr>
              <a:endParaRPr sz="1600" b="0" i="0" u="none" strike="noStrike" cap="none" dirty="0">
                <a:solidFill>
                  <a:schemeClr val="lt1"/>
                </a:solidFill>
                <a:latin typeface="Arial"/>
                <a:ea typeface="Arial"/>
                <a:cs typeface="Arial"/>
                <a:sym typeface="Arial"/>
              </a:endParaRPr>
            </a:p>
          </p:txBody>
        </p:sp>
        <p:sp>
          <p:nvSpPr>
            <p:cNvPr id="861" name="Google Shape;861;p56"/>
            <p:cNvSpPr/>
            <p:nvPr/>
          </p:nvSpPr>
          <p:spPr>
            <a:xfrm>
              <a:off x="152382" y="2153221"/>
              <a:ext cx="5943617" cy="1875234"/>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6"/>
            <p:cNvSpPr txBox="1"/>
            <p:nvPr/>
          </p:nvSpPr>
          <p:spPr>
            <a:xfrm>
              <a:off x="152382" y="2153221"/>
              <a:ext cx="5943617" cy="18752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1" i="0" u="sng" strike="noStrike" cap="none">
                  <a:solidFill>
                    <a:schemeClr val="lt1"/>
                  </a:solidFill>
                  <a:latin typeface="Arial"/>
                  <a:ea typeface="Arial"/>
                  <a:cs typeface="Arial"/>
                  <a:sym typeface="Arial"/>
                </a:rPr>
                <a:t>Child/Youth (2)</a:t>
              </a:r>
              <a:endParaRPr/>
            </a:p>
            <a:p>
              <a:pPr marL="0" marR="0" lvl="0" indent="0" algn="ctr" rtl="0">
                <a:lnSpc>
                  <a:spcPct val="90000"/>
                </a:lnSpc>
                <a:spcBef>
                  <a:spcPts val="840"/>
                </a:spcBef>
                <a:spcAft>
                  <a:spcPts val="0"/>
                </a:spcAft>
                <a:buNone/>
              </a:pPr>
              <a:r>
                <a:rPr lang="en-US" sz="2400" b="0" i="0" u="none" strike="noStrike" cap="none">
                  <a:solidFill>
                    <a:schemeClr val="lt1"/>
                  </a:solidFill>
                  <a:latin typeface="Arial"/>
                  <a:ea typeface="Arial"/>
                  <a:cs typeface="Arial"/>
                  <a:sym typeface="Arial"/>
                </a:rPr>
                <a:t>http://fullerton.qualtrics.com/jfe/form/SV_bPC55Oi9V7W1lu6</a:t>
              </a:r>
              <a:r>
                <a:rPr lang="en-US" sz="800" b="0" i="0" u="none" strike="noStrike" cap="none">
                  <a:solidFill>
                    <a:schemeClr val="lt1"/>
                  </a:solidFill>
                  <a:latin typeface="Arial"/>
                  <a:ea typeface="Arial"/>
                  <a:cs typeface="Arial"/>
                  <a:sym typeface="Arial"/>
                </a:rPr>
                <a:t>.</a:t>
              </a:r>
              <a:endParaRPr/>
            </a:p>
          </p:txBody>
        </p:sp>
      </p:grpSp>
      <p:sp>
        <p:nvSpPr>
          <p:cNvPr id="2" name="Right Brace 1">
            <a:extLst>
              <a:ext uri="{FF2B5EF4-FFF2-40B4-BE49-F238E27FC236}">
                <a16:creationId xmlns:a16="http://schemas.microsoft.com/office/drawing/2014/main" id="{B3099BFB-2788-40C8-A97B-11AB25345EDC}"/>
              </a:ext>
            </a:extLst>
          </p:cNvPr>
          <p:cNvSpPr/>
          <p:nvPr/>
        </p:nvSpPr>
        <p:spPr>
          <a:xfrm>
            <a:off x="2052320" y="1845372"/>
            <a:ext cx="924560" cy="399226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75392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57"/>
          <p:cNvSpPr txBox="1"/>
          <p:nvPr/>
        </p:nvSpPr>
        <p:spPr>
          <a:xfrm>
            <a:off x="0" y="7662"/>
            <a:ext cx="8229600" cy="838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0" i="1" u="none" strike="noStrike" cap="none">
                <a:solidFill>
                  <a:schemeClr val="lt2"/>
                </a:solidFill>
                <a:latin typeface="Arial"/>
                <a:ea typeface="Arial"/>
                <a:cs typeface="Arial"/>
                <a:sym typeface="Arial"/>
              </a:rPr>
              <a:t>      </a:t>
            </a:r>
            <a:endParaRPr sz="4400" b="0" i="0" u="none" strike="noStrike" cap="none">
              <a:solidFill>
                <a:schemeClr val="lt2"/>
              </a:solidFill>
              <a:latin typeface="Arial"/>
              <a:ea typeface="Arial"/>
              <a:cs typeface="Arial"/>
              <a:sym typeface="Arial"/>
            </a:endParaRPr>
          </a:p>
        </p:txBody>
      </p:sp>
      <p:sp>
        <p:nvSpPr>
          <p:cNvPr id="868" name="Google Shape;868;p57"/>
          <p:cNvSpPr/>
          <p:nvPr/>
        </p:nvSpPr>
        <p:spPr>
          <a:xfrm>
            <a:off x="381000" y="2060804"/>
            <a:ext cx="7239000" cy="4131611"/>
          </a:xfrm>
          <a:prstGeom prst="roundRect">
            <a:avLst>
              <a:gd name="adj" fmla="val 16667"/>
            </a:avLst>
          </a:prstGeom>
          <a:solidFill>
            <a:srgbClr val="FFC1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9" name="Google Shape;869;p57"/>
          <p:cNvSpPr txBox="1"/>
          <p:nvPr/>
        </p:nvSpPr>
        <p:spPr>
          <a:xfrm>
            <a:off x="457200" y="2670683"/>
            <a:ext cx="6629400" cy="29007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Check for Accredited Degree- </a:t>
            </a:r>
            <a:r>
              <a:rPr lang="en-US" sz="1600" b="0" i="0" u="none" strike="noStrike" cap="none">
                <a:solidFill>
                  <a:srgbClr val="000000"/>
                </a:solidFill>
                <a:latin typeface="Arial"/>
                <a:ea typeface="Arial"/>
                <a:cs typeface="Arial"/>
                <a:sym typeface="Arial"/>
              </a:rPr>
              <a:t>If you graduated from a </a:t>
            </a:r>
            <a:r>
              <a:rPr lang="en-US" sz="1600" b="1" i="0" u="none" strike="noStrike" cap="none">
                <a:solidFill>
                  <a:srgbClr val="000000"/>
                </a:solidFill>
                <a:latin typeface="Arial"/>
                <a:ea typeface="Arial"/>
                <a:cs typeface="Arial"/>
                <a:sym typeface="Arial"/>
              </a:rPr>
              <a:t>Cal State (CSU)</a:t>
            </a:r>
            <a:r>
              <a:rPr lang="en-US" sz="1600" b="0" i="0" u="none" strike="noStrike" cap="none">
                <a:solidFill>
                  <a:srgbClr val="000000"/>
                </a:solidFill>
                <a:latin typeface="Arial"/>
                <a:ea typeface="Arial"/>
                <a:cs typeface="Arial"/>
                <a:sym typeface="Arial"/>
              </a:rPr>
              <a:t> or a </a:t>
            </a:r>
            <a:r>
              <a:rPr lang="en-US" sz="1600" b="1" i="0" u="none" strike="noStrike" cap="none">
                <a:solidFill>
                  <a:srgbClr val="000000"/>
                </a:solidFill>
                <a:latin typeface="Arial"/>
                <a:ea typeface="Arial"/>
                <a:cs typeface="Arial"/>
                <a:sym typeface="Arial"/>
              </a:rPr>
              <a:t>UC</a:t>
            </a:r>
            <a:r>
              <a:rPr lang="en-US" sz="1600" b="0" i="0" u="none" strike="noStrike" cap="none">
                <a:solidFill>
                  <a:srgbClr val="000000"/>
                </a:solidFill>
                <a:latin typeface="Arial"/>
                <a:ea typeface="Arial"/>
                <a:cs typeface="Arial"/>
                <a:sym typeface="Arial"/>
              </a:rPr>
              <a:t>, you have already met this requirement.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Ensure your bachelor’s degree is from a </a:t>
            </a:r>
            <a:r>
              <a:rPr lang="en-US" sz="1400" b="0" i="0" u="sng" strike="noStrike" cap="none">
                <a:solidFill>
                  <a:srgbClr val="000000"/>
                </a:solidFill>
                <a:latin typeface="Arial"/>
                <a:ea typeface="Arial"/>
                <a:cs typeface="Arial"/>
                <a:sym typeface="Arial"/>
              </a:rPr>
              <a:t>regionally accredited</a:t>
            </a:r>
            <a:r>
              <a:rPr lang="en-US" sz="1400" b="0" i="0" u="none" strike="noStrike" cap="none">
                <a:solidFill>
                  <a:srgbClr val="000000"/>
                </a:solidFill>
                <a:latin typeface="Arial"/>
                <a:ea typeface="Arial"/>
                <a:cs typeface="Arial"/>
                <a:sym typeface="Arial"/>
              </a:rPr>
              <a:t> university accepted by the CTC </a:t>
            </a:r>
            <a:r>
              <a:rPr lang="en-US" sz="1400" b="1" i="0" u="none" strike="noStrike" cap="none">
                <a:solidFill>
                  <a:srgbClr val="000000"/>
                </a:solidFill>
                <a:latin typeface="Arial"/>
                <a:ea typeface="Arial"/>
                <a:cs typeface="Arial"/>
                <a:sym typeface="Arial"/>
              </a:rPr>
              <a:t>(2 steps).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Step 1: </a:t>
            </a:r>
            <a:r>
              <a:rPr lang="en-US" sz="1400" b="0" i="0" u="none" strike="noStrike" cap="none">
                <a:solidFill>
                  <a:srgbClr val="000000"/>
                </a:solidFill>
                <a:latin typeface="Arial"/>
                <a:ea typeface="Arial"/>
                <a:cs typeface="Arial"/>
                <a:sym typeface="Arial"/>
              </a:rPr>
              <a:t>Check your university accreditation status here: </a:t>
            </a:r>
            <a:r>
              <a:rPr lang="en-US" sz="1400" b="0" i="0" u="sng" strike="noStrike" cap="none">
                <a:solidFill>
                  <a:srgbClr val="000000"/>
                </a:solidFill>
                <a:latin typeface="Arial"/>
                <a:ea typeface="Arial"/>
                <a:cs typeface="Arial"/>
                <a:sym typeface="Arial"/>
              </a:rPr>
              <a:t>https:ope.ed.gov/dapip/#/home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Step 2:</a:t>
            </a:r>
            <a:r>
              <a:rPr lang="en-US" sz="1400" b="0" i="0" u="none" strike="noStrike" cap="none">
                <a:solidFill>
                  <a:srgbClr val="000000"/>
                </a:solidFill>
                <a:latin typeface="Arial"/>
                <a:ea typeface="Arial"/>
                <a:cs typeface="Arial"/>
                <a:sym typeface="Arial"/>
              </a:rPr>
              <a:t> After you have checked your accreditation status, you will need to check to see if the CTC accepts this accrediting university: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https://www.ctc.ca.gov/credentials/what-does-regional-accreditation-mean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For further questions about this process, please contact CSUF’s </a:t>
            </a:r>
            <a:r>
              <a:rPr lang="en-US" sz="1400" b="1" i="0" u="none" strike="noStrike" cap="none">
                <a:solidFill>
                  <a:srgbClr val="000000"/>
                </a:solidFill>
                <a:latin typeface="Arial"/>
                <a:ea typeface="Arial"/>
                <a:cs typeface="Arial"/>
                <a:sym typeface="Arial"/>
              </a:rPr>
              <a:t>Credential Preparation Center </a:t>
            </a:r>
            <a:r>
              <a:rPr lang="en-US" sz="1400" b="0" i="0" u="none" strike="noStrike" cap="none">
                <a:solidFill>
                  <a:srgbClr val="000000"/>
                </a:solidFill>
                <a:latin typeface="Arial"/>
                <a:ea typeface="Arial"/>
                <a:cs typeface="Arial"/>
                <a:sym typeface="Arial"/>
              </a:rPr>
              <a:t>at </a:t>
            </a:r>
            <a:r>
              <a:rPr lang="en-US" sz="1400" b="1" i="0" u="none" strike="noStrike" cap="none">
                <a:solidFill>
                  <a:srgbClr val="000000"/>
                </a:solidFill>
                <a:latin typeface="Arial"/>
                <a:ea typeface="Arial"/>
                <a:cs typeface="Arial"/>
                <a:sym typeface="Arial"/>
              </a:rPr>
              <a:t>(657) 278-3205</a:t>
            </a:r>
            <a:r>
              <a:rPr lang="en-US" sz="1400" b="0" i="0" u="none" strike="noStrike" cap="none">
                <a:solidFill>
                  <a:srgbClr val="000000"/>
                </a:solidFill>
                <a:latin typeface="Arial"/>
                <a:ea typeface="Arial"/>
                <a:cs typeface="Arial"/>
                <a:sym typeface="Arial"/>
              </a:rPr>
              <a:t> or </a:t>
            </a:r>
            <a:r>
              <a:rPr lang="en-US" sz="1400"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credentialsonline@fullerton.edu</a:t>
            </a:r>
            <a:r>
              <a:rPr lang="en-US" sz="1400" b="0" i="0" u="none" strike="noStrike" cap="none">
                <a:solidFill>
                  <a:srgbClr val="000000"/>
                </a:solidFill>
                <a:latin typeface="Arial"/>
                <a:ea typeface="Arial"/>
                <a:cs typeface="Arial"/>
                <a:sym typeface="Arial"/>
              </a:rPr>
              <a:t>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57"/>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CHECK FOR ACCREDITED DEGREE!</a:t>
            </a:r>
            <a:endParaRPr/>
          </a:p>
        </p:txBody>
      </p:sp>
    </p:spTree>
    <p:extLst>
      <p:ext uri="{BB962C8B-B14F-4D97-AF65-F5344CB8AC3E}">
        <p14:creationId xmlns:p14="http://schemas.microsoft.com/office/powerpoint/2010/main" val="3629079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8"/>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SPED APPLICATION PROCESS</a:t>
            </a:r>
            <a:endParaRPr/>
          </a:p>
        </p:txBody>
      </p:sp>
      <p:grpSp>
        <p:nvGrpSpPr>
          <p:cNvPr id="876" name="Google Shape;876;p58"/>
          <p:cNvGrpSpPr/>
          <p:nvPr/>
        </p:nvGrpSpPr>
        <p:grpSpPr>
          <a:xfrm>
            <a:off x="1526678" y="1397000"/>
            <a:ext cx="6090642" cy="4064000"/>
            <a:chOff x="2678" y="0"/>
            <a:chExt cx="6090642" cy="4064000"/>
          </a:xfrm>
        </p:grpSpPr>
        <p:sp>
          <p:nvSpPr>
            <p:cNvPr id="877" name="Google Shape;877;p58"/>
            <p:cNvSpPr/>
            <p:nvPr/>
          </p:nvSpPr>
          <p:spPr>
            <a:xfrm>
              <a:off x="457199" y="0"/>
              <a:ext cx="5181600" cy="4064000"/>
            </a:xfrm>
            <a:prstGeom prst="rightArrow">
              <a:avLst>
                <a:gd name="adj1" fmla="val 50000"/>
                <a:gd name="adj2" fmla="val 50000"/>
              </a:avLst>
            </a:prstGeom>
            <a:solidFill>
              <a:srgbClr val="CD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8"/>
            <p:cNvSpPr/>
            <p:nvPr/>
          </p:nvSpPr>
          <p:spPr>
            <a:xfrm>
              <a:off x="2678" y="1219199"/>
              <a:ext cx="1171277" cy="162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8"/>
            <p:cNvSpPr txBox="1"/>
            <p:nvPr/>
          </p:nvSpPr>
          <p:spPr>
            <a:xfrm>
              <a:off x="59855" y="1276376"/>
              <a:ext cx="1056923" cy="15112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Prerequisites:</a:t>
              </a:r>
              <a:endParaRPr/>
            </a:p>
            <a:p>
              <a:pPr marL="0" marR="0" lvl="0" indent="0" algn="ctr" rtl="0">
                <a:lnSpc>
                  <a:spcPct val="90000"/>
                </a:lnSpc>
                <a:spcBef>
                  <a:spcPts val="420"/>
                </a:spcBef>
                <a:spcAft>
                  <a:spcPts val="0"/>
                </a:spcAft>
                <a:buNone/>
              </a:pPr>
              <a:r>
                <a:rPr lang="en-US" sz="1200" b="0" i="0" u="none" strike="noStrike" cap="none">
                  <a:solidFill>
                    <a:schemeClr val="lt1"/>
                  </a:solidFill>
                  <a:latin typeface="Arial"/>
                  <a:ea typeface="Arial"/>
                  <a:cs typeface="Arial"/>
                  <a:sym typeface="Arial"/>
                </a:rPr>
                <a:t>Take required courses</a:t>
              </a:r>
              <a:endParaRPr/>
            </a:p>
          </p:txBody>
        </p:sp>
        <p:sp>
          <p:nvSpPr>
            <p:cNvPr id="880" name="Google Shape;880;p58"/>
            <p:cNvSpPr/>
            <p:nvPr/>
          </p:nvSpPr>
          <p:spPr>
            <a:xfrm>
              <a:off x="1232520" y="1219199"/>
              <a:ext cx="1171277" cy="162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8"/>
            <p:cNvSpPr txBox="1"/>
            <p:nvPr/>
          </p:nvSpPr>
          <p:spPr>
            <a:xfrm>
              <a:off x="1289697" y="1276376"/>
              <a:ext cx="1056923" cy="15112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Application:</a:t>
              </a:r>
              <a:endParaRPr/>
            </a:p>
            <a:p>
              <a:pPr marL="0" marR="0" lvl="0" indent="0" algn="ctr" rtl="0">
                <a:lnSpc>
                  <a:spcPct val="90000"/>
                </a:lnSpc>
                <a:spcBef>
                  <a:spcPts val="420"/>
                </a:spcBef>
                <a:spcAft>
                  <a:spcPts val="0"/>
                </a:spcAft>
                <a:buNone/>
              </a:pPr>
              <a:r>
                <a:rPr lang="en-US" sz="1200" b="0" i="0" u="none" strike="noStrike" cap="none">
                  <a:solidFill>
                    <a:schemeClr val="lt1"/>
                  </a:solidFill>
                  <a:latin typeface="Arial"/>
                  <a:ea typeface="Arial"/>
                  <a:cs typeface="Arial"/>
                  <a:sym typeface="Arial"/>
                </a:rPr>
                <a:t>Submit CSU Apply</a:t>
              </a:r>
              <a:endParaRPr/>
            </a:p>
          </p:txBody>
        </p:sp>
        <p:sp>
          <p:nvSpPr>
            <p:cNvPr id="882" name="Google Shape;882;p58"/>
            <p:cNvSpPr/>
            <p:nvPr/>
          </p:nvSpPr>
          <p:spPr>
            <a:xfrm>
              <a:off x="2462361" y="1219199"/>
              <a:ext cx="1171277" cy="162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8"/>
            <p:cNvSpPr txBox="1"/>
            <p:nvPr/>
          </p:nvSpPr>
          <p:spPr>
            <a:xfrm>
              <a:off x="2519538" y="1276376"/>
              <a:ext cx="1056923" cy="15112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SPED Dept. Initial File Review</a:t>
              </a:r>
              <a:endParaRPr/>
            </a:p>
          </p:txBody>
        </p:sp>
        <p:sp>
          <p:nvSpPr>
            <p:cNvPr id="884" name="Google Shape;884;p58"/>
            <p:cNvSpPr/>
            <p:nvPr/>
          </p:nvSpPr>
          <p:spPr>
            <a:xfrm>
              <a:off x="3692202" y="1219199"/>
              <a:ext cx="1171277" cy="162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8"/>
            <p:cNvSpPr txBox="1"/>
            <p:nvPr/>
          </p:nvSpPr>
          <p:spPr>
            <a:xfrm>
              <a:off x="3749379" y="1276376"/>
              <a:ext cx="1056923" cy="15112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Faculty Interview</a:t>
              </a:r>
              <a:endParaRPr/>
            </a:p>
          </p:txBody>
        </p:sp>
        <p:sp>
          <p:nvSpPr>
            <p:cNvPr id="886" name="Google Shape;886;p58"/>
            <p:cNvSpPr/>
            <p:nvPr/>
          </p:nvSpPr>
          <p:spPr>
            <a:xfrm>
              <a:off x="4922043" y="1219199"/>
              <a:ext cx="1171277" cy="162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8"/>
            <p:cNvSpPr txBox="1"/>
            <p:nvPr/>
          </p:nvSpPr>
          <p:spPr>
            <a:xfrm>
              <a:off x="4979220" y="1276376"/>
              <a:ext cx="1056923" cy="15112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Arial"/>
                  <a:ea typeface="Arial"/>
                  <a:cs typeface="Arial"/>
                  <a:sym typeface="Arial"/>
                </a:rPr>
                <a:t>University Admissions</a:t>
              </a:r>
              <a:endParaRPr/>
            </a:p>
          </p:txBody>
        </p:sp>
      </p:grpSp>
      <p:sp>
        <p:nvSpPr>
          <p:cNvPr id="888" name="Google Shape;888;p58"/>
          <p:cNvSpPr/>
          <p:nvPr/>
        </p:nvSpPr>
        <p:spPr>
          <a:xfrm>
            <a:off x="1711249" y="2150678"/>
            <a:ext cx="56938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5E7085"/>
                </a:solidFill>
                <a:latin typeface="Arial"/>
                <a:ea typeface="Arial"/>
                <a:cs typeface="Arial"/>
                <a:sym typeface="Arial"/>
              </a:rPr>
              <a:t>1</a:t>
            </a:r>
            <a:endParaRPr/>
          </a:p>
        </p:txBody>
      </p:sp>
      <p:sp>
        <p:nvSpPr>
          <p:cNvPr id="889" name="Google Shape;889;p58"/>
          <p:cNvSpPr/>
          <p:nvPr/>
        </p:nvSpPr>
        <p:spPr>
          <a:xfrm>
            <a:off x="3054614" y="2118021"/>
            <a:ext cx="56938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5E7085"/>
                </a:solidFill>
                <a:latin typeface="Arial"/>
                <a:ea typeface="Arial"/>
                <a:cs typeface="Arial"/>
                <a:sym typeface="Arial"/>
              </a:rPr>
              <a:t>2</a:t>
            </a:r>
            <a:endParaRPr sz="5400" b="1" i="0" u="none" strike="noStrike" cap="none">
              <a:solidFill>
                <a:srgbClr val="5E7085"/>
              </a:solidFill>
              <a:latin typeface="Arial"/>
              <a:ea typeface="Arial"/>
              <a:cs typeface="Arial"/>
              <a:sym typeface="Arial"/>
            </a:endParaRPr>
          </a:p>
        </p:txBody>
      </p:sp>
      <p:sp>
        <p:nvSpPr>
          <p:cNvPr id="890" name="Google Shape;890;p58"/>
          <p:cNvSpPr/>
          <p:nvPr/>
        </p:nvSpPr>
        <p:spPr>
          <a:xfrm>
            <a:off x="5521857" y="2170052"/>
            <a:ext cx="56938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4</a:t>
            </a:r>
            <a:endParaRPr sz="5400" b="1" i="0" u="none" strike="noStrike" cap="none">
              <a:solidFill>
                <a:schemeClr val="accent5"/>
              </a:solidFill>
              <a:latin typeface="Arial"/>
              <a:ea typeface="Arial"/>
              <a:cs typeface="Arial"/>
              <a:sym typeface="Arial"/>
            </a:endParaRPr>
          </a:p>
        </p:txBody>
      </p:sp>
      <p:sp>
        <p:nvSpPr>
          <p:cNvPr id="891" name="Google Shape;891;p58"/>
          <p:cNvSpPr/>
          <p:nvPr/>
        </p:nvSpPr>
        <p:spPr>
          <a:xfrm>
            <a:off x="4287306" y="2150678"/>
            <a:ext cx="56938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accent5"/>
                </a:solidFill>
                <a:latin typeface="Arial"/>
                <a:ea typeface="Arial"/>
                <a:cs typeface="Arial"/>
                <a:sym typeface="Arial"/>
              </a:rPr>
              <a:t>3</a:t>
            </a:r>
            <a:endParaRPr sz="5400" b="1" i="0" u="none" strike="noStrike" cap="none">
              <a:solidFill>
                <a:schemeClr val="accent5"/>
              </a:solidFill>
              <a:latin typeface="Arial"/>
              <a:ea typeface="Arial"/>
              <a:cs typeface="Arial"/>
              <a:sym typeface="Arial"/>
            </a:endParaRPr>
          </a:p>
        </p:txBody>
      </p:sp>
      <p:sp>
        <p:nvSpPr>
          <p:cNvPr id="892" name="Google Shape;892;p58"/>
          <p:cNvSpPr/>
          <p:nvPr/>
        </p:nvSpPr>
        <p:spPr>
          <a:xfrm>
            <a:off x="6781505" y="2170763"/>
            <a:ext cx="56938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5E7085"/>
                </a:solidFill>
                <a:latin typeface="Arial"/>
                <a:ea typeface="Arial"/>
                <a:cs typeface="Arial"/>
                <a:sym typeface="Arial"/>
              </a:rPr>
              <a:t>5</a:t>
            </a:r>
            <a:endParaRPr sz="5400" b="1" i="0" u="none" strike="noStrike" cap="none">
              <a:solidFill>
                <a:srgbClr val="5E7085"/>
              </a:solidFill>
              <a:latin typeface="Arial"/>
              <a:ea typeface="Arial"/>
              <a:cs typeface="Arial"/>
              <a:sym typeface="Arial"/>
            </a:endParaRPr>
          </a:p>
        </p:txBody>
      </p:sp>
      <p:sp>
        <p:nvSpPr>
          <p:cNvPr id="893" name="Google Shape;893;p58"/>
          <p:cNvSpPr/>
          <p:nvPr/>
        </p:nvSpPr>
        <p:spPr>
          <a:xfrm>
            <a:off x="3899841" y="2087710"/>
            <a:ext cx="2509549" cy="2682579"/>
          </a:xfrm>
          <a:prstGeom prst="rect">
            <a:avLst/>
          </a:prstGeom>
          <a:noFill/>
          <a:ln w="762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4" name="Google Shape;894;p58"/>
          <p:cNvSpPr/>
          <p:nvPr/>
        </p:nvSpPr>
        <p:spPr>
          <a:xfrm>
            <a:off x="1921947" y="3660220"/>
            <a:ext cx="3955787" cy="859741"/>
          </a:xfrm>
          <a:prstGeom prst="rightArrow">
            <a:avLst>
              <a:gd name="adj1" fmla="val 50000"/>
              <a:gd name="adj2" fmla="val 50000"/>
            </a:avLst>
          </a:prstGeom>
          <a:solidFill>
            <a:schemeClr val="accent5"/>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5" name="Google Shape;895;p58"/>
          <p:cNvSpPr txBox="1"/>
          <p:nvPr/>
        </p:nvSpPr>
        <p:spPr>
          <a:xfrm>
            <a:off x="1921947" y="3828480"/>
            <a:ext cx="32895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Faculty Interview is granted once all file items are complete.</a:t>
            </a:r>
            <a:endParaRPr/>
          </a:p>
        </p:txBody>
      </p:sp>
    </p:spTree>
    <p:extLst>
      <p:ext uri="{BB962C8B-B14F-4D97-AF65-F5344CB8AC3E}">
        <p14:creationId xmlns:p14="http://schemas.microsoft.com/office/powerpoint/2010/main" val="3321944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59"/>
          <p:cNvSpPr txBox="1">
            <a:spLocks noGrp="1"/>
          </p:cNvSpPr>
          <p:nvPr>
            <p:ph type="ctrTitle"/>
          </p:nvPr>
        </p:nvSpPr>
        <p:spPr>
          <a:xfrm>
            <a:off x="463525" y="3828197"/>
            <a:ext cx="4094400" cy="154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Other Programs</a:t>
            </a:r>
            <a:endParaRPr/>
          </a:p>
        </p:txBody>
      </p:sp>
    </p:spTree>
    <p:extLst>
      <p:ext uri="{BB962C8B-B14F-4D97-AF65-F5344CB8AC3E}">
        <p14:creationId xmlns:p14="http://schemas.microsoft.com/office/powerpoint/2010/main" val="2328791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60"/>
          <p:cNvSpPr txBox="1">
            <a:spLocks noGrp="1"/>
          </p:cNvSpPr>
          <p:nvPr>
            <p:ph type="body" idx="4294967295"/>
          </p:nvPr>
        </p:nvSpPr>
        <p:spPr>
          <a:xfrm>
            <a:off x="0" y="1970088"/>
            <a:ext cx="3886200" cy="3668712"/>
          </a:xfrm>
          <a:prstGeom prst="rect">
            <a:avLst/>
          </a:prstGeom>
          <a:noFill/>
          <a:ln>
            <a:noFill/>
          </a:ln>
        </p:spPr>
        <p:txBody>
          <a:bodyPr spcFirstLastPara="1" wrap="square" lIns="91425" tIns="91425" rIns="91425" bIns="91425" anchor="ctr" anchorCtr="0">
            <a:normAutofit lnSpcReduction="10000"/>
          </a:bodyPr>
          <a:lstStyle/>
          <a:p>
            <a:pPr marL="457200" lvl="0" indent="-381000" algn="l" rtl="0">
              <a:lnSpc>
                <a:spcPct val="100000"/>
              </a:lnSpc>
              <a:spcBef>
                <a:spcPts val="600"/>
              </a:spcBef>
              <a:spcAft>
                <a:spcPts val="0"/>
              </a:spcAft>
              <a:buClr>
                <a:schemeClr val="accent4"/>
              </a:buClr>
              <a:buSzPct val="108108"/>
              <a:buFont typeface="Roboto Condensed Light"/>
              <a:buChar char="▰"/>
            </a:pPr>
            <a:r>
              <a:rPr lang="en-US"/>
              <a:t>If you are an International Student,  please be sure to seek advisement from </a:t>
            </a:r>
            <a:r>
              <a:rPr lang="en-US" u="sng">
                <a:solidFill>
                  <a:schemeClr val="hlink"/>
                </a:solidFill>
                <a:hlinkClick r:id="rId3"/>
              </a:rPr>
              <a:t>International Student Services</a:t>
            </a:r>
            <a:r>
              <a:rPr lang="en-US"/>
              <a:t>.  International Student Services provides advising to international students on F or J status on immigration, personal, social and cultural matters.</a:t>
            </a:r>
            <a:endParaRPr/>
          </a:p>
        </p:txBody>
      </p:sp>
      <p:pic>
        <p:nvPicPr>
          <p:cNvPr id="907" name="Google Shape;907;p60"/>
          <p:cNvPicPr preferRelativeResize="0"/>
          <p:nvPr/>
        </p:nvPicPr>
        <p:blipFill rotWithShape="1">
          <a:blip r:embed="rId4">
            <a:alphaModFix/>
          </a:blip>
          <a:srcRect/>
          <a:stretch/>
        </p:blipFill>
        <p:spPr>
          <a:xfrm>
            <a:off x="4572000" y="1970566"/>
            <a:ext cx="4519946" cy="3287234"/>
          </a:xfrm>
          <a:prstGeom prst="rect">
            <a:avLst/>
          </a:prstGeom>
          <a:noFill/>
          <a:ln>
            <a:noFill/>
          </a:ln>
        </p:spPr>
      </p:pic>
      <p:sp>
        <p:nvSpPr>
          <p:cNvPr id="908" name="Google Shape;908;p60"/>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INTERNATIONAL STUDENTS</a:t>
            </a:r>
            <a:endParaRPr/>
          </a:p>
        </p:txBody>
      </p:sp>
    </p:spTree>
    <p:extLst>
      <p:ext uri="{BB962C8B-B14F-4D97-AF65-F5344CB8AC3E}">
        <p14:creationId xmlns:p14="http://schemas.microsoft.com/office/powerpoint/2010/main" val="3716181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61"/>
          <p:cNvSpPr txBox="1">
            <a:spLocks noGrp="1"/>
          </p:cNvSpPr>
          <p:nvPr>
            <p:ph type="title"/>
          </p:nvPr>
        </p:nvSpPr>
        <p:spPr>
          <a:xfrm>
            <a:off x="814275" y="523433"/>
            <a:ext cx="5492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sz="3200"/>
              <a:t>Intern Program</a:t>
            </a:r>
            <a:endParaRPr/>
          </a:p>
        </p:txBody>
      </p:sp>
      <p:sp>
        <p:nvSpPr>
          <p:cNvPr id="915" name="Google Shape;915;p6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rmAutofit/>
          </a:bodyPr>
          <a:lstStyle/>
          <a:p>
            <a:pPr marL="76200" lvl="0" indent="0" algn="l" rtl="0">
              <a:lnSpc>
                <a:spcPct val="100000"/>
              </a:lnSpc>
              <a:spcBef>
                <a:spcPts val="600"/>
              </a:spcBef>
              <a:spcAft>
                <a:spcPts val="0"/>
              </a:spcAft>
              <a:buSzPts val="2400"/>
              <a:buNone/>
            </a:pPr>
            <a:r>
              <a:rPr lang="en-US" sz="2200"/>
              <a:t>The purpose of the intern program is to allow teachers in high-need subject areas to begin teaching right away, while earning a credential, with extensive support from faculty and mentor teachers.</a:t>
            </a:r>
            <a:endParaRPr/>
          </a:p>
          <a:p>
            <a:pPr marL="914400" lvl="1" indent="-381000" algn="l" rtl="0">
              <a:lnSpc>
                <a:spcPct val="100000"/>
              </a:lnSpc>
              <a:spcBef>
                <a:spcPts val="1000"/>
              </a:spcBef>
              <a:spcAft>
                <a:spcPts val="0"/>
              </a:spcAft>
              <a:buSzPts val="2400"/>
              <a:buNone/>
            </a:pPr>
            <a:endParaRPr/>
          </a:p>
          <a:p>
            <a:pPr marL="914400" lvl="1" indent="-381000" algn="l" rtl="0">
              <a:lnSpc>
                <a:spcPct val="100000"/>
              </a:lnSpc>
              <a:spcBef>
                <a:spcPts val="1000"/>
              </a:spcBef>
              <a:spcAft>
                <a:spcPts val="0"/>
              </a:spcAft>
              <a:buSzPts val="2400"/>
              <a:buNone/>
            </a:pPr>
            <a:endParaRPr/>
          </a:p>
        </p:txBody>
      </p:sp>
      <p:sp>
        <p:nvSpPr>
          <p:cNvPr id="916" name="Google Shape;916;p61"/>
          <p:cNvSpPr txBox="1"/>
          <p:nvPr/>
        </p:nvSpPr>
        <p:spPr>
          <a:xfrm>
            <a:off x="850561" y="4572000"/>
            <a:ext cx="576264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Roboto Condensed"/>
                <a:ea typeface="Roboto Condensed"/>
                <a:cs typeface="Roboto Condensed"/>
                <a:sym typeface="Roboto Condensed"/>
              </a:rPr>
              <a:t>Deadline to become an Intern:    </a:t>
            </a:r>
            <a:endParaRPr dirty="0"/>
          </a:p>
          <a:p>
            <a:pPr marL="0" marR="0" lvl="7" indent="0" algn="l" rtl="0">
              <a:lnSpc>
                <a:spcPct val="100000"/>
              </a:lnSpc>
              <a:spcBef>
                <a:spcPts val="0"/>
              </a:spcBef>
              <a:spcAft>
                <a:spcPts val="0"/>
              </a:spcAft>
              <a:buNone/>
            </a:pPr>
            <a:r>
              <a:rPr lang="en-US" sz="2800" b="1" i="0" u="none" strike="noStrike" cap="none" dirty="0">
                <a:solidFill>
                  <a:schemeClr val="accent4">
                    <a:lumMod val="50000"/>
                  </a:schemeClr>
                </a:solidFill>
                <a:latin typeface="Roboto Condensed"/>
                <a:ea typeface="Roboto Condensed"/>
                <a:cs typeface="Roboto Condensed"/>
                <a:sym typeface="Roboto Condensed"/>
              </a:rPr>
              <a:t>Fall - July 31</a:t>
            </a:r>
            <a:r>
              <a:rPr lang="en-US" sz="2800" b="1" i="0" u="none" strike="noStrike" cap="none" baseline="30000" dirty="0">
                <a:solidFill>
                  <a:schemeClr val="accent4">
                    <a:lumMod val="50000"/>
                  </a:schemeClr>
                </a:solidFill>
                <a:latin typeface="Roboto Condensed"/>
                <a:ea typeface="Roboto Condensed"/>
                <a:cs typeface="Roboto Condensed"/>
                <a:sym typeface="Roboto Condensed"/>
              </a:rPr>
              <a:t>st</a:t>
            </a:r>
            <a:r>
              <a:rPr lang="en-US" sz="2800" b="1" i="0" u="none" strike="noStrike" cap="none" dirty="0">
                <a:solidFill>
                  <a:schemeClr val="accent4">
                    <a:lumMod val="50000"/>
                  </a:schemeClr>
                </a:solidFill>
                <a:latin typeface="Roboto Condensed"/>
                <a:ea typeface="Roboto Condensed"/>
                <a:cs typeface="Roboto Condensed"/>
                <a:sym typeface="Roboto Condensed"/>
              </a:rPr>
              <a:t>   				  </a:t>
            </a:r>
            <a:endParaRPr dirty="0">
              <a:solidFill>
                <a:schemeClr val="accent4">
                  <a:lumMod val="50000"/>
                </a:schemeClr>
              </a:solidFill>
            </a:endParaRPr>
          </a:p>
          <a:p>
            <a:pPr marL="0" marR="0" lvl="3" indent="0" algn="l" rtl="0">
              <a:lnSpc>
                <a:spcPct val="100000"/>
              </a:lnSpc>
              <a:spcBef>
                <a:spcPts val="0"/>
              </a:spcBef>
              <a:spcAft>
                <a:spcPts val="0"/>
              </a:spcAft>
              <a:buNone/>
            </a:pPr>
            <a:r>
              <a:rPr lang="en-US" sz="2800" b="1" i="0" u="none" strike="noStrike" cap="none" dirty="0">
                <a:solidFill>
                  <a:schemeClr val="accent4">
                    <a:lumMod val="50000"/>
                  </a:schemeClr>
                </a:solidFill>
                <a:latin typeface="Roboto Condensed"/>
                <a:ea typeface="Roboto Condensed"/>
                <a:cs typeface="Roboto Condensed"/>
                <a:sym typeface="Roboto Condensed"/>
              </a:rPr>
              <a:t>Spring - December 31</a:t>
            </a:r>
            <a:r>
              <a:rPr lang="en-US" sz="2800" b="1" i="0" u="none" strike="noStrike" cap="none" baseline="30000" dirty="0">
                <a:solidFill>
                  <a:schemeClr val="accent4">
                    <a:lumMod val="50000"/>
                  </a:schemeClr>
                </a:solidFill>
                <a:latin typeface="Roboto Condensed"/>
                <a:ea typeface="Roboto Condensed"/>
                <a:cs typeface="Roboto Condensed"/>
                <a:sym typeface="Roboto Condensed"/>
              </a:rPr>
              <a:t>st</a:t>
            </a:r>
            <a:r>
              <a:rPr lang="en-US" sz="2800" b="1" i="0" u="none" strike="noStrike" cap="none" dirty="0">
                <a:solidFill>
                  <a:schemeClr val="accent4">
                    <a:lumMod val="50000"/>
                  </a:schemeClr>
                </a:solidFill>
                <a:latin typeface="Roboto Condensed"/>
                <a:ea typeface="Roboto Condensed"/>
                <a:cs typeface="Roboto Condensed"/>
                <a:sym typeface="Roboto Condensed"/>
              </a:rPr>
              <a:t> </a:t>
            </a:r>
            <a:endParaRPr dirty="0">
              <a:solidFill>
                <a:schemeClr val="accent4">
                  <a:lumMod val="50000"/>
                </a:schemeClr>
              </a:solidFill>
            </a:endParaRPr>
          </a:p>
        </p:txBody>
      </p:sp>
    </p:spTree>
    <p:extLst>
      <p:ext uri="{BB962C8B-B14F-4D97-AF65-F5344CB8AC3E}">
        <p14:creationId xmlns:p14="http://schemas.microsoft.com/office/powerpoint/2010/main" val="2976104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2"/>
          <p:cNvSpPr txBox="1">
            <a:spLocks noGrp="1"/>
          </p:cNvSpPr>
          <p:nvPr>
            <p:ph type="title"/>
          </p:nvPr>
        </p:nvSpPr>
        <p:spPr>
          <a:xfrm>
            <a:off x="814275" y="523433"/>
            <a:ext cx="5492400" cy="1021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sz="3200"/>
              <a:t>Intern Program</a:t>
            </a:r>
            <a:endParaRPr/>
          </a:p>
        </p:txBody>
      </p:sp>
      <p:graphicFrame>
        <p:nvGraphicFramePr>
          <p:cNvPr id="923" name="Google Shape;923;p62"/>
          <p:cNvGraphicFramePr/>
          <p:nvPr>
            <p:extLst>
              <p:ext uri="{D42A27DB-BD31-4B8C-83A1-F6EECF244321}">
                <p14:modId xmlns:p14="http://schemas.microsoft.com/office/powerpoint/2010/main" val="62893116"/>
              </p:ext>
            </p:extLst>
          </p:nvPr>
        </p:nvGraphicFramePr>
        <p:xfrm>
          <a:off x="248919" y="1833687"/>
          <a:ext cx="8458200" cy="4572000"/>
        </p:xfrm>
        <a:graphic>
          <a:graphicData uri="http://schemas.openxmlformats.org/drawingml/2006/table">
            <a:tbl>
              <a:tblPr firstRow="1" bandRow="1">
                <a:noFil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572000">
                <a:tc>
                  <a:txBody>
                    <a:bodyPr/>
                    <a:lstStyle/>
                    <a:p>
                      <a:pPr marL="76200" marR="0" lvl="0" indent="0" algn="l"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Roboto Condensed"/>
                          <a:ea typeface="Roboto Condensed"/>
                          <a:cs typeface="Roboto Condensed"/>
                          <a:sym typeface="Roboto Condensed"/>
                        </a:rPr>
                        <a:t>WITH CREDENTIAL</a:t>
                      </a:r>
                      <a:endParaRPr dirty="0">
                        <a:solidFill>
                          <a:schemeClr val="bg1"/>
                        </a:solidFill>
                      </a:endParaRPr>
                    </a:p>
                    <a:p>
                      <a:pPr marL="76200" marR="0" lvl="0" indent="0" algn="l" rtl="0">
                        <a:lnSpc>
                          <a:spcPct val="100000"/>
                        </a:lnSpc>
                        <a:spcBef>
                          <a:spcPts val="0"/>
                        </a:spcBef>
                        <a:spcAft>
                          <a:spcPts val="0"/>
                        </a:spcAft>
                        <a:buClr>
                          <a:srgbClr val="000000"/>
                        </a:buClr>
                        <a:buSzPts val="1600"/>
                        <a:buFont typeface="Arial"/>
                        <a:buNone/>
                      </a:pPr>
                      <a:endParaRPr sz="1600" b="0" u="none" strike="noStrike" cap="none" dirty="0">
                        <a:solidFill>
                          <a:schemeClr val="bg1"/>
                        </a:solidFill>
                        <a:latin typeface="Roboto Condensed"/>
                        <a:ea typeface="Roboto Condensed"/>
                        <a:cs typeface="Roboto Condensed"/>
                        <a:sym typeface="Roboto Condensed"/>
                      </a:endParaRPr>
                    </a:p>
                    <a:p>
                      <a:pPr marL="76200" marR="0" lvl="0" indent="0" algn="l" rtl="0">
                        <a:lnSpc>
                          <a:spcPct val="100000"/>
                        </a:lnSpc>
                        <a:spcBef>
                          <a:spcPts val="0"/>
                        </a:spcBef>
                        <a:spcAft>
                          <a:spcPts val="0"/>
                        </a:spcAft>
                        <a:buClr>
                          <a:srgbClr val="000000"/>
                        </a:buClr>
                        <a:buSzPts val="1600"/>
                        <a:buFont typeface="Arial"/>
                        <a:buNone/>
                      </a:pPr>
                      <a:r>
                        <a:rPr lang="en-US" sz="1600" b="0" u="none" strike="noStrike" cap="none" dirty="0">
                          <a:solidFill>
                            <a:schemeClr val="bg1"/>
                          </a:solidFill>
                          <a:latin typeface="Roboto Condensed"/>
                          <a:ea typeface="Roboto Condensed"/>
                          <a:cs typeface="Roboto Condensed"/>
                          <a:sym typeface="Roboto Condensed"/>
                        </a:rPr>
                        <a:t>If you hold a </a:t>
                      </a:r>
                      <a:r>
                        <a:rPr lang="en-US" sz="1600" b="1" u="none" strike="noStrike" cap="none" dirty="0">
                          <a:solidFill>
                            <a:schemeClr val="bg1"/>
                          </a:solidFill>
                          <a:latin typeface="Roboto Condensed"/>
                          <a:ea typeface="Roboto Condensed"/>
                          <a:cs typeface="Roboto Condensed"/>
                          <a:sym typeface="Roboto Condensed"/>
                        </a:rPr>
                        <a:t>single credential </a:t>
                      </a:r>
                      <a:r>
                        <a:rPr lang="en-US" sz="1600" b="0" u="none" strike="noStrike" cap="none" dirty="0">
                          <a:solidFill>
                            <a:schemeClr val="bg1"/>
                          </a:solidFill>
                          <a:latin typeface="Roboto Condensed"/>
                          <a:ea typeface="Roboto Condensed"/>
                          <a:cs typeface="Roboto Condensed"/>
                          <a:sym typeface="Roboto Condensed"/>
                        </a:rPr>
                        <a:t>or </a:t>
                      </a:r>
                      <a:r>
                        <a:rPr lang="en-US" sz="1600" b="1" u="none" strike="noStrike" cap="none" dirty="0">
                          <a:solidFill>
                            <a:schemeClr val="bg1"/>
                          </a:solidFill>
                          <a:latin typeface="Roboto Condensed"/>
                          <a:ea typeface="Roboto Condensed"/>
                          <a:cs typeface="Roboto Condensed"/>
                          <a:sym typeface="Roboto Condensed"/>
                        </a:rPr>
                        <a:t>multiple subject credential</a:t>
                      </a:r>
                      <a:r>
                        <a:rPr lang="en-US" sz="1600" u="none" strike="noStrike" cap="none" dirty="0">
                          <a:solidFill>
                            <a:schemeClr val="bg1"/>
                          </a:solidFill>
                          <a:latin typeface="Roboto Condensed"/>
                          <a:ea typeface="Roboto Condensed"/>
                          <a:cs typeface="Roboto Condensed"/>
                          <a:sym typeface="Roboto Condensed"/>
                        </a:rPr>
                        <a:t>, </a:t>
                      </a:r>
                      <a:endParaRPr dirty="0">
                        <a:solidFill>
                          <a:schemeClr val="bg1"/>
                        </a:solidFill>
                      </a:endParaRPr>
                    </a:p>
                    <a:p>
                      <a:pPr marL="7620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latin typeface="Roboto Condensed"/>
                        <a:ea typeface="Roboto Condensed"/>
                        <a:cs typeface="Roboto Condensed"/>
                        <a:sym typeface="Roboto Condensed"/>
                      </a:endParaRPr>
                    </a:p>
                    <a:p>
                      <a:pPr marL="76200" marR="0" lvl="0" indent="0" algn="l" rtl="0">
                        <a:lnSpc>
                          <a:spcPct val="100000"/>
                        </a:lnSpc>
                        <a:spcBef>
                          <a:spcPts val="0"/>
                        </a:spcBef>
                        <a:spcAft>
                          <a:spcPts val="0"/>
                        </a:spcAft>
                        <a:buClr>
                          <a:srgbClr val="000000"/>
                        </a:buClr>
                        <a:buSzPts val="1600"/>
                        <a:buFont typeface="Arial"/>
                        <a:buNone/>
                      </a:pPr>
                      <a:r>
                        <a:rPr lang="en-US" sz="1600" u="sng" strike="noStrike" cap="none" dirty="0">
                          <a:solidFill>
                            <a:schemeClr val="bg1"/>
                          </a:solidFill>
                          <a:latin typeface="Roboto Condensed"/>
                          <a:ea typeface="Roboto Condensed"/>
                          <a:cs typeface="Roboto Condensed"/>
                          <a:sym typeface="Roboto Condensed"/>
                        </a:rPr>
                        <a:t>2 Requirements</a:t>
                      </a:r>
                      <a:endParaRPr dirty="0">
                        <a:solidFill>
                          <a:schemeClr val="bg1"/>
                        </a:solidFill>
                      </a:endParaRPr>
                    </a:p>
                    <a:p>
                      <a:pPr marL="76200" marR="0" lvl="0" indent="0" algn="l" rtl="0">
                        <a:lnSpc>
                          <a:spcPct val="100000"/>
                        </a:lnSpc>
                        <a:spcBef>
                          <a:spcPts val="0"/>
                        </a:spcBef>
                        <a:spcAft>
                          <a:spcPts val="0"/>
                        </a:spcAft>
                        <a:buClr>
                          <a:srgbClr val="000000"/>
                        </a:buClr>
                        <a:buSzPts val="1600"/>
                        <a:buFont typeface="Arial"/>
                        <a:buNone/>
                      </a:pPr>
                      <a:endParaRPr sz="1600" u="sng" strike="noStrike" cap="none" dirty="0">
                        <a:solidFill>
                          <a:schemeClr val="bg1"/>
                        </a:solidFill>
                        <a:latin typeface="Roboto Condensed"/>
                        <a:ea typeface="Roboto Condensed"/>
                        <a:cs typeface="Roboto Condensed"/>
                        <a:sym typeface="Roboto Condensed"/>
                      </a:endParaRPr>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Complete program prerequisites</a:t>
                      </a:r>
                      <a:endParaRPr dirty="0">
                        <a:solidFill>
                          <a:schemeClr val="bg1"/>
                        </a:solidFill>
                      </a:endParaRPr>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Pass faculty interview.</a:t>
                      </a:r>
                      <a:endParaRPr dirty="0">
                        <a:solidFill>
                          <a:schemeClr val="bg1"/>
                        </a:solidFill>
                      </a:endParaRPr>
                    </a:p>
                    <a:p>
                      <a:pPr marL="819150" marR="0" lvl="1" indent="-158750" algn="l" rtl="0">
                        <a:lnSpc>
                          <a:spcPct val="100000"/>
                        </a:lnSpc>
                        <a:spcBef>
                          <a:spcPts val="0"/>
                        </a:spcBef>
                        <a:spcAft>
                          <a:spcPts val="0"/>
                        </a:spcAft>
                        <a:buClr>
                          <a:srgbClr val="000000"/>
                        </a:buClr>
                        <a:buSzPts val="2000"/>
                        <a:buFont typeface="Arial"/>
                        <a:buNone/>
                      </a:pPr>
                      <a:endParaRPr sz="2000" b="0" u="none" strike="noStrike" cap="none" dirty="0">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6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3E5A"/>
                    </a:solidFill>
                  </a:tcPr>
                </a:tc>
                <a:tc>
                  <a:txBody>
                    <a:bodyPr/>
                    <a:lstStyle/>
                    <a:p>
                      <a:pPr marL="0" marR="0" lvl="2"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3E5A"/>
                    </a:solidFill>
                  </a:tcPr>
                </a:tc>
                <a:tc>
                  <a:txBody>
                    <a:bodyPr/>
                    <a:lstStyle/>
                    <a:p>
                      <a:pPr marL="0" marR="0" lvl="3" indent="0" algn="l"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rPr>
                        <a:t>NO CREDENTIAL</a:t>
                      </a:r>
                      <a:endParaRPr dirty="0">
                        <a:solidFill>
                          <a:schemeClr val="bg1"/>
                        </a:solidFill>
                      </a:endParaRPr>
                    </a:p>
                    <a:p>
                      <a:pPr marL="0" marR="0" lvl="3" indent="0" algn="l" rtl="0">
                        <a:lnSpc>
                          <a:spcPct val="100000"/>
                        </a:lnSpc>
                        <a:spcBef>
                          <a:spcPts val="0"/>
                        </a:spcBef>
                        <a:spcAft>
                          <a:spcPts val="0"/>
                        </a:spcAft>
                        <a:buClr>
                          <a:srgbClr val="000000"/>
                        </a:buClr>
                        <a:buSzPts val="1600"/>
                        <a:buFont typeface="Arial"/>
                        <a:buNone/>
                      </a:pPr>
                      <a:endParaRPr sz="1600" b="0" u="none" strike="noStrike" cap="none" dirty="0"/>
                    </a:p>
                    <a:p>
                      <a:pPr marL="0" marR="0" lvl="3" indent="0" algn="l" rtl="0">
                        <a:lnSpc>
                          <a:spcPct val="100000"/>
                        </a:lnSpc>
                        <a:spcBef>
                          <a:spcPts val="0"/>
                        </a:spcBef>
                        <a:spcAft>
                          <a:spcPts val="0"/>
                        </a:spcAft>
                        <a:buClr>
                          <a:srgbClr val="000000"/>
                        </a:buClr>
                        <a:buSzPts val="1600"/>
                        <a:buFont typeface="Arial"/>
                        <a:buNone/>
                      </a:pPr>
                      <a:r>
                        <a:rPr lang="en-US" sz="1600" b="0" u="none" strike="noStrike" cap="none" dirty="0">
                          <a:solidFill>
                            <a:schemeClr val="bg1"/>
                          </a:solidFill>
                        </a:rPr>
                        <a:t>If you </a:t>
                      </a:r>
                      <a:r>
                        <a:rPr lang="en-US" sz="1600" b="1" u="sng" strike="noStrike" cap="none" dirty="0">
                          <a:solidFill>
                            <a:schemeClr val="bg1"/>
                          </a:solidFill>
                        </a:rPr>
                        <a:t>do not </a:t>
                      </a:r>
                      <a:r>
                        <a:rPr lang="en-US" sz="1600" b="0" u="none" strike="noStrike" cap="none" dirty="0">
                          <a:solidFill>
                            <a:schemeClr val="bg1"/>
                          </a:solidFill>
                        </a:rPr>
                        <a:t>have a single subject or multiple subject credential, </a:t>
                      </a:r>
                      <a:endParaRPr sz="1600" u="none" strike="noStrike" cap="none" dirty="0">
                        <a:solidFill>
                          <a:schemeClr val="bg1"/>
                        </a:solidFill>
                      </a:endParaRPr>
                    </a:p>
                    <a:p>
                      <a:pPr marL="0" marR="0" lvl="3" indent="0" algn="l" rtl="0">
                        <a:lnSpc>
                          <a:spcPct val="100000"/>
                        </a:lnSpc>
                        <a:spcBef>
                          <a:spcPts val="0"/>
                        </a:spcBef>
                        <a:spcAft>
                          <a:spcPts val="0"/>
                        </a:spcAft>
                        <a:buClr>
                          <a:srgbClr val="000000"/>
                        </a:buClr>
                        <a:buSzPts val="1600"/>
                        <a:buFont typeface="Arial"/>
                        <a:buNone/>
                      </a:pPr>
                      <a:endParaRPr sz="1600" u="none" strike="noStrike" cap="none" dirty="0"/>
                    </a:p>
                    <a:p>
                      <a:pPr marL="0" marR="0" lvl="3" indent="0" algn="l" rtl="0">
                        <a:lnSpc>
                          <a:spcPct val="100000"/>
                        </a:lnSpc>
                        <a:spcBef>
                          <a:spcPts val="0"/>
                        </a:spcBef>
                        <a:spcAft>
                          <a:spcPts val="0"/>
                        </a:spcAft>
                        <a:buClr>
                          <a:srgbClr val="000000"/>
                        </a:buClr>
                        <a:buSzPts val="1600"/>
                        <a:buFont typeface="Arial"/>
                        <a:buNone/>
                      </a:pPr>
                      <a:r>
                        <a:rPr lang="en-US" sz="1600" u="sng" strike="noStrike" cap="none" dirty="0">
                          <a:solidFill>
                            <a:schemeClr val="bg1"/>
                          </a:solidFill>
                        </a:rPr>
                        <a:t>4 Requirements</a:t>
                      </a:r>
                      <a:endParaRPr dirty="0">
                        <a:solidFill>
                          <a:schemeClr val="bg1"/>
                        </a:solidFill>
                      </a:endParaRPr>
                    </a:p>
                    <a:p>
                      <a:pPr marL="0" marR="0" lvl="3" indent="0" algn="l" rtl="0">
                        <a:lnSpc>
                          <a:spcPct val="100000"/>
                        </a:lnSpc>
                        <a:spcBef>
                          <a:spcPts val="0"/>
                        </a:spcBef>
                        <a:spcAft>
                          <a:spcPts val="0"/>
                        </a:spcAft>
                        <a:buClr>
                          <a:srgbClr val="000000"/>
                        </a:buClr>
                        <a:buSzPts val="1600"/>
                        <a:buFont typeface="Arial"/>
                        <a:buNone/>
                      </a:pPr>
                      <a:endParaRPr sz="1600" u="sng" strike="noStrike" cap="none" dirty="0"/>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Complete program prerequisites</a:t>
                      </a:r>
                      <a:endParaRPr dirty="0">
                        <a:solidFill>
                          <a:schemeClr val="bg1"/>
                        </a:solidFill>
                      </a:endParaRPr>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Pass faculty interview.</a:t>
                      </a:r>
                      <a:endParaRPr dirty="0">
                        <a:solidFill>
                          <a:schemeClr val="bg1"/>
                        </a:solidFill>
                      </a:endParaRPr>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SPED 421 and</a:t>
                      </a:r>
                      <a:endParaRPr dirty="0">
                        <a:solidFill>
                          <a:schemeClr val="bg1"/>
                        </a:solidFill>
                      </a:endParaRPr>
                    </a:p>
                    <a:p>
                      <a:pPr marL="342900" marR="0" lvl="3" indent="-342900" algn="l" rtl="0">
                        <a:lnSpc>
                          <a:spcPct val="100000"/>
                        </a:lnSpc>
                        <a:spcBef>
                          <a:spcPts val="0"/>
                        </a:spcBef>
                        <a:spcAft>
                          <a:spcPts val="0"/>
                        </a:spcAft>
                        <a:buClr>
                          <a:schemeClr val="lt1"/>
                        </a:buClr>
                        <a:buSzPts val="1600"/>
                        <a:buFont typeface="Arial"/>
                        <a:buAutoNum type="arabicPeriod"/>
                      </a:pPr>
                      <a:r>
                        <a:rPr lang="en-US" sz="1600" b="0" u="none" strike="noStrike" cap="none" dirty="0">
                          <a:solidFill>
                            <a:schemeClr val="bg1"/>
                          </a:solidFill>
                          <a:latin typeface="Roboto Condensed"/>
                          <a:ea typeface="Roboto Condensed"/>
                          <a:cs typeface="Roboto Condensed"/>
                          <a:sym typeface="Roboto Condensed"/>
                        </a:rPr>
                        <a:t>Complete </a:t>
                      </a:r>
                      <a:r>
                        <a:rPr lang="en-US" sz="1600" b="0" u="sng" strike="noStrike" cap="none" dirty="0">
                          <a:solidFill>
                            <a:schemeClr val="bg1"/>
                          </a:solidFill>
                          <a:latin typeface="Roboto Condensed"/>
                          <a:ea typeface="Roboto Condensed"/>
                          <a:cs typeface="Roboto Condensed"/>
                          <a:sym typeface="Roboto Condensed"/>
                        </a:rPr>
                        <a:t>one</a:t>
                      </a:r>
                      <a:r>
                        <a:rPr lang="en-US" sz="1600" b="0" u="none" strike="noStrike" cap="none" dirty="0">
                          <a:solidFill>
                            <a:schemeClr val="bg1"/>
                          </a:solidFill>
                          <a:latin typeface="Roboto Condensed"/>
                          <a:ea typeface="Roboto Condensed"/>
                          <a:cs typeface="Roboto Condensed"/>
                          <a:sym typeface="Roboto Condensed"/>
                        </a:rPr>
                        <a:t> of the following: </a:t>
                      </a:r>
                      <a:endParaRPr dirty="0">
                        <a:solidFill>
                          <a:schemeClr val="bg1"/>
                        </a:solidFill>
                      </a:endParaRPr>
                    </a:p>
                    <a:p>
                      <a:pPr marL="285750" marR="0" lvl="4" indent="-285750" algn="l" rtl="0">
                        <a:lnSpc>
                          <a:spcPct val="100000"/>
                        </a:lnSpc>
                        <a:spcBef>
                          <a:spcPts val="0"/>
                        </a:spcBef>
                        <a:spcAft>
                          <a:spcPts val="0"/>
                        </a:spcAft>
                        <a:buClr>
                          <a:schemeClr val="lt1"/>
                        </a:buClr>
                        <a:buSzPts val="1600"/>
                        <a:buFont typeface="Arial"/>
                        <a:buChar char="•"/>
                      </a:pPr>
                      <a:r>
                        <a:rPr lang="en-US" sz="1600" b="0" u="none" strike="noStrike" cap="none" dirty="0">
                          <a:solidFill>
                            <a:schemeClr val="bg1"/>
                          </a:solidFill>
                          <a:latin typeface="Roboto Condensed"/>
                          <a:ea typeface="Roboto Condensed"/>
                          <a:cs typeface="Roboto Condensed"/>
                          <a:sym typeface="Roboto Condensed"/>
                        </a:rPr>
                        <a:t>SPED 400 for EC </a:t>
                      </a:r>
                      <a:r>
                        <a:rPr lang="en-US" sz="1600" b="0" u="sng" strike="noStrike" cap="none" dirty="0">
                          <a:solidFill>
                            <a:schemeClr val="bg1"/>
                          </a:solidFill>
                          <a:latin typeface="Roboto Condensed"/>
                          <a:ea typeface="Roboto Condensed"/>
                          <a:cs typeface="Roboto Condensed"/>
                          <a:sym typeface="Roboto Condensed"/>
                        </a:rPr>
                        <a:t>or</a:t>
                      </a:r>
                      <a:endParaRPr dirty="0">
                        <a:solidFill>
                          <a:schemeClr val="bg1"/>
                        </a:solidFill>
                      </a:endParaRPr>
                    </a:p>
                    <a:p>
                      <a:pPr marL="285750" marR="0" lvl="4" indent="-285750" algn="l" rtl="0">
                        <a:lnSpc>
                          <a:spcPct val="100000"/>
                        </a:lnSpc>
                        <a:spcBef>
                          <a:spcPts val="0"/>
                        </a:spcBef>
                        <a:spcAft>
                          <a:spcPts val="0"/>
                        </a:spcAft>
                        <a:buClr>
                          <a:schemeClr val="lt1"/>
                        </a:buClr>
                        <a:buSzPts val="1600"/>
                        <a:buFont typeface="Arial"/>
                        <a:buChar char="•"/>
                      </a:pPr>
                      <a:r>
                        <a:rPr lang="en-US" sz="1600" b="0" u="none" strike="noStrike" cap="none" dirty="0">
                          <a:solidFill>
                            <a:schemeClr val="bg1"/>
                          </a:solidFill>
                          <a:latin typeface="Roboto Condensed"/>
                          <a:ea typeface="Roboto Condensed"/>
                          <a:cs typeface="Roboto Condensed"/>
                          <a:sym typeface="Roboto Condensed"/>
                        </a:rPr>
                        <a:t>SPED 463 for MMSN </a:t>
                      </a:r>
                      <a:r>
                        <a:rPr lang="en-US" sz="1600" b="0" u="sng" strike="noStrike" cap="none" dirty="0">
                          <a:solidFill>
                            <a:schemeClr val="bg1"/>
                          </a:solidFill>
                          <a:latin typeface="Roboto Condensed"/>
                          <a:ea typeface="Roboto Condensed"/>
                          <a:cs typeface="Roboto Condensed"/>
                          <a:sym typeface="Roboto Condensed"/>
                        </a:rPr>
                        <a:t>or</a:t>
                      </a:r>
                      <a:r>
                        <a:rPr lang="en-US" sz="1600" b="0" u="none" strike="noStrike" cap="none" dirty="0">
                          <a:solidFill>
                            <a:schemeClr val="bg1"/>
                          </a:solidFill>
                          <a:latin typeface="Roboto Condensed"/>
                          <a:ea typeface="Roboto Condensed"/>
                          <a:cs typeface="Roboto Condensed"/>
                          <a:sym typeface="Roboto Condensed"/>
                        </a:rPr>
                        <a:t> </a:t>
                      </a:r>
                      <a:endParaRPr dirty="0">
                        <a:solidFill>
                          <a:schemeClr val="bg1"/>
                        </a:solidFill>
                      </a:endParaRPr>
                    </a:p>
                    <a:p>
                      <a:pPr marL="285750" marR="0" lvl="4" indent="-285750" algn="l" rtl="0">
                        <a:lnSpc>
                          <a:spcPct val="100000"/>
                        </a:lnSpc>
                        <a:spcBef>
                          <a:spcPts val="0"/>
                        </a:spcBef>
                        <a:spcAft>
                          <a:spcPts val="0"/>
                        </a:spcAft>
                        <a:buClr>
                          <a:schemeClr val="lt1"/>
                        </a:buClr>
                        <a:buSzPts val="1600"/>
                        <a:buFont typeface="Arial"/>
                        <a:buChar char="•"/>
                      </a:pPr>
                      <a:r>
                        <a:rPr lang="en-US" sz="1600" b="0" u="none" strike="noStrike" cap="none" dirty="0">
                          <a:solidFill>
                            <a:schemeClr val="bg1"/>
                          </a:solidFill>
                          <a:latin typeface="Roboto Condensed"/>
                          <a:ea typeface="Roboto Condensed"/>
                          <a:cs typeface="Roboto Condensed"/>
                          <a:sym typeface="Roboto Condensed"/>
                        </a:rPr>
                        <a:t>SPED 464 for ESN</a:t>
                      </a:r>
                      <a:endParaRPr dirty="0">
                        <a:solidFill>
                          <a:schemeClr val="bg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3E5A"/>
                    </a:solidFill>
                  </a:tcPr>
                </a:tc>
                <a:extLst>
                  <a:ext uri="{0D108BD9-81ED-4DB2-BD59-A6C34878D82A}">
                    <a16:rowId xmlns:a16="http://schemas.microsoft.com/office/drawing/2014/main" val="10000"/>
                  </a:ext>
                </a:extLst>
              </a:tr>
            </a:tbl>
          </a:graphicData>
        </a:graphic>
      </p:graphicFrame>
      <p:pic>
        <p:nvPicPr>
          <p:cNvPr id="924" name="Google Shape;924;p62" descr="Flecha Dos Direcciones Flechas · Gráficos vectoriales gratis en Pixabay"/>
          <p:cNvPicPr preferRelativeResize="0"/>
          <p:nvPr/>
        </p:nvPicPr>
        <p:blipFill rotWithShape="1">
          <a:blip r:embed="rId3">
            <a:alphaModFix/>
          </a:blip>
          <a:srcRect/>
          <a:stretch/>
        </p:blipFill>
        <p:spPr>
          <a:xfrm>
            <a:off x="2432234" y="2523172"/>
            <a:ext cx="3389446" cy="3193029"/>
          </a:xfrm>
          <a:prstGeom prst="rect">
            <a:avLst/>
          </a:prstGeom>
          <a:noFill/>
          <a:ln>
            <a:noFill/>
          </a:ln>
          <a:effectLst>
            <a:outerShdw blurRad="50800" dist="50800" dir="5400000" algn="ctr" rotWithShape="0">
              <a:schemeClr val="dk1"/>
            </a:outerShdw>
          </a:effectLst>
        </p:spPr>
      </p:pic>
      <p:sp>
        <p:nvSpPr>
          <p:cNvPr id="925" name="Google Shape;925;p62"/>
          <p:cNvSpPr txBox="1"/>
          <p:nvPr/>
        </p:nvSpPr>
        <p:spPr>
          <a:xfrm>
            <a:off x="3316394" y="2523172"/>
            <a:ext cx="162112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sng" strike="noStrike" cap="none" dirty="0">
                <a:solidFill>
                  <a:schemeClr val="lt1"/>
                </a:solidFill>
                <a:latin typeface="Arial"/>
                <a:ea typeface="Arial"/>
                <a:cs typeface="Arial"/>
                <a:sym typeface="Arial"/>
              </a:rPr>
              <a:t>2 Paths</a:t>
            </a:r>
            <a:endParaRPr dirty="0"/>
          </a:p>
        </p:txBody>
      </p:sp>
      <p:pic>
        <p:nvPicPr>
          <p:cNvPr id="926" name="Google Shape;926;p62" descr="Silhouette vector graphics of teacher | Free SVG"/>
          <p:cNvPicPr preferRelativeResize="0"/>
          <p:nvPr/>
        </p:nvPicPr>
        <p:blipFill rotWithShape="1">
          <a:blip r:embed="rId4">
            <a:alphaModFix/>
          </a:blip>
          <a:srcRect/>
          <a:stretch/>
        </p:blipFill>
        <p:spPr>
          <a:xfrm>
            <a:off x="2477955" y="3701377"/>
            <a:ext cx="2362200" cy="2362200"/>
          </a:xfrm>
          <a:prstGeom prst="rect">
            <a:avLst/>
          </a:prstGeom>
          <a:noFill/>
          <a:ln>
            <a:noFill/>
          </a:ln>
        </p:spPr>
      </p:pic>
      <p:sp>
        <p:nvSpPr>
          <p:cNvPr id="927" name="Google Shape;927;p62"/>
          <p:cNvSpPr/>
          <p:nvPr/>
        </p:nvSpPr>
        <p:spPr>
          <a:xfrm>
            <a:off x="5791200" y="3789680"/>
            <a:ext cx="2560320" cy="2273897"/>
          </a:xfrm>
          <a:prstGeom prst="rect">
            <a:avLst/>
          </a:prstGeom>
          <a:noFill/>
          <a:ln w="25400"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57483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3447-39A7-4739-981B-C1DA6F35806B}"/>
              </a:ext>
            </a:extLst>
          </p:cNvPr>
          <p:cNvSpPr>
            <a:spLocks noGrp="1"/>
          </p:cNvSpPr>
          <p:nvPr>
            <p:ph type="title"/>
          </p:nvPr>
        </p:nvSpPr>
        <p:spPr/>
        <p:txBody>
          <a:bodyPr/>
          <a:lstStyle/>
          <a:p>
            <a:r>
              <a:rPr lang="en-US" sz="3200" dirty="0"/>
              <a:t>Intern Program – </a:t>
            </a:r>
            <a:br>
              <a:rPr lang="en-US" sz="3200" dirty="0"/>
            </a:br>
            <a:r>
              <a:rPr lang="en-US" sz="2800" dirty="0"/>
              <a:t>Responsibilities as an Intern</a:t>
            </a:r>
            <a:endParaRPr lang="en-US" sz="3200" dirty="0"/>
          </a:p>
        </p:txBody>
      </p:sp>
      <p:sp>
        <p:nvSpPr>
          <p:cNvPr id="3" name="Text Placeholder 2">
            <a:extLst>
              <a:ext uri="{FF2B5EF4-FFF2-40B4-BE49-F238E27FC236}">
                <a16:creationId xmlns:a16="http://schemas.microsoft.com/office/drawing/2014/main" id="{B00EA8DC-4CD9-42DF-90D6-47B720908671}"/>
              </a:ext>
            </a:extLst>
          </p:cNvPr>
          <p:cNvSpPr>
            <a:spLocks noGrp="1"/>
          </p:cNvSpPr>
          <p:nvPr>
            <p:ph type="body" idx="1"/>
          </p:nvPr>
        </p:nvSpPr>
        <p:spPr>
          <a:xfrm>
            <a:off x="814275" y="1769799"/>
            <a:ext cx="7391262" cy="4943821"/>
          </a:xfrm>
        </p:spPr>
        <p:txBody>
          <a:bodyPr/>
          <a:lstStyle/>
          <a:p>
            <a:r>
              <a:rPr lang="en-US" dirty="0">
                <a:solidFill>
                  <a:schemeClr val="tx1"/>
                </a:solidFill>
                <a:latin typeface="Arial" panose="020B0604020202020204" pitchFamily="34" charset="0"/>
                <a:cs typeface="Arial" panose="020B0604020202020204" pitchFamily="34" charset="0"/>
              </a:rPr>
              <a:t>Once you are “intern ready”, it will be up to </a:t>
            </a:r>
            <a:r>
              <a:rPr lang="en-US" sz="2800" u="sng" dirty="0">
                <a:solidFill>
                  <a:schemeClr val="tx1"/>
                </a:solidFill>
                <a:latin typeface="Arial" panose="020B0604020202020204" pitchFamily="34" charset="0"/>
                <a:cs typeface="Arial" panose="020B0604020202020204" pitchFamily="34" charset="0"/>
              </a:rPr>
              <a:t>you</a:t>
            </a:r>
            <a:r>
              <a:rPr lang="en-US" dirty="0">
                <a:solidFill>
                  <a:schemeClr val="tx1"/>
                </a:solidFill>
                <a:latin typeface="Arial" panose="020B0604020202020204" pitchFamily="34" charset="0"/>
                <a:cs typeface="Arial" panose="020B0604020202020204" pitchFamily="34" charset="0"/>
              </a:rPr>
              <a:t> to find an intern position.</a:t>
            </a:r>
          </a:p>
          <a:p>
            <a:r>
              <a:rPr lang="en-US" dirty="0">
                <a:solidFill>
                  <a:schemeClr val="tx1"/>
                </a:solidFill>
                <a:latin typeface="Arial" panose="020B0604020202020204" pitchFamily="34" charset="0"/>
                <a:cs typeface="Arial" panose="020B0604020202020204" pitchFamily="34" charset="0"/>
              </a:rPr>
              <a:t>Some districts posts positions as “intern positions”, while others post them as regular teaching positions.</a:t>
            </a:r>
          </a:p>
          <a:p>
            <a:r>
              <a:rPr lang="en-US" dirty="0">
                <a:solidFill>
                  <a:schemeClr val="tx1"/>
                </a:solidFill>
                <a:latin typeface="Arial" panose="020B0604020202020204" pitchFamily="34" charset="0"/>
                <a:cs typeface="Arial" panose="020B0604020202020204" pitchFamily="34" charset="0"/>
              </a:rPr>
              <a:t>As an intern, you will have </a:t>
            </a:r>
            <a:r>
              <a:rPr lang="en-US" u="sng" dirty="0">
                <a:solidFill>
                  <a:schemeClr val="tx1"/>
                </a:solidFill>
                <a:latin typeface="Arial" panose="020B0604020202020204" pitchFamily="34" charset="0"/>
                <a:cs typeface="Arial" panose="020B0604020202020204" pitchFamily="34" charset="0"/>
              </a:rPr>
              <a:t>your own classroom</a:t>
            </a:r>
            <a:r>
              <a:rPr lang="en-US" dirty="0">
                <a:solidFill>
                  <a:schemeClr val="tx1"/>
                </a:solidFill>
                <a:latin typeface="Arial" panose="020B0604020202020204" pitchFamily="34" charset="0"/>
                <a:cs typeface="Arial" panose="020B0604020202020204" pitchFamily="34" charset="0"/>
              </a:rPr>
              <a:t>. </a:t>
            </a:r>
          </a:p>
          <a:p>
            <a:r>
              <a:rPr lang="en-US" dirty="0">
                <a:solidFill>
                  <a:schemeClr val="tx1"/>
                </a:solidFill>
                <a:latin typeface="Arial" panose="020B0604020202020204" pitchFamily="34" charset="0"/>
                <a:cs typeface="Arial" panose="020B0604020202020204" pitchFamily="34" charset="0"/>
              </a:rPr>
              <a:t>You will be </a:t>
            </a:r>
            <a:r>
              <a:rPr lang="en-US" u="sng" dirty="0">
                <a:solidFill>
                  <a:schemeClr val="tx1"/>
                </a:solidFill>
                <a:latin typeface="Arial" panose="020B0604020202020204" pitchFamily="34" charset="0"/>
                <a:cs typeface="Arial" panose="020B0604020202020204" pitchFamily="34" charset="0"/>
              </a:rPr>
              <a:t>responsible</a:t>
            </a:r>
            <a:r>
              <a:rPr lang="en-US" dirty="0">
                <a:solidFill>
                  <a:schemeClr val="tx1"/>
                </a:solidFill>
                <a:latin typeface="Arial" panose="020B0604020202020204" pitchFamily="34" charset="0"/>
                <a:cs typeface="Arial" panose="020B0604020202020204" pitchFamily="34" charset="0"/>
              </a:rPr>
              <a:t> for </a:t>
            </a:r>
            <a:r>
              <a:rPr lang="en-US" b="1" dirty="0">
                <a:solidFill>
                  <a:schemeClr val="tx1"/>
                </a:solidFill>
                <a:latin typeface="Arial" panose="020B0604020202020204" pitchFamily="34" charset="0"/>
                <a:cs typeface="Arial" panose="020B0604020202020204" pitchFamily="34" charset="0"/>
              </a:rPr>
              <a:t>IEP’s</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writing goals</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lesson plans</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parent meetings</a:t>
            </a:r>
            <a:r>
              <a:rPr lang="en-US" dirty="0">
                <a:solidFill>
                  <a:schemeClr val="tx1"/>
                </a:solidFill>
                <a:latin typeface="Arial" panose="020B0604020202020204" pitchFamily="34" charset="0"/>
                <a:cs typeface="Arial" panose="020B0604020202020204" pitchFamily="34" charset="0"/>
              </a:rPr>
              <a:t>, etc.</a:t>
            </a:r>
          </a:p>
          <a:p>
            <a:r>
              <a:rPr lang="en-US" dirty="0">
                <a:solidFill>
                  <a:schemeClr val="tx1"/>
                </a:solidFill>
                <a:latin typeface="Arial" panose="020B0604020202020204" pitchFamily="34" charset="0"/>
                <a:cs typeface="Arial" panose="020B0604020202020204" pitchFamily="34" charset="0"/>
              </a:rPr>
              <a:t>You will have a </a:t>
            </a:r>
            <a:r>
              <a:rPr lang="en-US" b="1" dirty="0">
                <a:solidFill>
                  <a:schemeClr val="tx1"/>
                </a:solidFill>
                <a:latin typeface="Arial" panose="020B0604020202020204" pitchFamily="34" charset="0"/>
                <a:cs typeface="Arial" panose="020B0604020202020204" pitchFamily="34" charset="0"/>
              </a:rPr>
              <a:t>mentor teacher </a:t>
            </a:r>
            <a:r>
              <a:rPr lang="en-US" dirty="0">
                <a:solidFill>
                  <a:schemeClr val="tx1"/>
                </a:solidFill>
                <a:latin typeface="Arial" panose="020B0604020202020204" pitchFamily="34" charset="0"/>
                <a:cs typeface="Arial" panose="020B0604020202020204" pitchFamily="34" charset="0"/>
              </a:rPr>
              <a:t>on site to support you.</a:t>
            </a:r>
          </a:p>
        </p:txBody>
      </p:sp>
    </p:spTree>
    <p:extLst>
      <p:ext uri="{BB962C8B-B14F-4D97-AF65-F5344CB8AC3E}">
        <p14:creationId xmlns:p14="http://schemas.microsoft.com/office/powerpoint/2010/main" val="2231660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3447-39A7-4739-981B-C1DA6F35806B}"/>
              </a:ext>
            </a:extLst>
          </p:cNvPr>
          <p:cNvSpPr>
            <a:spLocks noGrp="1"/>
          </p:cNvSpPr>
          <p:nvPr>
            <p:ph type="title"/>
          </p:nvPr>
        </p:nvSpPr>
        <p:spPr/>
        <p:txBody>
          <a:bodyPr/>
          <a:lstStyle/>
          <a:p>
            <a:r>
              <a:rPr lang="en-US" sz="3200" dirty="0"/>
              <a:t>Intern Program – </a:t>
            </a:r>
            <a:br>
              <a:rPr lang="en-US" sz="3200" dirty="0"/>
            </a:br>
            <a:r>
              <a:rPr lang="en-US" sz="2800" dirty="0"/>
              <a:t>Responsibilities as an Intern</a:t>
            </a:r>
            <a:endParaRPr lang="en-US" sz="3200" dirty="0"/>
          </a:p>
        </p:txBody>
      </p:sp>
      <p:sp>
        <p:nvSpPr>
          <p:cNvPr id="3" name="Text Placeholder 2">
            <a:extLst>
              <a:ext uri="{FF2B5EF4-FFF2-40B4-BE49-F238E27FC236}">
                <a16:creationId xmlns:a16="http://schemas.microsoft.com/office/drawing/2014/main" id="{B00EA8DC-4CD9-42DF-90D6-47B720908671}"/>
              </a:ext>
            </a:extLst>
          </p:cNvPr>
          <p:cNvSpPr>
            <a:spLocks noGrp="1"/>
          </p:cNvSpPr>
          <p:nvPr>
            <p:ph type="body" idx="1"/>
          </p:nvPr>
        </p:nvSpPr>
        <p:spPr>
          <a:xfrm>
            <a:off x="814275" y="1769800"/>
            <a:ext cx="6132600" cy="3584254"/>
          </a:xfrm>
        </p:spPr>
        <p:txBody>
          <a:bodyPr anchor="t"/>
          <a:lstStyle/>
          <a:p>
            <a:r>
              <a:rPr lang="en-US" dirty="0">
                <a:solidFill>
                  <a:schemeClr val="tx1"/>
                </a:solidFill>
                <a:latin typeface="Arial" panose="020B0604020202020204" pitchFamily="34" charset="0"/>
                <a:cs typeface="Arial" panose="020B0604020202020204" pitchFamily="34" charset="0"/>
              </a:rPr>
              <a:t>You will have a </a:t>
            </a:r>
            <a:r>
              <a:rPr lang="en-US" b="1" dirty="0">
                <a:solidFill>
                  <a:schemeClr val="tx1"/>
                </a:solidFill>
                <a:latin typeface="Arial" panose="020B0604020202020204" pitchFamily="34" charset="0"/>
                <a:cs typeface="Arial" panose="020B0604020202020204" pitchFamily="34" charset="0"/>
              </a:rPr>
              <a:t>supervisor from CSUF </a:t>
            </a:r>
            <a:r>
              <a:rPr lang="en-US" dirty="0">
                <a:solidFill>
                  <a:schemeClr val="tx1"/>
                </a:solidFill>
                <a:latin typeface="Arial" panose="020B0604020202020204" pitchFamily="34" charset="0"/>
                <a:cs typeface="Arial" panose="020B0604020202020204" pitchFamily="34" charset="0"/>
              </a:rPr>
              <a:t>to support you.</a:t>
            </a:r>
          </a:p>
          <a:p>
            <a:r>
              <a:rPr lang="en-US" dirty="0">
                <a:solidFill>
                  <a:schemeClr val="tx1"/>
                </a:solidFill>
                <a:latin typeface="Arial" panose="020B0604020202020204" pitchFamily="34" charset="0"/>
                <a:cs typeface="Arial" panose="020B0604020202020204" pitchFamily="34" charset="0"/>
              </a:rPr>
              <a:t>As an intern, you will take the </a:t>
            </a:r>
            <a:r>
              <a:rPr lang="en-US" sz="2800" b="1" u="sng" dirty="0">
                <a:solidFill>
                  <a:schemeClr val="tx1"/>
                </a:solidFill>
                <a:latin typeface="Arial" panose="020B0604020202020204" pitchFamily="34" charset="0"/>
                <a:cs typeface="Arial" panose="020B0604020202020204" pitchFamily="34" charset="0"/>
              </a:rPr>
              <a:t>same</a:t>
            </a:r>
            <a:r>
              <a:rPr lang="en-US" b="1" dirty="0">
                <a:solidFill>
                  <a:schemeClr val="tx1"/>
                </a:solidFill>
                <a:latin typeface="Arial" panose="020B0604020202020204" pitchFamily="34" charset="0"/>
                <a:cs typeface="Arial" panose="020B0604020202020204" pitchFamily="34" charset="0"/>
              </a:rPr>
              <a:t> courses</a:t>
            </a:r>
            <a:r>
              <a:rPr lang="en-US" dirty="0">
                <a:solidFill>
                  <a:schemeClr val="tx1"/>
                </a:solidFill>
                <a:latin typeface="Arial" panose="020B0604020202020204" pitchFamily="34" charset="0"/>
                <a:cs typeface="Arial" panose="020B0604020202020204" pitchFamily="34" charset="0"/>
              </a:rPr>
              <a:t> as someone doing the “traditional” student teaching route.</a:t>
            </a:r>
          </a:p>
          <a:p>
            <a:r>
              <a:rPr lang="en-US" dirty="0">
                <a:solidFill>
                  <a:schemeClr val="tx1"/>
                </a:solidFill>
                <a:latin typeface="Arial" panose="020B0604020202020204" pitchFamily="34" charset="0"/>
                <a:cs typeface="Arial" panose="020B0604020202020204" pitchFamily="34" charset="0"/>
              </a:rPr>
              <a:t>As an intern, you will be expected to enroll in </a:t>
            </a:r>
            <a:r>
              <a:rPr lang="en-US" b="1" dirty="0">
                <a:solidFill>
                  <a:schemeClr val="tx1"/>
                </a:solidFill>
                <a:latin typeface="Arial" panose="020B0604020202020204" pitchFamily="34" charset="0"/>
                <a:cs typeface="Arial" panose="020B0604020202020204" pitchFamily="34" charset="0"/>
              </a:rPr>
              <a:t>SPED 490 </a:t>
            </a:r>
            <a:r>
              <a:rPr lang="en-US" u="sng" dirty="0">
                <a:solidFill>
                  <a:schemeClr val="tx1"/>
                </a:solidFill>
                <a:latin typeface="Arial" panose="020B0604020202020204" pitchFamily="34" charset="0"/>
                <a:cs typeface="Arial" panose="020B0604020202020204" pitchFamily="34" charset="0"/>
              </a:rPr>
              <a:t>each semester</a:t>
            </a:r>
            <a:r>
              <a:rPr lang="en-US" dirty="0">
                <a:solidFill>
                  <a:schemeClr val="tx1"/>
                </a:solidFill>
                <a:latin typeface="Arial" panose="020B0604020202020204" pitchFamily="34" charset="0"/>
                <a:cs typeface="Arial" panose="020B0604020202020204" pitchFamily="34" charset="0"/>
              </a:rPr>
              <a:t> you are an intern.</a:t>
            </a:r>
          </a:p>
        </p:txBody>
      </p:sp>
    </p:spTree>
    <p:extLst>
      <p:ext uri="{BB962C8B-B14F-4D97-AF65-F5344CB8AC3E}">
        <p14:creationId xmlns:p14="http://schemas.microsoft.com/office/powerpoint/2010/main" val="253703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body" idx="1"/>
          </p:nvPr>
        </p:nvSpPr>
        <p:spPr>
          <a:xfrm>
            <a:off x="3276600" y="265000"/>
            <a:ext cx="5410500" cy="4209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300"/>
              <a:buNone/>
            </a:pPr>
            <a:r>
              <a:rPr lang="en-US" sz="1800" b="1"/>
              <a:t>Our Program Completers will…</a:t>
            </a:r>
            <a:endParaRPr/>
          </a:p>
        </p:txBody>
      </p:sp>
      <p:pic>
        <p:nvPicPr>
          <p:cNvPr id="269" name="Google Shape;269;p7"/>
          <p:cNvPicPr preferRelativeResize="0"/>
          <p:nvPr/>
        </p:nvPicPr>
        <p:blipFill rotWithShape="1">
          <a:blip r:embed="rId3">
            <a:alphaModFix/>
          </a:blip>
          <a:srcRect/>
          <a:stretch/>
        </p:blipFill>
        <p:spPr>
          <a:xfrm>
            <a:off x="3518272" y="685800"/>
            <a:ext cx="5168728" cy="5283952"/>
          </a:xfrm>
          <a:prstGeom prst="rect">
            <a:avLst/>
          </a:prstGeom>
          <a:noFill/>
          <a:ln>
            <a:noFill/>
          </a:ln>
        </p:spPr>
      </p:pic>
      <p:pic>
        <p:nvPicPr>
          <p:cNvPr id="270" name="Google Shape;270;p7"/>
          <p:cNvPicPr preferRelativeResize="0"/>
          <p:nvPr/>
        </p:nvPicPr>
        <p:blipFill rotWithShape="1">
          <a:blip r:embed="rId4">
            <a:alphaModFix/>
          </a:blip>
          <a:srcRect/>
          <a:stretch/>
        </p:blipFill>
        <p:spPr>
          <a:xfrm rot="-380362">
            <a:off x="-506059" y="802875"/>
            <a:ext cx="4937168" cy="4909313"/>
          </a:xfrm>
          <a:prstGeom prst="rect">
            <a:avLst/>
          </a:prstGeom>
          <a:noFill/>
          <a:ln>
            <a:noFill/>
          </a:ln>
        </p:spPr>
      </p:pic>
    </p:spTree>
    <p:extLst>
      <p:ext uri="{BB962C8B-B14F-4D97-AF65-F5344CB8AC3E}">
        <p14:creationId xmlns:p14="http://schemas.microsoft.com/office/powerpoint/2010/main" val="797589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65"/>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61728"/>
              <a:buNone/>
            </a:pPr>
            <a:r>
              <a:rPr lang="en-US" sz="3600">
                <a:solidFill>
                  <a:schemeClr val="lt1"/>
                </a:solidFill>
              </a:rPr>
              <a:t>MSE Concentration in Special Education</a:t>
            </a:r>
            <a:endParaRPr/>
          </a:p>
        </p:txBody>
      </p:sp>
      <p:sp>
        <p:nvSpPr>
          <p:cNvPr id="950" name="Google Shape;950;p65"/>
          <p:cNvSpPr txBox="1">
            <a:spLocks noGrp="1"/>
          </p:cNvSpPr>
          <p:nvPr>
            <p:ph type="body" idx="4294967295"/>
          </p:nvPr>
        </p:nvSpPr>
        <p:spPr>
          <a:xfrm>
            <a:off x="228600" y="1941860"/>
            <a:ext cx="8229600" cy="3484167"/>
          </a:xfrm>
          <a:prstGeom prst="rect">
            <a:avLst/>
          </a:prstGeom>
          <a:noFill/>
          <a:ln>
            <a:noFill/>
          </a:ln>
        </p:spPr>
        <p:txBody>
          <a:bodyPr spcFirstLastPara="1" wrap="square" lIns="91425" tIns="91425" rIns="91425" bIns="91425" anchor="ctr" anchorCtr="0">
            <a:normAutofit/>
          </a:bodyPr>
          <a:lstStyle/>
          <a:p>
            <a:pPr marL="457200" lvl="0" indent="-381000" algn="l" rtl="0">
              <a:lnSpc>
                <a:spcPct val="100000"/>
              </a:lnSpc>
              <a:spcBef>
                <a:spcPts val="600"/>
              </a:spcBef>
              <a:spcAft>
                <a:spcPts val="0"/>
              </a:spcAft>
              <a:buSzPts val="2400"/>
              <a:buFont typeface="Noto Sans Symbols"/>
              <a:buChar char="❖"/>
            </a:pPr>
            <a:r>
              <a:rPr lang="en-US" sz="2800"/>
              <a:t>Prepares you for leadership roles in schools</a:t>
            </a:r>
            <a:endParaRPr/>
          </a:p>
          <a:p>
            <a:pPr marL="457200" lvl="0" indent="-381000" algn="l" rtl="0">
              <a:lnSpc>
                <a:spcPct val="100000"/>
              </a:lnSpc>
              <a:spcBef>
                <a:spcPts val="600"/>
              </a:spcBef>
              <a:spcAft>
                <a:spcPts val="0"/>
              </a:spcAft>
              <a:buSzPts val="2400"/>
              <a:buFont typeface="Noto Sans Symbols"/>
              <a:buChar char="❖"/>
            </a:pPr>
            <a:r>
              <a:rPr lang="en-US" sz="2800"/>
              <a:t>Advances your skills in using research to improve teaching and learning</a:t>
            </a:r>
            <a:endParaRPr/>
          </a:p>
          <a:p>
            <a:pPr marL="457200" lvl="0" indent="-381000" algn="l" rtl="0">
              <a:lnSpc>
                <a:spcPct val="100000"/>
              </a:lnSpc>
              <a:spcBef>
                <a:spcPts val="600"/>
              </a:spcBef>
              <a:spcAft>
                <a:spcPts val="0"/>
              </a:spcAft>
              <a:buSzPts val="2400"/>
              <a:buFont typeface="Noto Sans Symbols"/>
              <a:buChar char="❖"/>
            </a:pPr>
            <a:r>
              <a:rPr lang="en-US" sz="2800"/>
              <a:t>Increases your earning power in birth-adult education settings, as well as in higher-education</a:t>
            </a:r>
            <a:endParaRPr/>
          </a:p>
          <a:p>
            <a:pPr marL="914400" lvl="1" indent="-381000" algn="l" rtl="0">
              <a:lnSpc>
                <a:spcPct val="100000"/>
              </a:lnSpc>
              <a:spcBef>
                <a:spcPts val="1000"/>
              </a:spcBef>
              <a:spcAft>
                <a:spcPts val="0"/>
              </a:spcAft>
              <a:buSzPts val="2400"/>
              <a:buNone/>
            </a:pPr>
            <a:endParaRPr/>
          </a:p>
          <a:p>
            <a:pPr marL="457200" lvl="0" indent="-381000" algn="l" rtl="0">
              <a:lnSpc>
                <a:spcPct val="100000"/>
              </a:lnSpc>
              <a:spcBef>
                <a:spcPts val="600"/>
              </a:spcBef>
              <a:spcAft>
                <a:spcPts val="0"/>
              </a:spcAft>
              <a:buSzPts val="2400"/>
              <a:buNone/>
            </a:pPr>
            <a:endParaRPr/>
          </a:p>
        </p:txBody>
      </p:sp>
      <p:sp>
        <p:nvSpPr>
          <p:cNvPr id="951" name="Google Shape;951;p65"/>
          <p:cNvSpPr/>
          <p:nvPr/>
        </p:nvSpPr>
        <p:spPr>
          <a:xfrm>
            <a:off x="742950" y="5562600"/>
            <a:ext cx="674369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http://ed.fullerton.edu/sped/master_of_science_special_education/index.php</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800" b="1" i="0" u="none" strike="noStrike" cap="none">
              <a:solidFill>
                <a:srgbClr val="96A8C6"/>
              </a:solidFill>
              <a:latin typeface="Arial"/>
              <a:ea typeface="Arial"/>
              <a:cs typeface="Arial"/>
              <a:sym typeface="Arial"/>
            </a:endParaRPr>
          </a:p>
        </p:txBody>
      </p:sp>
      <p:sp>
        <p:nvSpPr>
          <p:cNvPr id="952" name="Google Shape;952;p65"/>
          <p:cNvSpPr/>
          <p:nvPr/>
        </p:nvSpPr>
        <p:spPr>
          <a:xfrm>
            <a:off x="1028700" y="4800600"/>
            <a:ext cx="6629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Check out Master of Science in Special Education website and Youtube video</a:t>
            </a:r>
            <a:endParaRPr/>
          </a:p>
        </p:txBody>
      </p:sp>
    </p:spTree>
    <p:extLst>
      <p:ext uri="{BB962C8B-B14F-4D97-AF65-F5344CB8AC3E}">
        <p14:creationId xmlns:p14="http://schemas.microsoft.com/office/powerpoint/2010/main" val="510153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4"/>
          <p:cNvSpPr txBox="1">
            <a:spLocks noGrp="1"/>
          </p:cNvSpPr>
          <p:nvPr>
            <p:ph type="title"/>
          </p:nvPr>
        </p:nvSpPr>
        <p:spPr>
          <a:xfrm>
            <a:off x="814275" y="523433"/>
            <a:ext cx="5492400" cy="1021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000"/>
              <a:buNone/>
            </a:pPr>
            <a:r>
              <a:rPr lang="en-US" sz="3200"/>
              <a:t>Bilingual  Authorization</a:t>
            </a:r>
            <a:endParaRPr/>
          </a:p>
        </p:txBody>
      </p:sp>
      <p:sp>
        <p:nvSpPr>
          <p:cNvPr id="940" name="Google Shape;940;p64"/>
          <p:cNvSpPr txBox="1">
            <a:spLocks noGrp="1"/>
          </p:cNvSpPr>
          <p:nvPr>
            <p:ph type="body" idx="1"/>
          </p:nvPr>
        </p:nvSpPr>
        <p:spPr>
          <a:xfrm>
            <a:off x="814274" y="1769800"/>
            <a:ext cx="7186725" cy="4194000"/>
          </a:xfrm>
          <a:prstGeom prst="rect">
            <a:avLst/>
          </a:prstGeom>
          <a:noFill/>
          <a:ln>
            <a:noFill/>
          </a:ln>
        </p:spPr>
        <p:txBody>
          <a:bodyPr spcFirstLastPara="1" wrap="square" lIns="91425" tIns="91425" rIns="91425" bIns="91425" anchor="ctr" anchorCtr="0">
            <a:normAutofit/>
          </a:bodyPr>
          <a:lstStyle/>
          <a:p>
            <a:pPr marL="457200" lvl="0" indent="-381000" algn="l" rtl="0">
              <a:lnSpc>
                <a:spcPct val="100000"/>
              </a:lnSpc>
              <a:spcBef>
                <a:spcPts val="600"/>
              </a:spcBef>
              <a:spcAft>
                <a:spcPts val="0"/>
              </a:spcAft>
              <a:buSzPts val="2400"/>
              <a:buChar char="▰"/>
            </a:pPr>
            <a:r>
              <a:rPr lang="en-US" sz="2800">
                <a:latin typeface="Roboto Condensed"/>
                <a:ea typeface="Roboto Condensed"/>
                <a:cs typeface="Roboto Condensed"/>
                <a:sym typeface="Roboto Condensed"/>
              </a:rPr>
              <a:t>Available in Spanish, Korean, Vietnamese and Mandarin.</a:t>
            </a:r>
            <a:endParaRPr/>
          </a:p>
          <a:p>
            <a:pPr marL="457200" lvl="0" indent="-381000" algn="l" rtl="0">
              <a:lnSpc>
                <a:spcPct val="100000"/>
              </a:lnSpc>
              <a:spcBef>
                <a:spcPts val="600"/>
              </a:spcBef>
              <a:spcAft>
                <a:spcPts val="0"/>
              </a:spcAft>
              <a:buSzPts val="2400"/>
              <a:buChar char="▰"/>
            </a:pPr>
            <a:r>
              <a:rPr lang="en-US" sz="2800">
                <a:latin typeface="Roboto Condensed"/>
                <a:ea typeface="Roboto Condensed"/>
                <a:cs typeface="Roboto Condensed"/>
                <a:sym typeface="Roboto Condensed"/>
              </a:rPr>
              <a:t>CONTACT: Dr. Fernando Rodriguez-Valls at </a:t>
            </a:r>
            <a:r>
              <a:rPr lang="en-US" sz="2800" u="sng">
                <a:solidFill>
                  <a:schemeClr val="hlink"/>
                </a:solidFill>
                <a:latin typeface="Roboto Condensed"/>
                <a:ea typeface="Roboto Condensed"/>
                <a:cs typeface="Roboto Condensed"/>
                <a:sym typeface="Roboto Condensed"/>
                <a:hlinkClick r:id="rId3"/>
              </a:rPr>
              <a:t>frodriguez-valls@fullerton.edu</a:t>
            </a:r>
            <a:r>
              <a:rPr lang="en-US" sz="2800">
                <a:latin typeface="Roboto Condensed"/>
                <a:ea typeface="Roboto Condensed"/>
                <a:cs typeface="Roboto Condensed"/>
                <a:sym typeface="Roboto Condensed"/>
              </a:rPr>
              <a:t>. </a:t>
            </a:r>
            <a:endParaRPr/>
          </a:p>
          <a:p>
            <a:pPr marL="457200" lvl="0" indent="-228600" algn="l" rtl="0">
              <a:lnSpc>
                <a:spcPct val="100000"/>
              </a:lnSpc>
              <a:spcBef>
                <a:spcPts val="600"/>
              </a:spcBef>
              <a:spcAft>
                <a:spcPts val="0"/>
              </a:spcAft>
              <a:buSzPts val="2400"/>
              <a:buNone/>
            </a:pPr>
            <a:endParaRPr>
              <a:latin typeface="Arial"/>
              <a:ea typeface="Arial"/>
              <a:cs typeface="Arial"/>
              <a:sym typeface="Arial"/>
            </a:endParaRPr>
          </a:p>
          <a:p>
            <a:pPr marL="457200" lvl="0" indent="-228600" algn="l" rtl="0">
              <a:lnSpc>
                <a:spcPct val="100000"/>
              </a:lnSpc>
              <a:spcBef>
                <a:spcPts val="600"/>
              </a:spcBef>
              <a:spcAft>
                <a:spcPts val="0"/>
              </a:spcAft>
              <a:buSzPts val="2400"/>
              <a:buNone/>
            </a:pPr>
            <a:endParaRPr sz="2400">
              <a:latin typeface="Arial"/>
              <a:ea typeface="Arial"/>
              <a:cs typeface="Arial"/>
              <a:sym typeface="Arial"/>
            </a:endParaRPr>
          </a:p>
          <a:p>
            <a:pPr marL="76200" lvl="0" indent="0" algn="l" rtl="0">
              <a:lnSpc>
                <a:spcPct val="100000"/>
              </a:lnSpc>
              <a:spcBef>
                <a:spcPts val="600"/>
              </a:spcBef>
              <a:spcAft>
                <a:spcPts val="0"/>
              </a:spcAft>
              <a:buSzPts val="2400"/>
              <a:buNone/>
            </a:pPr>
            <a:endParaRPr sz="2400"/>
          </a:p>
        </p:txBody>
      </p:sp>
      <p:pic>
        <p:nvPicPr>
          <p:cNvPr id="941" name="Google Shape;941;p64"/>
          <p:cNvPicPr preferRelativeResize="0"/>
          <p:nvPr/>
        </p:nvPicPr>
        <p:blipFill rotWithShape="1">
          <a:blip r:embed="rId4">
            <a:alphaModFix/>
          </a:blip>
          <a:srcRect/>
          <a:stretch/>
        </p:blipFill>
        <p:spPr>
          <a:xfrm>
            <a:off x="2301240" y="4425774"/>
            <a:ext cx="1766207" cy="2368726"/>
          </a:xfrm>
          <a:prstGeom prst="rect">
            <a:avLst/>
          </a:prstGeom>
          <a:noFill/>
          <a:ln>
            <a:noFill/>
          </a:ln>
        </p:spPr>
      </p:pic>
      <p:sp>
        <p:nvSpPr>
          <p:cNvPr id="942" name="Google Shape;942;p64"/>
          <p:cNvSpPr txBox="1"/>
          <p:nvPr/>
        </p:nvSpPr>
        <p:spPr>
          <a:xfrm>
            <a:off x="4617720" y="4655551"/>
            <a:ext cx="1524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lgerian"/>
                <a:ea typeface="Algerian"/>
                <a:cs typeface="Algerian"/>
                <a:sym typeface="Algerian"/>
              </a:rPr>
              <a:t>Hola!</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haroni"/>
                <a:ea typeface="Aharoni"/>
                <a:cs typeface="Aharoni"/>
                <a:sym typeface="Aharoni"/>
              </a:rPr>
              <a:t>Anyong!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Batang"/>
                <a:ea typeface="Batang"/>
                <a:cs typeface="Batang"/>
                <a:sym typeface="Batang"/>
              </a:rPr>
              <a:t>Chao!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Nihao!</a:t>
            </a:r>
            <a:endParaRPr/>
          </a:p>
        </p:txBody>
      </p:sp>
      <p:sp>
        <p:nvSpPr>
          <p:cNvPr id="943" name="Google Shape;943;p64"/>
          <p:cNvSpPr/>
          <p:nvPr/>
        </p:nvSpPr>
        <p:spPr>
          <a:xfrm>
            <a:off x="4267200" y="4517053"/>
            <a:ext cx="1905000" cy="1477327"/>
          </a:xfrm>
          <a:prstGeom prst="wedgeEllipseCallout">
            <a:avLst>
              <a:gd name="adj1" fmla="val -57846"/>
              <a:gd name="adj2" fmla="val -1133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59923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66"/>
          <p:cNvSpPr txBox="1">
            <a:spLocks noGrp="1"/>
          </p:cNvSpPr>
          <p:nvPr>
            <p:ph type="ctrTitle"/>
          </p:nvPr>
        </p:nvSpPr>
        <p:spPr>
          <a:xfrm>
            <a:off x="463525" y="3828197"/>
            <a:ext cx="4094400" cy="154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Resources</a:t>
            </a:r>
            <a:endParaRPr/>
          </a:p>
        </p:txBody>
      </p:sp>
    </p:spTree>
    <p:extLst>
      <p:ext uri="{BB962C8B-B14F-4D97-AF65-F5344CB8AC3E}">
        <p14:creationId xmlns:p14="http://schemas.microsoft.com/office/powerpoint/2010/main" val="3422006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67"/>
          <p:cNvSpPr txBox="1">
            <a:spLocks noGrp="1"/>
          </p:cNvSpPr>
          <p:nvPr>
            <p:ph type="title" idx="4294967295"/>
          </p:nvPr>
        </p:nvSpPr>
        <p:spPr>
          <a:xfrm>
            <a:off x="609599" y="635000"/>
            <a:ext cx="7745413" cy="1143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000"/>
              <a:buFont typeface="Roboto Condensed"/>
              <a:buNone/>
            </a:pPr>
            <a:r>
              <a:rPr lang="en-US" sz="3600">
                <a:solidFill>
                  <a:schemeClr val="dk1"/>
                </a:solidFill>
                <a:latin typeface="Arial"/>
                <a:ea typeface="Arial"/>
                <a:cs typeface="Arial"/>
                <a:sym typeface="Arial"/>
              </a:rPr>
              <a:t>Scholarships and Financial Aid</a:t>
            </a:r>
            <a:endParaRPr/>
          </a:p>
        </p:txBody>
      </p:sp>
      <p:graphicFrame>
        <p:nvGraphicFramePr>
          <p:cNvPr id="3" name="Diagram 2"/>
          <p:cNvGraphicFramePr/>
          <p:nvPr/>
        </p:nvGraphicFramePr>
        <p:xfrm>
          <a:off x="990600" y="1778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81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68"/>
          <p:cNvPicPr preferRelativeResize="0"/>
          <p:nvPr/>
        </p:nvPicPr>
        <p:blipFill rotWithShape="1">
          <a:blip r:embed="rId3">
            <a:alphaModFix/>
          </a:blip>
          <a:srcRect/>
          <a:stretch/>
        </p:blipFill>
        <p:spPr>
          <a:xfrm rot="1023409">
            <a:off x="7578579" y="5690460"/>
            <a:ext cx="1178826" cy="999795"/>
          </a:xfrm>
          <a:prstGeom prst="rect">
            <a:avLst/>
          </a:prstGeom>
          <a:noFill/>
          <a:ln>
            <a:noFill/>
          </a:ln>
        </p:spPr>
      </p:pic>
      <p:sp>
        <p:nvSpPr>
          <p:cNvPr id="972" name="Google Shape;972;p68"/>
          <p:cNvSpPr txBox="1">
            <a:spLocks noGrp="1"/>
          </p:cNvSpPr>
          <p:nvPr>
            <p:ph type="title"/>
          </p:nvPr>
        </p:nvSpPr>
        <p:spPr>
          <a:xfrm>
            <a:off x="156117" y="533400"/>
            <a:ext cx="5738925" cy="1021600"/>
          </a:xfrm>
          <a:prstGeom prst="rect">
            <a:avLst/>
          </a:prstGeom>
          <a:noFill/>
          <a:ln>
            <a:noFill/>
          </a:ln>
        </p:spPr>
        <p:txBody>
          <a:bodyPr spcFirstLastPara="1" wrap="square" lIns="91425" tIns="91425" rIns="91425" bIns="91425" anchor="ctr" anchorCtr="0">
            <a:normAutofit fontScale="90000"/>
          </a:bodyPr>
          <a:lstStyle/>
          <a:p>
            <a:pPr lvl="0">
              <a:buSzPct val="92592"/>
            </a:pPr>
            <a:br>
              <a:rPr lang="en-US" sz="2400" b="1" cap="none" dirty="0">
                <a:latin typeface="Arial"/>
                <a:ea typeface="Arial"/>
                <a:cs typeface="Arial"/>
                <a:sym typeface="Arial"/>
              </a:rPr>
            </a:br>
            <a:br>
              <a:rPr lang="en-US" sz="2400" b="1" dirty="0">
                <a:latin typeface="Arial"/>
                <a:ea typeface="Arial"/>
                <a:cs typeface="Arial"/>
                <a:sym typeface="Arial"/>
              </a:rPr>
            </a:br>
            <a:br>
              <a:rPr lang="en-US" sz="2400" b="1" dirty="0">
                <a:latin typeface="Arial"/>
                <a:ea typeface="Arial"/>
                <a:cs typeface="Arial"/>
                <a:sym typeface="Arial"/>
              </a:rPr>
            </a:br>
            <a:br>
              <a:rPr lang="en-US" sz="2400" b="1"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r>
              <a:rPr lang="en-US" sz="2400" dirty="0">
                <a:latin typeface="Arial"/>
                <a:ea typeface="Arial"/>
                <a:cs typeface="Arial"/>
                <a:sym typeface="Arial"/>
              </a:rPr>
              <a:t>Application Checklist and Program Plans</a:t>
            </a: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br>
              <a:rPr lang="en-US" sz="2400" dirty="0">
                <a:latin typeface="Arial"/>
                <a:ea typeface="Arial"/>
                <a:cs typeface="Arial"/>
                <a:sym typeface="Arial"/>
              </a:rPr>
            </a:br>
            <a:r>
              <a:rPr lang="en-US" sz="2000" b="1" cap="none" dirty="0">
                <a:latin typeface="Arial"/>
                <a:ea typeface="Arial"/>
                <a:cs typeface="Arial"/>
                <a:sym typeface="Arial"/>
              </a:rPr>
              <a:t>Program Plans:</a:t>
            </a:r>
            <a:br>
              <a:rPr lang="en-US" sz="2000" cap="none" dirty="0">
                <a:latin typeface="Arial"/>
                <a:ea typeface="Arial"/>
                <a:cs typeface="Arial"/>
                <a:sym typeface="Arial"/>
              </a:rPr>
            </a:br>
            <a:r>
              <a:rPr lang="en-US" sz="2000" b="1" dirty="0"/>
              <a:t>Early Childhood</a:t>
            </a:r>
            <a:r>
              <a:rPr lang="en-US" sz="2000" dirty="0"/>
              <a:t>:</a:t>
            </a:r>
            <a:br>
              <a:rPr lang="en-US" sz="2000" dirty="0"/>
            </a:br>
            <a:br>
              <a:rPr lang="en-US" sz="2000" cap="none" dirty="0">
                <a:latin typeface="Arial"/>
                <a:ea typeface="Arial"/>
                <a:cs typeface="Arial"/>
                <a:sym typeface="Arial"/>
              </a:rPr>
            </a:br>
            <a:br>
              <a:rPr lang="en-US" sz="2000" dirty="0">
                <a:solidFill>
                  <a:schemeClr val="dk1"/>
                </a:solidFill>
                <a:latin typeface="Arial"/>
                <a:ea typeface="Arial"/>
                <a:cs typeface="Arial"/>
                <a:sym typeface="Arial"/>
              </a:rPr>
            </a:br>
            <a:br>
              <a:rPr lang="en-US" sz="2000" dirty="0">
                <a:solidFill>
                  <a:schemeClr val="dk1"/>
                </a:solidFill>
                <a:latin typeface="Arial"/>
                <a:ea typeface="Arial"/>
                <a:cs typeface="Arial"/>
                <a:sym typeface="Arial"/>
              </a:rPr>
            </a:br>
            <a:br>
              <a:rPr lang="en-US" sz="2000" dirty="0">
                <a:solidFill>
                  <a:schemeClr val="dk1"/>
                </a:solidFill>
                <a:latin typeface="Arial"/>
                <a:ea typeface="Arial"/>
                <a:cs typeface="Arial"/>
                <a:sym typeface="Arial"/>
              </a:rPr>
            </a:br>
            <a:br>
              <a:rPr lang="en-US" sz="2000" dirty="0">
                <a:solidFill>
                  <a:schemeClr val="dk1"/>
                </a:solidFill>
                <a:latin typeface="Arial"/>
                <a:ea typeface="Arial"/>
                <a:cs typeface="Arial"/>
                <a:sym typeface="Arial"/>
              </a:rPr>
            </a:br>
            <a:br>
              <a:rPr lang="en-US" sz="2000" dirty="0">
                <a:solidFill>
                  <a:schemeClr val="dk1"/>
                </a:solidFill>
                <a:latin typeface="Arial"/>
                <a:ea typeface="Arial"/>
                <a:cs typeface="Arial"/>
                <a:sym typeface="Arial"/>
              </a:rPr>
            </a:br>
            <a:br>
              <a:rPr lang="en-US" sz="2000" cap="none" dirty="0">
                <a:solidFill>
                  <a:schemeClr val="dk1"/>
                </a:solidFill>
                <a:latin typeface="Arial"/>
                <a:ea typeface="Arial"/>
                <a:cs typeface="Arial"/>
                <a:sym typeface="Arial"/>
              </a:rPr>
            </a:br>
            <a:endParaRPr sz="2000"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52E98118-7196-4038-8942-AF96E89ECB0E}"/>
              </a:ext>
            </a:extLst>
          </p:cNvPr>
          <p:cNvSpPr txBox="1"/>
          <p:nvPr/>
        </p:nvSpPr>
        <p:spPr>
          <a:xfrm>
            <a:off x="511728" y="2172749"/>
            <a:ext cx="6123964" cy="1938992"/>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Links to Resources such as, </a:t>
            </a:r>
            <a:r>
              <a:rPr lang="en-US" sz="2000" b="1" dirty="0">
                <a:solidFill>
                  <a:schemeClr val="bg2">
                    <a:lumMod val="50000"/>
                  </a:schemeClr>
                </a:solidFill>
                <a:latin typeface="Arial" panose="020B0604020202020204" pitchFamily="34" charset="0"/>
                <a:cs typeface="Arial" panose="020B0604020202020204" pitchFamily="34" charset="0"/>
              </a:rPr>
              <a:t>Application Checklist, Mild to Moderate Support Needs Program Plan, Extensive Support Needs Program Plan and Early Childhood Program Plan</a:t>
            </a:r>
            <a:r>
              <a:rPr lang="en-US" sz="2000" dirty="0">
                <a:solidFill>
                  <a:schemeClr val="bg2">
                    <a:lumMod val="50000"/>
                  </a:schemeClr>
                </a:solidFill>
                <a:latin typeface="Arial" panose="020B0604020202020204" pitchFamily="34" charset="0"/>
                <a:cs typeface="Arial" panose="020B0604020202020204" pitchFamily="34" charset="0"/>
              </a:rPr>
              <a:t>, can be found on the Resources page of the SPED website: </a:t>
            </a:r>
            <a:r>
              <a:rPr lang="en-US" sz="2000" dirty="0">
                <a:solidFill>
                  <a:schemeClr val="bg2">
                    <a:lumMod val="50000"/>
                  </a:schemeClr>
                </a:solidFill>
                <a:latin typeface="Arial" panose="020B0604020202020204" pitchFamily="34" charset="0"/>
                <a:cs typeface="Arial" panose="020B0604020202020204" pitchFamily="34" charset="0"/>
                <a:hlinkClick r:id="rId4"/>
              </a:rPr>
              <a:t>https://ed.fullerton.edu/sped/student-resources/</a:t>
            </a:r>
            <a:r>
              <a:rPr lang="en-US" sz="2000" dirty="0">
                <a:solidFill>
                  <a:schemeClr val="bg2">
                    <a:lumMod val="50000"/>
                  </a:schemeClr>
                </a:solidFill>
                <a:latin typeface="Arial" panose="020B0604020202020204" pitchFamily="34" charset="0"/>
                <a:cs typeface="Arial" panose="020B0604020202020204" pitchFamily="34" charset="0"/>
              </a:rPr>
              <a:t> </a:t>
            </a:r>
            <a:endParaRPr lang="en-US" sz="2000" dirty="0"/>
          </a:p>
        </p:txBody>
      </p:sp>
    </p:spTree>
    <p:extLst>
      <p:ext uri="{BB962C8B-B14F-4D97-AF65-F5344CB8AC3E}">
        <p14:creationId xmlns:p14="http://schemas.microsoft.com/office/powerpoint/2010/main" val="1381605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69"/>
          <p:cNvSpPr txBox="1">
            <a:spLocks noGrp="1"/>
          </p:cNvSpPr>
          <p:nvPr>
            <p:ph type="title"/>
          </p:nvPr>
        </p:nvSpPr>
        <p:spPr>
          <a:xfrm>
            <a:off x="762000" y="345044"/>
            <a:ext cx="5258400" cy="10216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000"/>
              <a:buNone/>
            </a:pPr>
            <a:r>
              <a:rPr lang="en-US" sz="3600">
                <a:solidFill>
                  <a:schemeClr val="dk1"/>
                </a:solidFill>
                <a:latin typeface="Arial"/>
                <a:ea typeface="Arial"/>
                <a:cs typeface="Arial"/>
                <a:sym typeface="Arial"/>
              </a:rPr>
              <a:t>Important Links</a:t>
            </a:r>
            <a:endParaRPr/>
          </a:p>
        </p:txBody>
      </p:sp>
      <p:sp>
        <p:nvSpPr>
          <p:cNvPr id="980" name="Google Shape;980;p69"/>
          <p:cNvSpPr txBox="1">
            <a:spLocks noGrp="1"/>
          </p:cNvSpPr>
          <p:nvPr>
            <p:ph type="body" idx="1"/>
          </p:nvPr>
        </p:nvSpPr>
        <p:spPr>
          <a:xfrm>
            <a:off x="399459" y="1346200"/>
            <a:ext cx="8382000" cy="5283200"/>
          </a:xfrm>
          <a:prstGeom prst="rect">
            <a:avLst/>
          </a:prstGeom>
          <a:noFill/>
          <a:ln>
            <a:noFill/>
          </a:ln>
        </p:spPr>
        <p:txBody>
          <a:bodyPr spcFirstLastPara="1" wrap="square" lIns="91425" tIns="91425" rIns="91425" bIns="91425" anchor="ctr" anchorCtr="0">
            <a:normAutofit fontScale="70000" lnSpcReduction="20000"/>
          </a:bodyPr>
          <a:lstStyle/>
          <a:p>
            <a:pPr marL="457200" lvl="0" indent="-381000" algn="l" rtl="0">
              <a:lnSpc>
                <a:spcPct val="100000"/>
              </a:lnSpc>
              <a:spcBef>
                <a:spcPts val="600"/>
              </a:spcBef>
              <a:spcAft>
                <a:spcPts val="0"/>
              </a:spcAft>
              <a:buSzPct val="190476"/>
              <a:buNone/>
            </a:pPr>
            <a:r>
              <a:rPr lang="en-US" sz="1800" dirty="0">
                <a:latin typeface="Arial"/>
                <a:ea typeface="Arial"/>
                <a:cs typeface="Arial"/>
                <a:sym typeface="Arial"/>
              </a:rPr>
              <a:t> </a:t>
            </a:r>
            <a:endParaRPr sz="2300" dirty="0">
              <a:latin typeface="Arial"/>
              <a:ea typeface="Arial"/>
              <a:cs typeface="Arial"/>
              <a:sym typeface="Arial"/>
            </a:endParaRPr>
          </a:p>
          <a:p>
            <a:pPr marL="457200" lvl="0" indent="-381000" algn="l" rtl="0">
              <a:lnSpc>
                <a:spcPct val="100000"/>
              </a:lnSpc>
              <a:spcBef>
                <a:spcPts val="600"/>
              </a:spcBef>
              <a:spcAft>
                <a:spcPts val="0"/>
              </a:spcAft>
              <a:buSzPct val="142857"/>
              <a:buFont typeface="Noto Sans Symbols"/>
              <a:buChar char="❖"/>
            </a:pPr>
            <a:r>
              <a:rPr lang="en-US" dirty="0"/>
              <a:t>SPED Department:  </a:t>
            </a:r>
            <a:r>
              <a:rPr lang="en-US" u="sng" dirty="0">
                <a:solidFill>
                  <a:schemeClr val="hlink"/>
                </a:solidFill>
                <a:hlinkClick r:id="rId3"/>
              </a:rPr>
              <a:t>http://ed.fullerton.edu/sped/</a:t>
            </a:r>
            <a:r>
              <a:rPr lang="en-US" dirty="0"/>
              <a:t> </a:t>
            </a:r>
            <a:endParaRPr dirty="0"/>
          </a:p>
          <a:p>
            <a:pPr marL="457200" lvl="0" indent="-381000" algn="l" rtl="0">
              <a:lnSpc>
                <a:spcPct val="100000"/>
              </a:lnSpc>
              <a:spcBef>
                <a:spcPts val="600"/>
              </a:spcBef>
              <a:spcAft>
                <a:spcPts val="0"/>
              </a:spcAft>
              <a:buSzPct val="142857"/>
              <a:buFont typeface="Noto Sans Symbols"/>
              <a:buChar char="❖"/>
            </a:pPr>
            <a:r>
              <a:rPr lang="en-US" dirty="0"/>
              <a:t>SPED Admissions: </a:t>
            </a:r>
            <a:r>
              <a:rPr lang="en-US" u="sng" dirty="0">
                <a:solidFill>
                  <a:schemeClr val="hlink"/>
                </a:solidFill>
                <a:hlinkClick r:id="rId4"/>
              </a:rPr>
              <a:t>http://ed.fullerton.edu/sped/admissions.php</a:t>
            </a:r>
            <a:endParaRPr dirty="0"/>
          </a:p>
          <a:p>
            <a:pPr marL="457200" lvl="0" indent="-381000" algn="l" rtl="0">
              <a:lnSpc>
                <a:spcPct val="100000"/>
              </a:lnSpc>
              <a:spcBef>
                <a:spcPts val="600"/>
              </a:spcBef>
              <a:spcAft>
                <a:spcPts val="0"/>
              </a:spcAft>
              <a:buSzPct val="142857"/>
              <a:buFont typeface="Noto Sans Symbols"/>
              <a:buChar char="❖"/>
            </a:pPr>
            <a:r>
              <a:rPr lang="en-US" dirty="0"/>
              <a:t>University admissions:  </a:t>
            </a:r>
            <a:r>
              <a:rPr lang="en-US" u="sng" dirty="0">
                <a:solidFill>
                  <a:schemeClr val="hlink"/>
                </a:solidFill>
                <a:hlinkClick r:id="rId5"/>
              </a:rPr>
              <a:t>www.calstate.edu/apply</a:t>
            </a:r>
            <a:endParaRPr dirty="0"/>
          </a:p>
          <a:p>
            <a:pPr marL="457200" lvl="0" indent="-381000" algn="l" rtl="0">
              <a:lnSpc>
                <a:spcPct val="100000"/>
              </a:lnSpc>
              <a:spcBef>
                <a:spcPts val="600"/>
              </a:spcBef>
              <a:spcAft>
                <a:spcPts val="0"/>
              </a:spcAft>
              <a:buSzPct val="142857"/>
              <a:buFont typeface="Noto Sans Symbols"/>
              <a:buChar char="❖"/>
            </a:pPr>
            <a:r>
              <a:rPr lang="en-US" dirty="0"/>
              <a:t>$50 Department Processing Fee: </a:t>
            </a:r>
            <a:r>
              <a:rPr lang="en-US" u="sng" dirty="0">
                <a:solidFill>
                  <a:schemeClr val="hlink"/>
                </a:solidFill>
                <a:hlinkClick r:id="rId6"/>
              </a:rPr>
              <a:t>https://coeapps.fullerton.edu/atedpay</a:t>
            </a:r>
            <a:endParaRPr dirty="0"/>
          </a:p>
          <a:p>
            <a:pPr marL="457200" lvl="0" indent="-381000" algn="l" rtl="0">
              <a:lnSpc>
                <a:spcPct val="100000"/>
              </a:lnSpc>
              <a:spcBef>
                <a:spcPts val="600"/>
              </a:spcBef>
              <a:spcAft>
                <a:spcPts val="0"/>
              </a:spcAft>
              <a:buSzPct val="142857"/>
              <a:buFont typeface="Noto Sans Symbols"/>
              <a:buChar char="❖"/>
            </a:pPr>
            <a:r>
              <a:rPr lang="en-US" dirty="0"/>
              <a:t>Certificate of Clearance: </a:t>
            </a:r>
            <a:r>
              <a:rPr lang="en-US" u="sng" dirty="0">
                <a:solidFill>
                  <a:srgbClr val="8E8E8E"/>
                </a:solidFill>
                <a:hlinkClick r:id="rId7">
                  <a:extLst>
                    <a:ext uri="{A12FA001-AC4F-418D-AE19-62706E023703}">
                      <ahyp:hlinkClr xmlns:ahyp="http://schemas.microsoft.com/office/drawing/2018/hyperlinkcolor" val="tx"/>
                    </a:ext>
                  </a:extLst>
                </a:hlinkClick>
              </a:rPr>
              <a:t>https://www.ctc.ca.gov/credentials/leaflets/certificate-of-clearance-(cl-900)</a:t>
            </a:r>
            <a:endParaRPr dirty="0">
              <a:solidFill>
                <a:srgbClr val="8E8E8E"/>
              </a:solidFill>
            </a:endParaRPr>
          </a:p>
          <a:p>
            <a:pPr marL="457200" lvl="0" indent="-381000" algn="l" rtl="0">
              <a:lnSpc>
                <a:spcPct val="100000"/>
              </a:lnSpc>
              <a:spcBef>
                <a:spcPts val="600"/>
              </a:spcBef>
              <a:spcAft>
                <a:spcPts val="0"/>
              </a:spcAft>
              <a:buSzPct val="142857"/>
              <a:buFont typeface="Noto Sans Symbols"/>
              <a:buChar char="❖"/>
            </a:pPr>
            <a:r>
              <a:rPr lang="en-US" dirty="0"/>
              <a:t>CBEST: </a:t>
            </a:r>
            <a:r>
              <a:rPr lang="en-US" u="sng" dirty="0">
                <a:solidFill>
                  <a:schemeClr val="hlink"/>
                </a:solidFill>
                <a:hlinkClick r:id="rId8"/>
              </a:rPr>
              <a:t>www.cbest.nesinc.com</a:t>
            </a:r>
            <a:endParaRPr dirty="0"/>
          </a:p>
          <a:p>
            <a:pPr marL="457200" lvl="0" indent="-381000" algn="l" rtl="0">
              <a:lnSpc>
                <a:spcPct val="100000"/>
              </a:lnSpc>
              <a:spcBef>
                <a:spcPts val="600"/>
              </a:spcBef>
              <a:spcAft>
                <a:spcPts val="0"/>
              </a:spcAft>
              <a:buSzPct val="142857"/>
              <a:buFont typeface="Noto Sans Symbols"/>
              <a:buChar char="❖"/>
            </a:pPr>
            <a:r>
              <a:rPr lang="en-US" dirty="0"/>
              <a:t>CSET: </a:t>
            </a:r>
            <a:r>
              <a:rPr lang="en-US" u="sng" dirty="0">
                <a:solidFill>
                  <a:schemeClr val="hlink"/>
                </a:solidFill>
                <a:hlinkClick r:id="rId9"/>
              </a:rPr>
              <a:t>www.cset.nesinc.com</a:t>
            </a:r>
            <a:endParaRPr dirty="0"/>
          </a:p>
          <a:p>
            <a:pPr marL="457200" lvl="0" indent="-381000" algn="l" rtl="0">
              <a:lnSpc>
                <a:spcPct val="100000"/>
              </a:lnSpc>
              <a:spcBef>
                <a:spcPts val="600"/>
              </a:spcBef>
              <a:spcAft>
                <a:spcPts val="0"/>
              </a:spcAft>
              <a:buSzPct val="142857"/>
              <a:buFont typeface="Noto Sans Symbols"/>
              <a:buChar char="❖"/>
            </a:pPr>
            <a:r>
              <a:rPr lang="en-US" dirty="0"/>
              <a:t>Open University: </a:t>
            </a:r>
            <a:r>
              <a:rPr lang="en-US" u="sng" dirty="0">
                <a:solidFill>
                  <a:schemeClr val="hlink"/>
                </a:solidFill>
                <a:hlinkClick r:id="rId10"/>
              </a:rPr>
              <a:t>http://ou.fullerton.edu/</a:t>
            </a:r>
            <a:r>
              <a:rPr lang="en-US" dirty="0"/>
              <a:t> </a:t>
            </a:r>
            <a:endParaRPr dirty="0"/>
          </a:p>
          <a:p>
            <a:pPr marL="457200" lvl="0" indent="-381000" algn="l" rtl="0">
              <a:lnSpc>
                <a:spcPct val="100000"/>
              </a:lnSpc>
              <a:spcBef>
                <a:spcPts val="600"/>
              </a:spcBef>
              <a:spcAft>
                <a:spcPts val="0"/>
              </a:spcAft>
              <a:buSzPct val="142857"/>
              <a:buFont typeface="Noto Sans Symbols"/>
              <a:buChar char="❖"/>
            </a:pPr>
            <a:r>
              <a:rPr lang="en-US" dirty="0"/>
              <a:t>Extended Ed: </a:t>
            </a:r>
            <a:r>
              <a:rPr lang="en-US" u="sng" dirty="0">
                <a:solidFill>
                  <a:schemeClr val="hlink"/>
                </a:solidFill>
                <a:hlinkClick r:id="rId11"/>
              </a:rPr>
              <a:t>http://extension.fullerton.edu/professionaldevelopment/Educators</a:t>
            </a:r>
            <a:r>
              <a:rPr lang="en-US" dirty="0"/>
              <a:t> </a:t>
            </a:r>
            <a:endParaRPr dirty="0"/>
          </a:p>
          <a:p>
            <a:pPr marL="457200" lvl="0" indent="-381000" algn="l" rtl="0">
              <a:lnSpc>
                <a:spcPct val="100000"/>
              </a:lnSpc>
              <a:spcBef>
                <a:spcPts val="600"/>
              </a:spcBef>
              <a:spcAft>
                <a:spcPts val="0"/>
              </a:spcAft>
              <a:buSzPct val="142857"/>
              <a:buFont typeface="Noto Sans Symbols"/>
              <a:buChar char="❖"/>
            </a:pPr>
            <a:r>
              <a:rPr lang="en-US" dirty="0"/>
              <a:t>CSUF Career Center: </a:t>
            </a:r>
            <a:r>
              <a:rPr lang="en-US" u="sng" dirty="0">
                <a:solidFill>
                  <a:schemeClr val="hlink"/>
                </a:solidFill>
                <a:hlinkClick r:id="rId12"/>
              </a:rPr>
              <a:t>www.fullerton.edu/career</a:t>
            </a:r>
            <a:r>
              <a:rPr lang="en-US" dirty="0"/>
              <a:t> </a:t>
            </a:r>
            <a:endParaRPr dirty="0"/>
          </a:p>
          <a:p>
            <a:pPr marL="457200" lvl="0" indent="-381000" algn="l" rtl="0">
              <a:lnSpc>
                <a:spcPct val="100000"/>
              </a:lnSpc>
              <a:spcBef>
                <a:spcPts val="600"/>
              </a:spcBef>
              <a:spcAft>
                <a:spcPts val="0"/>
              </a:spcAft>
              <a:buSzPct val="142857"/>
              <a:buFont typeface="Noto Sans Symbols"/>
              <a:buChar char="❖"/>
            </a:pPr>
            <a:r>
              <a:rPr lang="en-US" dirty="0"/>
              <a:t>California Commission on Teacher Credentialing: </a:t>
            </a:r>
            <a:r>
              <a:rPr lang="en-US" u="sng" dirty="0">
                <a:solidFill>
                  <a:schemeClr val="hlink"/>
                </a:solidFill>
                <a:hlinkClick r:id="rId13"/>
              </a:rPr>
              <a:t>www.ctc.ca.gov</a:t>
            </a:r>
            <a:endParaRPr dirty="0"/>
          </a:p>
          <a:p>
            <a:pPr marL="457200" lvl="0" indent="-381000" algn="l" rtl="0">
              <a:lnSpc>
                <a:spcPct val="100000"/>
              </a:lnSpc>
              <a:spcBef>
                <a:spcPts val="600"/>
              </a:spcBef>
              <a:spcAft>
                <a:spcPts val="0"/>
              </a:spcAft>
              <a:buSzPct val="142857"/>
              <a:buFont typeface="Noto Sans Symbols"/>
              <a:buChar char="❖"/>
            </a:pPr>
            <a:r>
              <a:rPr lang="en-US" dirty="0"/>
              <a:t>Center for Careers in Teaching: </a:t>
            </a:r>
            <a:r>
              <a:rPr lang="en-US" u="sng" dirty="0">
                <a:solidFill>
                  <a:schemeClr val="hlink"/>
                </a:solidFill>
                <a:hlinkClick r:id="rId14"/>
              </a:rPr>
              <a:t>www.fullerton.edu/cct</a:t>
            </a:r>
            <a:endParaRPr dirty="0"/>
          </a:p>
          <a:p>
            <a:pPr marL="457200" lvl="0" indent="-381000" algn="l" rtl="0">
              <a:lnSpc>
                <a:spcPct val="100000"/>
              </a:lnSpc>
              <a:spcBef>
                <a:spcPts val="600"/>
              </a:spcBef>
              <a:spcAft>
                <a:spcPts val="0"/>
              </a:spcAft>
              <a:buSzPct val="142857"/>
              <a:buFont typeface="Noto Sans Symbols"/>
              <a:buChar char="❖"/>
            </a:pPr>
            <a:r>
              <a:rPr lang="en-US" dirty="0"/>
              <a:t>Financial Services: </a:t>
            </a:r>
            <a:r>
              <a:rPr lang="en-US" u="sng" dirty="0">
                <a:solidFill>
                  <a:schemeClr val="hlink"/>
                </a:solidFill>
                <a:hlinkClick r:id="rId15"/>
              </a:rPr>
              <a:t>http://sfs.fullerton.edu</a:t>
            </a:r>
            <a:endParaRPr dirty="0"/>
          </a:p>
          <a:p>
            <a:pPr marL="457200" lvl="0" indent="-228600" algn="l" rtl="0">
              <a:lnSpc>
                <a:spcPct val="100000"/>
              </a:lnSpc>
              <a:spcBef>
                <a:spcPts val="600"/>
              </a:spcBef>
              <a:spcAft>
                <a:spcPts val="0"/>
              </a:spcAft>
              <a:buSzPct val="155844"/>
              <a:buFont typeface="Noto Sans Symbols"/>
              <a:buNone/>
            </a:pPr>
            <a:endParaRPr sz="2200" dirty="0">
              <a:latin typeface="Arial"/>
              <a:ea typeface="Arial"/>
              <a:cs typeface="Arial"/>
              <a:sym typeface="Arial"/>
            </a:endParaRPr>
          </a:p>
          <a:p>
            <a:pPr marL="457200" lvl="0" indent="-228600" algn="l" rtl="0">
              <a:lnSpc>
                <a:spcPct val="100000"/>
              </a:lnSpc>
              <a:spcBef>
                <a:spcPts val="600"/>
              </a:spcBef>
              <a:spcAft>
                <a:spcPts val="0"/>
              </a:spcAft>
              <a:buSzPct val="155844"/>
              <a:buNone/>
            </a:pPr>
            <a:endParaRPr sz="2200" dirty="0">
              <a:latin typeface="Arial"/>
              <a:ea typeface="Arial"/>
              <a:cs typeface="Arial"/>
              <a:sym typeface="Arial"/>
            </a:endParaRPr>
          </a:p>
          <a:p>
            <a:pPr marL="914400" lvl="1" indent="-381000" algn="l" rtl="0">
              <a:lnSpc>
                <a:spcPct val="100000"/>
              </a:lnSpc>
              <a:spcBef>
                <a:spcPts val="1000"/>
              </a:spcBef>
              <a:spcAft>
                <a:spcPts val="0"/>
              </a:spcAft>
              <a:buSzPct val="142857"/>
              <a:buNone/>
            </a:pPr>
            <a:r>
              <a:rPr lang="en-US" dirty="0"/>
              <a:t> </a:t>
            </a:r>
            <a:endParaRPr dirty="0"/>
          </a:p>
          <a:p>
            <a:pPr marL="914400" lvl="1" indent="-381000" algn="l" rtl="0">
              <a:lnSpc>
                <a:spcPct val="100000"/>
              </a:lnSpc>
              <a:spcBef>
                <a:spcPts val="1000"/>
              </a:spcBef>
              <a:spcAft>
                <a:spcPts val="0"/>
              </a:spcAft>
              <a:buSzPct val="142857"/>
              <a:buNone/>
            </a:pPr>
            <a:endParaRPr dirty="0"/>
          </a:p>
        </p:txBody>
      </p:sp>
      <p:pic>
        <p:nvPicPr>
          <p:cNvPr id="981" name="Google Shape;981;p69"/>
          <p:cNvPicPr preferRelativeResize="0"/>
          <p:nvPr/>
        </p:nvPicPr>
        <p:blipFill rotWithShape="1">
          <a:blip r:embed="rId16">
            <a:alphaModFix/>
          </a:blip>
          <a:srcRect/>
          <a:stretch/>
        </p:blipFill>
        <p:spPr>
          <a:xfrm>
            <a:off x="6873241" y="4953000"/>
            <a:ext cx="1676400" cy="1676400"/>
          </a:xfrm>
          <a:prstGeom prst="rect">
            <a:avLst/>
          </a:prstGeom>
          <a:noFill/>
          <a:ln>
            <a:noFill/>
          </a:ln>
        </p:spPr>
      </p:pic>
    </p:spTree>
    <p:extLst>
      <p:ext uri="{BB962C8B-B14F-4D97-AF65-F5344CB8AC3E}">
        <p14:creationId xmlns:p14="http://schemas.microsoft.com/office/powerpoint/2010/main" val="3290757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70"/>
          <p:cNvSpPr txBox="1">
            <a:spLocks noGrp="1"/>
          </p:cNvSpPr>
          <p:nvPr>
            <p:ph type="title" idx="4294967295"/>
          </p:nvPr>
        </p:nvSpPr>
        <p:spPr>
          <a:xfrm>
            <a:off x="87351" y="762000"/>
            <a:ext cx="8153400"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000"/>
              <a:buFont typeface="Roboto Condensed"/>
              <a:buNone/>
            </a:pPr>
            <a:r>
              <a:rPr lang="en-US" sz="3600">
                <a:solidFill>
                  <a:schemeClr val="dk1"/>
                </a:solidFill>
                <a:latin typeface="Arial"/>
                <a:ea typeface="Arial"/>
                <a:cs typeface="Arial"/>
                <a:sym typeface="Arial"/>
              </a:rPr>
              <a:t>Your Success is </a:t>
            </a:r>
            <a:r>
              <a:rPr lang="en-US" sz="3600" u="sng">
                <a:solidFill>
                  <a:schemeClr val="dk1"/>
                </a:solidFill>
                <a:latin typeface="Arial"/>
                <a:ea typeface="Arial"/>
                <a:cs typeface="Arial"/>
                <a:sym typeface="Arial"/>
              </a:rPr>
              <a:t>Your</a:t>
            </a:r>
            <a:r>
              <a:rPr lang="en-US" sz="3600">
                <a:solidFill>
                  <a:schemeClr val="dk1"/>
                </a:solidFill>
                <a:latin typeface="Arial"/>
                <a:ea typeface="Arial"/>
                <a:cs typeface="Arial"/>
                <a:sym typeface="Arial"/>
              </a:rPr>
              <a:t> Responsibility</a:t>
            </a:r>
            <a:endParaRPr/>
          </a:p>
        </p:txBody>
      </p:sp>
      <p:sp>
        <p:nvSpPr>
          <p:cNvPr id="989" name="Google Shape;989;p70"/>
          <p:cNvSpPr txBox="1">
            <a:spLocks noGrp="1"/>
          </p:cNvSpPr>
          <p:nvPr>
            <p:ph type="body" idx="4294967295"/>
          </p:nvPr>
        </p:nvSpPr>
        <p:spPr>
          <a:xfrm>
            <a:off x="0" y="1447800"/>
            <a:ext cx="8229600" cy="4876800"/>
          </a:xfrm>
          <a:prstGeom prst="rect">
            <a:avLst/>
          </a:prstGeom>
          <a:noFill/>
          <a:ln>
            <a:noFill/>
          </a:ln>
        </p:spPr>
        <p:txBody>
          <a:bodyPr spcFirstLastPara="1" wrap="square" lIns="91425" tIns="91425" rIns="91425" bIns="91425" anchor="ctr" anchorCtr="0">
            <a:normAutofit/>
          </a:bodyPr>
          <a:lstStyle/>
          <a:p>
            <a:pPr marL="457200" lvl="0" indent="-381000" algn="l" rtl="0">
              <a:lnSpc>
                <a:spcPct val="100000"/>
              </a:lnSpc>
              <a:spcBef>
                <a:spcPts val="600"/>
              </a:spcBef>
              <a:spcAft>
                <a:spcPts val="0"/>
              </a:spcAft>
              <a:buSzPts val="2400"/>
              <a:buNone/>
            </a:pPr>
            <a:r>
              <a:rPr lang="en-US" sz="2000">
                <a:latin typeface="Arial"/>
                <a:ea typeface="Arial"/>
                <a:cs typeface="Arial"/>
                <a:sym typeface="Arial"/>
              </a:rPr>
              <a:t> </a:t>
            </a:r>
            <a:endParaRPr/>
          </a:p>
          <a:p>
            <a:pPr marL="533400" lvl="0" indent="-457200" algn="l" rtl="0">
              <a:lnSpc>
                <a:spcPct val="100000"/>
              </a:lnSpc>
              <a:spcBef>
                <a:spcPts val="600"/>
              </a:spcBef>
              <a:spcAft>
                <a:spcPts val="0"/>
              </a:spcAft>
              <a:buSzPts val="2400"/>
              <a:buFont typeface="Arial"/>
              <a:buAutoNum type="arabicPeriod"/>
            </a:pPr>
            <a:r>
              <a:rPr lang="en-US" sz="2200" b="1"/>
              <a:t>Submit all documentation-</a:t>
            </a:r>
            <a:endParaRPr/>
          </a:p>
          <a:p>
            <a:pPr marL="533400" lvl="1" indent="0" algn="l" rtl="0">
              <a:lnSpc>
                <a:spcPct val="100000"/>
              </a:lnSpc>
              <a:spcBef>
                <a:spcPts val="1000"/>
              </a:spcBef>
              <a:spcAft>
                <a:spcPts val="0"/>
              </a:spcAft>
              <a:buSzPts val="2400"/>
              <a:buNone/>
            </a:pPr>
            <a:r>
              <a:rPr lang="en-US" sz="2000"/>
              <a:t>To avoid delays in processing of your application, be sure to submit </a:t>
            </a:r>
            <a:r>
              <a:rPr lang="en-US" sz="2000" b="1" u="sng"/>
              <a:t>all</a:t>
            </a:r>
            <a:r>
              <a:rPr lang="en-US" sz="2000"/>
              <a:t> documentation on Cal State Apply application</a:t>
            </a:r>
            <a:r>
              <a:rPr lang="en-US" sz="1800"/>
              <a:t>!</a:t>
            </a:r>
            <a:endParaRPr/>
          </a:p>
          <a:p>
            <a:pPr marL="876300" lvl="1" indent="-190500" algn="l" rtl="0">
              <a:lnSpc>
                <a:spcPct val="100000"/>
              </a:lnSpc>
              <a:spcBef>
                <a:spcPts val="1000"/>
              </a:spcBef>
              <a:spcAft>
                <a:spcPts val="0"/>
              </a:spcAft>
              <a:buSzPts val="2400"/>
              <a:buFont typeface="Arial"/>
              <a:buNone/>
            </a:pPr>
            <a:endParaRPr sz="1800"/>
          </a:p>
          <a:p>
            <a:pPr marL="533400" lvl="0" indent="-457200" algn="l" rtl="0">
              <a:lnSpc>
                <a:spcPct val="100000"/>
              </a:lnSpc>
              <a:spcBef>
                <a:spcPts val="600"/>
              </a:spcBef>
              <a:spcAft>
                <a:spcPts val="0"/>
              </a:spcAft>
              <a:buSzPts val="2400"/>
              <a:buFont typeface="Arial"/>
              <a:buAutoNum type="arabicPeriod"/>
            </a:pPr>
            <a:r>
              <a:rPr lang="en-US" sz="2200" b="1"/>
              <a:t>Submit transcripts to 1)Admissions and 2) Upload to CSU Apply</a:t>
            </a:r>
            <a:endParaRPr/>
          </a:p>
          <a:p>
            <a:pPr marL="533400" lvl="1" indent="0" algn="l" rtl="0">
              <a:lnSpc>
                <a:spcPct val="100000"/>
              </a:lnSpc>
              <a:spcBef>
                <a:spcPts val="1000"/>
              </a:spcBef>
              <a:spcAft>
                <a:spcPts val="0"/>
              </a:spcAft>
              <a:buSzPts val="2400"/>
              <a:buNone/>
            </a:pPr>
            <a:r>
              <a:rPr lang="en-US" sz="1800"/>
              <a:t>Make sure you have submitted transcripts for </a:t>
            </a:r>
            <a:r>
              <a:rPr lang="en-US" sz="1800" u="sng"/>
              <a:t>ALL</a:t>
            </a:r>
            <a:r>
              <a:rPr lang="en-US" sz="1800"/>
              <a:t> universities attended to CSUF’s Admissions Office </a:t>
            </a:r>
            <a:r>
              <a:rPr lang="en-US" sz="1800" u="sng"/>
              <a:t>AND</a:t>
            </a:r>
            <a:r>
              <a:rPr lang="en-US" sz="1800"/>
              <a:t> second set of transcripts to the Cal State Apply application.</a:t>
            </a:r>
            <a:endParaRPr/>
          </a:p>
          <a:p>
            <a:pPr marL="990600" lvl="1" indent="-304800" algn="l" rtl="0">
              <a:lnSpc>
                <a:spcPct val="100000"/>
              </a:lnSpc>
              <a:spcBef>
                <a:spcPts val="1000"/>
              </a:spcBef>
              <a:spcAft>
                <a:spcPts val="0"/>
              </a:spcAft>
              <a:buSzPts val="2400"/>
              <a:buFont typeface="Arial"/>
              <a:buNone/>
            </a:pPr>
            <a:endParaRPr sz="2000"/>
          </a:p>
          <a:p>
            <a:pPr marL="533400" lvl="0" indent="-457200" algn="l" rtl="0">
              <a:lnSpc>
                <a:spcPct val="100000"/>
              </a:lnSpc>
              <a:spcBef>
                <a:spcPts val="600"/>
              </a:spcBef>
              <a:spcAft>
                <a:spcPts val="0"/>
              </a:spcAft>
              <a:buSzPts val="2400"/>
              <a:buFont typeface="Arial"/>
              <a:buAutoNum type="arabicPeriod"/>
            </a:pPr>
            <a:r>
              <a:rPr lang="en-US" b="1"/>
              <a:t>Keep Copies</a:t>
            </a:r>
            <a:endParaRPr sz="2800"/>
          </a:p>
          <a:p>
            <a:pPr marL="914400" lvl="1" indent="-381000" algn="l" rtl="0">
              <a:lnSpc>
                <a:spcPct val="100000"/>
              </a:lnSpc>
              <a:spcBef>
                <a:spcPts val="1000"/>
              </a:spcBef>
              <a:spcAft>
                <a:spcPts val="0"/>
              </a:spcAft>
              <a:buSzPts val="2400"/>
              <a:buNone/>
            </a:pPr>
            <a:endParaRPr/>
          </a:p>
        </p:txBody>
      </p:sp>
    </p:spTree>
    <p:extLst>
      <p:ext uri="{BB962C8B-B14F-4D97-AF65-F5344CB8AC3E}">
        <p14:creationId xmlns:p14="http://schemas.microsoft.com/office/powerpoint/2010/main" val="2907736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71"/>
          <p:cNvPicPr preferRelativeResize="0"/>
          <p:nvPr/>
        </p:nvPicPr>
        <p:blipFill rotWithShape="1">
          <a:blip r:embed="rId3">
            <a:alphaModFix/>
          </a:blip>
          <a:srcRect/>
          <a:stretch/>
        </p:blipFill>
        <p:spPr>
          <a:xfrm rot="238589">
            <a:off x="7211804" y="2726085"/>
            <a:ext cx="1809750" cy="3044825"/>
          </a:xfrm>
          <a:prstGeom prst="rect">
            <a:avLst/>
          </a:prstGeom>
          <a:noFill/>
          <a:ln>
            <a:noFill/>
          </a:ln>
        </p:spPr>
      </p:pic>
      <p:sp>
        <p:nvSpPr>
          <p:cNvPr id="995" name="Google Shape;995;p71"/>
          <p:cNvSpPr/>
          <p:nvPr/>
        </p:nvSpPr>
        <p:spPr>
          <a:xfrm>
            <a:off x="1752600" y="3124200"/>
            <a:ext cx="48768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dirty="0">
                <a:solidFill>
                  <a:srgbClr val="96A8C6"/>
                </a:solidFill>
                <a:latin typeface="Arial"/>
                <a:ea typeface="Arial"/>
                <a:cs typeface="Arial"/>
                <a:sym typeface="Arial"/>
              </a:rPr>
              <a:t>Thank you!</a:t>
            </a:r>
            <a:endParaRPr sz="6600" b="1" i="0" u="none" strike="noStrike" cap="none" dirty="0">
              <a:solidFill>
                <a:srgbClr val="96A8C6"/>
              </a:solidFill>
              <a:latin typeface="Arial"/>
              <a:ea typeface="Arial"/>
              <a:cs typeface="Arial"/>
              <a:sym typeface="Arial"/>
            </a:endParaRPr>
          </a:p>
        </p:txBody>
      </p:sp>
    </p:spTree>
    <p:extLst>
      <p:ext uri="{BB962C8B-B14F-4D97-AF65-F5344CB8AC3E}">
        <p14:creationId xmlns:p14="http://schemas.microsoft.com/office/powerpoint/2010/main" val="200741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8"/>
          <p:cNvSpPr txBox="1">
            <a:spLocks noGrp="1"/>
          </p:cNvSpPr>
          <p:nvPr>
            <p:ph type="title"/>
          </p:nvPr>
        </p:nvSpPr>
        <p:spPr>
          <a:xfrm>
            <a:off x="814275" y="523433"/>
            <a:ext cx="5492400" cy="1021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en-US"/>
              <a:t>CSUF Center for Careers in Teaching</a:t>
            </a:r>
            <a:endParaRPr/>
          </a:p>
        </p:txBody>
      </p:sp>
      <p:sp>
        <p:nvSpPr>
          <p:cNvPr id="276" name="Google Shape;276;p8"/>
          <p:cNvSpPr txBox="1">
            <a:spLocks noGrp="1"/>
          </p:cNvSpPr>
          <p:nvPr>
            <p:ph type="body" idx="1"/>
          </p:nvPr>
        </p:nvSpPr>
        <p:spPr>
          <a:xfrm>
            <a:off x="3598574" y="1981200"/>
            <a:ext cx="5164500" cy="3392400"/>
          </a:xfrm>
          <a:prstGeom prst="rect">
            <a:avLst/>
          </a:prstGeom>
          <a:noFill/>
          <a:ln>
            <a:noFill/>
          </a:ln>
        </p:spPr>
        <p:txBody>
          <a:bodyPr spcFirstLastPara="1" wrap="square" lIns="91425" tIns="91425" rIns="91425" bIns="91425" anchor="ctr" anchorCtr="0">
            <a:noAutofit/>
          </a:bodyPr>
          <a:lstStyle/>
          <a:p>
            <a:pPr marL="457200" lvl="0" indent="-381000" algn="l" rtl="0">
              <a:lnSpc>
                <a:spcPct val="100000"/>
              </a:lnSpc>
              <a:spcBef>
                <a:spcPts val="600"/>
              </a:spcBef>
              <a:spcAft>
                <a:spcPts val="0"/>
              </a:spcAft>
              <a:buSzPts val="2400"/>
              <a:buChar char="▰"/>
            </a:pPr>
            <a:r>
              <a:rPr lang="en-US" dirty="0"/>
              <a:t>CSUF’s academic advising center for future teachers</a:t>
            </a:r>
            <a:endParaRPr dirty="0"/>
          </a:p>
          <a:p>
            <a:pPr marL="457200" lvl="0" indent="-381000" algn="l" rtl="0">
              <a:lnSpc>
                <a:spcPct val="100000"/>
              </a:lnSpc>
              <a:spcBef>
                <a:spcPts val="600"/>
              </a:spcBef>
              <a:spcAft>
                <a:spcPts val="0"/>
              </a:spcAft>
              <a:buSzPts val="2400"/>
              <a:buChar char="▰"/>
            </a:pPr>
            <a:r>
              <a:rPr lang="en-US" dirty="0"/>
              <a:t>Most up to date information on California teacher credentialing requirements and recent changes</a:t>
            </a:r>
            <a:endParaRPr dirty="0"/>
          </a:p>
          <a:p>
            <a:pPr marL="457200" lvl="0" indent="-381000" algn="l" rtl="0">
              <a:lnSpc>
                <a:spcPct val="100000"/>
              </a:lnSpc>
              <a:spcBef>
                <a:spcPts val="600"/>
              </a:spcBef>
              <a:spcAft>
                <a:spcPts val="0"/>
              </a:spcAft>
              <a:buSzPts val="2400"/>
              <a:buChar char="▰"/>
            </a:pPr>
            <a:r>
              <a:rPr lang="en-US" dirty="0"/>
              <a:t>Follow on linktr.ee/</a:t>
            </a:r>
            <a:r>
              <a:rPr lang="en-US" dirty="0" err="1"/>
              <a:t>csufcct</a:t>
            </a:r>
            <a:endParaRPr dirty="0"/>
          </a:p>
        </p:txBody>
      </p:sp>
      <p:pic>
        <p:nvPicPr>
          <p:cNvPr id="277" name="Google Shape;277;p8"/>
          <p:cNvPicPr preferRelativeResize="0"/>
          <p:nvPr/>
        </p:nvPicPr>
        <p:blipFill rotWithShape="1">
          <a:blip r:embed="rId3">
            <a:alphaModFix/>
          </a:blip>
          <a:srcRect/>
          <a:stretch/>
        </p:blipFill>
        <p:spPr>
          <a:xfrm>
            <a:off x="152400" y="1981200"/>
            <a:ext cx="3200400" cy="3200400"/>
          </a:xfrm>
          <a:prstGeom prst="rect">
            <a:avLst/>
          </a:prstGeom>
          <a:noFill/>
          <a:ln>
            <a:noFill/>
          </a:ln>
        </p:spPr>
      </p:pic>
      <p:sp>
        <p:nvSpPr>
          <p:cNvPr id="278" name="Google Shape;278;p8"/>
          <p:cNvSpPr txBox="1"/>
          <p:nvPr/>
        </p:nvSpPr>
        <p:spPr>
          <a:xfrm>
            <a:off x="152400" y="5455824"/>
            <a:ext cx="7391400" cy="708000"/>
          </a:xfrm>
          <a:prstGeom prst="rect">
            <a:avLst/>
          </a:prstGeom>
          <a:solidFill>
            <a:srgbClr val="2F3E5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Roboto Condensed"/>
                <a:ea typeface="Roboto Condensed"/>
                <a:cs typeface="Roboto Condensed"/>
                <a:sym typeface="Roboto Condensed"/>
              </a:rPr>
              <a:t>Education Classroom Building 379 (EC-379)</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Roboto Condensed"/>
                <a:ea typeface="Roboto Condensed"/>
                <a:cs typeface="Roboto Condensed"/>
                <a:sym typeface="Roboto Condensed"/>
              </a:rPr>
              <a:t>657-278-7130  Open M-F 8 am – 5 pm</a:t>
            </a:r>
            <a:endParaRPr/>
          </a:p>
        </p:txBody>
      </p:sp>
      <p:pic>
        <p:nvPicPr>
          <p:cNvPr id="279" name="Google Shape;279;p8" descr="Download Instagram Transparent HQ PNG Image | FreePNGImg"/>
          <p:cNvPicPr preferRelativeResize="0"/>
          <p:nvPr/>
        </p:nvPicPr>
        <p:blipFill rotWithShape="1">
          <a:blip r:embed="rId4">
            <a:alphaModFix/>
          </a:blip>
          <a:srcRect/>
          <a:stretch/>
        </p:blipFill>
        <p:spPr>
          <a:xfrm>
            <a:off x="7696200" y="4411094"/>
            <a:ext cx="679581" cy="686012"/>
          </a:xfrm>
          <a:prstGeom prst="rect">
            <a:avLst/>
          </a:prstGeom>
          <a:noFill/>
          <a:ln>
            <a:noFill/>
          </a:ln>
        </p:spPr>
      </p:pic>
    </p:spTree>
    <p:extLst>
      <p:ext uri="{BB962C8B-B14F-4D97-AF65-F5344CB8AC3E}">
        <p14:creationId xmlns:p14="http://schemas.microsoft.com/office/powerpoint/2010/main" val="275788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9" name="Google Shape;289;p9"/>
          <p:cNvGrpSpPr/>
          <p:nvPr/>
        </p:nvGrpSpPr>
        <p:grpSpPr>
          <a:xfrm>
            <a:off x="395474" y="1973465"/>
            <a:ext cx="5472000" cy="3887838"/>
            <a:chOff x="0" y="0"/>
            <a:chExt cx="5472000" cy="3887838"/>
          </a:xfrm>
        </p:grpSpPr>
        <p:sp>
          <p:nvSpPr>
            <p:cNvPr id="290" name="Google Shape;290;p9"/>
            <p:cNvSpPr/>
            <p:nvPr/>
          </p:nvSpPr>
          <p:spPr>
            <a:xfrm>
              <a:off x="0" y="0"/>
              <a:ext cx="5472000" cy="11907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txBox="1"/>
            <p:nvPr/>
          </p:nvSpPr>
          <p:spPr>
            <a:xfrm>
              <a:off x="1213447" y="0"/>
              <a:ext cx="4258500" cy="11907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dirty="0">
                  <a:solidFill>
                    <a:schemeClr val="lt1"/>
                  </a:solidFill>
                  <a:latin typeface="Arial"/>
                  <a:ea typeface="Arial"/>
                  <a:cs typeface="Arial"/>
                  <a:sym typeface="Arial"/>
                </a:rPr>
                <a:t>Lori Sadler, Admissions Coordinator</a:t>
              </a:r>
              <a:endParaRPr dirty="0"/>
            </a:p>
            <a:p>
              <a:pPr marL="114300" marR="0" lvl="1" indent="-114300" algn="l" rtl="0">
                <a:lnSpc>
                  <a:spcPct val="90000"/>
                </a:lnSpc>
                <a:spcBef>
                  <a:spcPts val="665"/>
                </a:spcBef>
                <a:spcAft>
                  <a:spcPts val="0"/>
                </a:spcAft>
                <a:buClr>
                  <a:srgbClr val="000000"/>
                </a:buClr>
                <a:buSzPts val="1500"/>
                <a:buFont typeface="Arial"/>
                <a:buChar char="••"/>
              </a:pPr>
              <a:r>
                <a:rPr lang="en-US" sz="1500" b="1" i="0" u="none" strike="noStrike" cap="none" dirty="0">
                  <a:solidFill>
                    <a:schemeClr val="lt1"/>
                  </a:solidFill>
                  <a:latin typeface="Arial"/>
                  <a:ea typeface="Arial"/>
                  <a:cs typeface="Arial"/>
                  <a:sym typeface="Arial"/>
                </a:rPr>
                <a:t>Email</a:t>
              </a:r>
              <a:r>
                <a:rPr lang="en-US" sz="1500" b="0" i="0" u="none" strike="noStrike" cap="none" dirty="0">
                  <a:solidFill>
                    <a:schemeClr val="lt1"/>
                  </a:solidFill>
                  <a:latin typeface="Arial"/>
                  <a:ea typeface="Arial"/>
                  <a:cs typeface="Arial"/>
                  <a:sym typeface="Arial"/>
                </a:rPr>
                <a:t>: lsadler@fullerton.edu</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Program and course content questions, credentialing, Returning Students</a:t>
              </a:r>
              <a:endParaRPr dirty="0"/>
            </a:p>
          </p:txBody>
        </p:sp>
        <p:sp>
          <p:nvSpPr>
            <p:cNvPr id="292" name="Google Shape;292;p9"/>
            <p:cNvSpPr/>
            <p:nvPr/>
          </p:nvSpPr>
          <p:spPr>
            <a:xfrm>
              <a:off x="119062" y="119062"/>
              <a:ext cx="1094400" cy="952500"/>
            </a:xfrm>
            <a:prstGeom prst="roundRect">
              <a:avLst>
                <a:gd name="adj" fmla="val 10000"/>
              </a:avLst>
            </a:prstGeom>
            <a:blipFill rotWithShape="1">
              <a:blip r:embed="rId3">
                <a:alphaModFix/>
              </a:blip>
              <a:stretch>
                <a:fillRect t="-6999" b="-6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0" y="1211155"/>
              <a:ext cx="5471947" cy="140814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a:off x="1213447" y="1231622"/>
              <a:ext cx="4258500" cy="1309914"/>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dirty="0">
                  <a:solidFill>
                    <a:schemeClr val="lt1"/>
                  </a:solidFill>
                  <a:latin typeface="Arial"/>
                  <a:ea typeface="Arial"/>
                  <a:cs typeface="Arial"/>
                  <a:sym typeface="Arial"/>
                </a:rPr>
                <a:t> Admissions Assistant</a:t>
              </a:r>
              <a:endParaRPr dirty="0"/>
            </a:p>
            <a:p>
              <a:pPr marL="114300" marR="0" lvl="1" indent="-114300" algn="l" rtl="0">
                <a:lnSpc>
                  <a:spcPct val="90000"/>
                </a:lnSpc>
                <a:spcBef>
                  <a:spcPts val="665"/>
                </a:spcBef>
                <a:spcAft>
                  <a:spcPts val="0"/>
                </a:spcAft>
                <a:buClr>
                  <a:srgbClr val="000000"/>
                </a:buClr>
                <a:buSzPts val="1500"/>
                <a:buFont typeface="Arial"/>
                <a:buChar char="••"/>
              </a:pPr>
              <a:r>
                <a:rPr lang="en-US" sz="1500" b="1" i="0" u="none" strike="noStrike" cap="none" dirty="0">
                  <a:solidFill>
                    <a:schemeClr val="lt1"/>
                  </a:solidFill>
                  <a:latin typeface="Arial"/>
                  <a:ea typeface="Arial"/>
                  <a:cs typeface="Arial"/>
                  <a:sym typeface="Arial"/>
                </a:rPr>
                <a:t>Email</a:t>
              </a:r>
              <a:r>
                <a:rPr lang="en-US" sz="1500" b="0" i="0" u="none" strike="noStrike" cap="none" dirty="0">
                  <a:solidFill>
                    <a:schemeClr val="lt1"/>
                  </a:solidFill>
                  <a:latin typeface="Arial"/>
                  <a:ea typeface="Arial"/>
                  <a:cs typeface="Arial"/>
                  <a:sym typeface="Arial"/>
                </a:rPr>
                <a:t>:</a:t>
              </a:r>
            </a:p>
            <a:p>
              <a:pPr marL="114300" marR="0" lvl="1" indent="-114300" algn="l" rtl="0">
                <a:lnSpc>
                  <a:spcPct val="90000"/>
                </a:lnSpc>
                <a:spcBef>
                  <a:spcPts val="665"/>
                </a:spcBef>
                <a:spcAft>
                  <a:spcPts val="0"/>
                </a:spcAft>
                <a:buClr>
                  <a:srgbClr val="000000"/>
                </a:buClr>
                <a:buSzPts val="1500"/>
                <a:buFont typeface="Arial"/>
                <a:buChar char="••"/>
              </a:pPr>
              <a:r>
                <a:rPr lang="en-US" sz="1500" b="1" dirty="0">
                  <a:solidFill>
                    <a:schemeClr val="lt1"/>
                  </a:solidFill>
                </a:rPr>
                <a:t>Phone</a:t>
              </a:r>
              <a:r>
                <a:rPr lang="en-US" sz="1500" dirty="0">
                  <a:solidFill>
                    <a:schemeClr val="lt1"/>
                  </a:solidFill>
                </a:rPr>
                <a:t>: (657) 278-4196</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General application questions, CSU Apply, Master’s application questions</a:t>
              </a:r>
              <a:endParaRPr dirty="0"/>
            </a:p>
          </p:txBody>
        </p:sp>
        <p:sp>
          <p:nvSpPr>
            <p:cNvPr id="295" name="Google Shape;295;p9"/>
            <p:cNvSpPr/>
            <p:nvPr/>
          </p:nvSpPr>
          <p:spPr>
            <a:xfrm>
              <a:off x="119047" y="1350760"/>
              <a:ext cx="1094400" cy="952500"/>
            </a:xfrm>
            <a:prstGeom prst="roundRect">
              <a:avLst>
                <a:gd name="adj" fmla="val 10000"/>
              </a:avLst>
            </a:prstGeom>
            <a:blipFill rotWithShape="1">
              <a:blip r:embed="rId4">
                <a:alphaModFix/>
              </a:blip>
              <a:stretch>
                <a:fillRect l="-9999" r="-9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0" y="2619375"/>
              <a:ext cx="5472000" cy="11907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txBox="1"/>
            <p:nvPr/>
          </p:nvSpPr>
          <p:spPr>
            <a:xfrm>
              <a:off x="1213447" y="2697138"/>
              <a:ext cx="4258500" cy="11907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None/>
              </a:pPr>
              <a:r>
                <a:rPr lang="en-US" sz="1900" b="0" i="0" u="none" strike="noStrike" cap="none" dirty="0">
                  <a:solidFill>
                    <a:schemeClr val="lt1"/>
                  </a:solidFill>
                  <a:latin typeface="Arial"/>
                  <a:ea typeface="Arial"/>
                  <a:cs typeface="Arial"/>
                  <a:sym typeface="Arial"/>
                </a:rPr>
                <a:t>Ellie Delgado, Student Assistant</a:t>
              </a:r>
              <a:endParaRPr dirty="0"/>
            </a:p>
            <a:p>
              <a:pPr marL="114300" marR="0" lvl="1" indent="-114300" algn="l" rtl="0">
                <a:lnSpc>
                  <a:spcPct val="90000"/>
                </a:lnSpc>
                <a:spcBef>
                  <a:spcPts val="665"/>
                </a:spcBef>
                <a:spcAft>
                  <a:spcPts val="0"/>
                </a:spcAft>
                <a:buClr>
                  <a:srgbClr val="000000"/>
                </a:buClr>
                <a:buSzPts val="1500"/>
                <a:buFont typeface="Arial"/>
                <a:buChar char="••"/>
              </a:pPr>
              <a:r>
                <a:rPr lang="en-US" sz="1500" b="1" i="0" u="none" strike="noStrike" cap="none" dirty="0">
                  <a:solidFill>
                    <a:schemeClr val="lt1"/>
                  </a:solidFill>
                  <a:latin typeface="Arial"/>
                  <a:ea typeface="Arial"/>
                  <a:cs typeface="Arial"/>
                  <a:sym typeface="Arial"/>
                </a:rPr>
                <a:t>Email</a:t>
              </a:r>
              <a:r>
                <a:rPr lang="en-US" sz="1500" b="0" i="0" u="none" strike="noStrike" cap="none" dirty="0">
                  <a:solidFill>
                    <a:schemeClr val="lt1"/>
                  </a:solidFill>
                  <a:latin typeface="Arial"/>
                  <a:ea typeface="Arial"/>
                  <a:cs typeface="Arial"/>
                  <a:sym typeface="Arial"/>
                </a:rPr>
                <a:t>: zz-eldelgado@fullerton.edu</a:t>
              </a:r>
              <a:endParaRPr dirty="0"/>
            </a:p>
            <a:p>
              <a:pPr marL="114300" marR="0" lvl="1" indent="-114300" algn="l" rtl="0">
                <a:lnSpc>
                  <a:spcPct val="90000"/>
                </a:lnSpc>
                <a:spcBef>
                  <a:spcPts val="225"/>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Communication re: incomplete paperwork</a:t>
              </a:r>
              <a:endParaRPr dirty="0"/>
            </a:p>
          </p:txBody>
        </p:sp>
        <p:sp>
          <p:nvSpPr>
            <p:cNvPr id="298" name="Google Shape;298;p9"/>
            <p:cNvSpPr/>
            <p:nvPr/>
          </p:nvSpPr>
          <p:spPr>
            <a:xfrm>
              <a:off x="119062" y="2738437"/>
              <a:ext cx="1094400" cy="952500"/>
            </a:xfrm>
            <a:prstGeom prst="roundRect">
              <a:avLst>
                <a:gd name="adj" fmla="val 10000"/>
              </a:avLst>
            </a:prstGeom>
            <a:blipFill rotWithShape="1">
              <a:blip r:embed="rId5">
                <a:alphaModFix/>
              </a:blip>
              <a:stretch>
                <a:fillRect t="-6999" b="-6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9"/>
          <p:cNvGrpSpPr/>
          <p:nvPr/>
        </p:nvGrpSpPr>
        <p:grpSpPr>
          <a:xfrm>
            <a:off x="6211416" y="1967783"/>
            <a:ext cx="2283900" cy="2969037"/>
            <a:chOff x="953616" y="1451"/>
            <a:chExt cx="2283900" cy="2969037"/>
          </a:xfrm>
        </p:grpSpPr>
        <p:sp>
          <p:nvSpPr>
            <p:cNvPr id="300" name="Google Shape;300;p9"/>
            <p:cNvSpPr/>
            <p:nvPr/>
          </p:nvSpPr>
          <p:spPr>
            <a:xfrm>
              <a:off x="953616" y="1451"/>
              <a:ext cx="2283900" cy="13704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txBox="1"/>
            <p:nvPr/>
          </p:nvSpPr>
          <p:spPr>
            <a:xfrm>
              <a:off x="953616" y="1451"/>
              <a:ext cx="2283900" cy="1370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lt1"/>
                  </a:solidFill>
                  <a:latin typeface="Arial"/>
                  <a:ea typeface="Arial"/>
                  <a:cs typeface="Arial"/>
                  <a:sym typeface="Arial"/>
                </a:rPr>
                <a:t>Physical Address</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Arial"/>
                  <a:ea typeface="Arial"/>
                  <a:cs typeface="Arial"/>
                  <a:sym typeface="Arial"/>
                </a:rPr>
                <a:t>College Park- </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Arial"/>
                  <a:ea typeface="Arial"/>
                  <a:cs typeface="Arial"/>
                  <a:sym typeface="Arial"/>
                </a:rPr>
                <a:t>Suite 570</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Arial"/>
                  <a:ea typeface="Arial"/>
                  <a:cs typeface="Arial"/>
                  <a:sym typeface="Arial"/>
                </a:rPr>
                <a:t>2600 Nutwood Ave.</a:t>
              </a:r>
              <a:endParaRPr/>
            </a:p>
          </p:txBody>
        </p:sp>
        <p:sp>
          <p:nvSpPr>
            <p:cNvPr id="302" name="Google Shape;302;p9"/>
            <p:cNvSpPr/>
            <p:nvPr/>
          </p:nvSpPr>
          <p:spPr>
            <a:xfrm>
              <a:off x="953616" y="1600088"/>
              <a:ext cx="2283900" cy="13704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txBox="1"/>
            <p:nvPr/>
          </p:nvSpPr>
          <p:spPr>
            <a:xfrm>
              <a:off x="953616" y="1600088"/>
              <a:ext cx="2283900" cy="1370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lt1"/>
                  </a:solidFill>
                  <a:latin typeface="Arial"/>
                  <a:ea typeface="Arial"/>
                  <a:cs typeface="Arial"/>
                  <a:sym typeface="Arial"/>
                </a:rPr>
                <a:t>Mailing Address</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Arial"/>
                  <a:ea typeface="Arial"/>
                  <a:cs typeface="Arial"/>
                  <a:sym typeface="Arial"/>
                </a:rPr>
                <a:t>P.O. Box 570</a:t>
              </a:r>
              <a:endParaRPr/>
            </a:p>
            <a:p>
              <a:pPr marL="0" marR="0" lvl="0" indent="0" algn="ctr" rtl="0">
                <a:lnSpc>
                  <a:spcPct val="90000"/>
                </a:lnSpc>
                <a:spcBef>
                  <a:spcPts val="630"/>
                </a:spcBef>
                <a:spcAft>
                  <a:spcPts val="0"/>
                </a:spcAft>
                <a:buNone/>
              </a:pPr>
              <a:r>
                <a:rPr lang="en-US" sz="1800" b="0" i="0" u="none" strike="noStrike" cap="none">
                  <a:solidFill>
                    <a:schemeClr val="lt1"/>
                  </a:solidFill>
                  <a:latin typeface="Arial"/>
                  <a:ea typeface="Arial"/>
                  <a:cs typeface="Arial"/>
                  <a:sym typeface="Arial"/>
                </a:rPr>
                <a:t>Fullerton, CA 98234</a:t>
              </a:r>
              <a:endParaRPr/>
            </a:p>
          </p:txBody>
        </p:sp>
      </p:grpSp>
      <p:sp>
        <p:nvSpPr>
          <p:cNvPr id="304" name="Google Shape;304;p9"/>
          <p:cNvSpPr txBox="1"/>
          <p:nvPr/>
        </p:nvSpPr>
        <p:spPr>
          <a:xfrm>
            <a:off x="386161" y="5902602"/>
            <a:ext cx="874852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Noto Sans Symbols"/>
              <a:buNone/>
            </a:pPr>
            <a:r>
              <a:rPr lang="en-US" sz="2400" b="1" i="0" u="none" strike="noStrike" cap="none" dirty="0">
                <a:solidFill>
                  <a:schemeClr val="dk1"/>
                </a:solidFill>
                <a:latin typeface="Roboto Condensed"/>
                <a:ea typeface="Roboto Condensed"/>
                <a:cs typeface="Roboto Condensed"/>
                <a:sym typeface="Roboto Condensed"/>
              </a:rPr>
              <a:t>SPED Department</a:t>
            </a:r>
            <a:r>
              <a:rPr lang="en-US" sz="2400" b="0" i="0" u="none" strike="noStrike" cap="none" dirty="0">
                <a:solidFill>
                  <a:schemeClr val="dk1"/>
                </a:solidFill>
                <a:latin typeface="Roboto Condensed"/>
                <a:ea typeface="Roboto Condensed"/>
                <a:cs typeface="Roboto Condensed"/>
                <a:sym typeface="Roboto Condensed"/>
              </a:rPr>
              <a:t>: (657) 278-3350</a:t>
            </a:r>
            <a:r>
              <a:rPr lang="en-US" sz="2400" dirty="0">
                <a:solidFill>
                  <a:schemeClr val="dk1"/>
                </a:solidFill>
                <a:latin typeface="Roboto Condensed"/>
                <a:ea typeface="Roboto Condensed"/>
                <a:cs typeface="Roboto Condensed"/>
                <a:sym typeface="Roboto Condensed"/>
              </a:rPr>
              <a:t> </a:t>
            </a:r>
          </a:p>
          <a:p>
            <a:pPr lvl="0">
              <a:buSzPts val="2400"/>
            </a:pPr>
            <a:r>
              <a:rPr lang="en-US" sz="2400" b="1" dirty="0">
                <a:solidFill>
                  <a:schemeClr val="dk1"/>
                </a:solidFill>
                <a:latin typeface="Roboto Condensed"/>
                <a:ea typeface="Roboto Condensed"/>
                <a:sym typeface="Roboto Condensed"/>
              </a:rPr>
              <a:t>SPED Department Website</a:t>
            </a:r>
            <a:r>
              <a:rPr lang="en-US" sz="2400" dirty="0">
                <a:solidFill>
                  <a:schemeClr val="dk1"/>
                </a:solidFill>
                <a:latin typeface="Roboto Condensed"/>
                <a:ea typeface="Roboto Condensed"/>
                <a:sym typeface="Roboto Condensed"/>
              </a:rPr>
              <a:t>: </a:t>
            </a:r>
            <a:r>
              <a:rPr lang="en-US" sz="1800" dirty="0">
                <a:solidFill>
                  <a:schemeClr val="dk1"/>
                </a:solidFill>
                <a:latin typeface="Roboto Condensed"/>
                <a:ea typeface="Roboto Condensed"/>
                <a:sym typeface="Roboto Condensed"/>
              </a:rPr>
              <a:t>https://ed.fullerton.edu/sped/admissions/cred-sped.php</a:t>
            </a:r>
            <a:endParaRPr dirty="0"/>
          </a:p>
        </p:txBody>
      </p:sp>
      <p:sp>
        <p:nvSpPr>
          <p:cNvPr id="3" name="Flowchart: Punched Tape 2">
            <a:extLst>
              <a:ext uri="{FF2B5EF4-FFF2-40B4-BE49-F238E27FC236}">
                <a16:creationId xmlns:a16="http://schemas.microsoft.com/office/drawing/2014/main" id="{1D1B7657-A8C1-4D42-AEDE-C1FDBB03FD75}"/>
              </a:ext>
            </a:extLst>
          </p:cNvPr>
          <p:cNvSpPr/>
          <p:nvPr/>
        </p:nvSpPr>
        <p:spPr>
          <a:xfrm>
            <a:off x="395474" y="155069"/>
            <a:ext cx="8580084" cy="1792867"/>
          </a:xfrm>
          <a:prstGeom prst="flowChartPunchedTap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045569-8153-4899-A07A-0A238C57117A}"/>
              </a:ext>
            </a:extLst>
          </p:cNvPr>
          <p:cNvSpPr txBox="1"/>
          <p:nvPr/>
        </p:nvSpPr>
        <p:spPr>
          <a:xfrm>
            <a:off x="1191125" y="685800"/>
            <a:ext cx="7138599" cy="646331"/>
          </a:xfrm>
          <a:prstGeom prst="rect">
            <a:avLst/>
          </a:prstGeom>
          <a:noFill/>
        </p:spPr>
        <p:txBody>
          <a:bodyPr wrap="square" rtlCol="0">
            <a:spAutoFit/>
          </a:bodyPr>
          <a:lstStyle/>
          <a:p>
            <a:r>
              <a:rPr lang="en-US" sz="3600" dirty="0">
                <a:solidFill>
                  <a:schemeClr val="bg1"/>
                </a:solidFill>
              </a:rPr>
              <a:t>Special Education Admissions</a:t>
            </a:r>
          </a:p>
        </p:txBody>
      </p:sp>
    </p:spTree>
    <p:extLst>
      <p:ext uri="{BB962C8B-B14F-4D97-AF65-F5344CB8AC3E}">
        <p14:creationId xmlns:p14="http://schemas.microsoft.com/office/powerpoint/2010/main" val="5468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0"/>
          <p:cNvSpPr txBox="1">
            <a:spLocks noGrp="1"/>
          </p:cNvSpPr>
          <p:nvPr>
            <p:ph type="ctrTitle"/>
          </p:nvPr>
        </p:nvSpPr>
        <p:spPr>
          <a:xfrm>
            <a:off x="463525" y="3828197"/>
            <a:ext cx="4094400" cy="154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Special Education Programs</a:t>
            </a:r>
            <a:endParaRPr/>
          </a:p>
        </p:txBody>
      </p:sp>
    </p:spTree>
    <p:extLst>
      <p:ext uri="{BB962C8B-B14F-4D97-AF65-F5344CB8AC3E}">
        <p14:creationId xmlns:p14="http://schemas.microsoft.com/office/powerpoint/2010/main" val="3188537622"/>
      </p:ext>
    </p:extLst>
  </p:cSld>
  <p:clrMapOvr>
    <a:masterClrMapping/>
  </p:clrMapOvr>
</p:sld>
</file>

<file path=ppt/theme/theme1.xml><?xml version="1.0" encoding="utf-8"?>
<a:theme xmlns:a="http://schemas.openxmlformats.org/drawingml/2006/main" name="Salerio template">
  <a:themeElements>
    <a:clrScheme name="Custom 8">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4512</Words>
  <Application>Microsoft Macintosh PowerPoint</Application>
  <PresentationFormat>On-screen Show (4:3)</PresentationFormat>
  <Paragraphs>578</Paragraphs>
  <Slides>67</Slides>
  <Notes>65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Lucida Sans</vt:lpstr>
      <vt:lpstr>Arial</vt:lpstr>
      <vt:lpstr>Roboto Condensed</vt:lpstr>
      <vt:lpstr>Algerian</vt:lpstr>
      <vt:lpstr>Batang</vt:lpstr>
      <vt:lpstr>Aharoni</vt:lpstr>
      <vt:lpstr>Roboto Condensed Light</vt:lpstr>
      <vt:lpstr>Arvo</vt:lpstr>
      <vt:lpstr>Calibri</vt:lpstr>
      <vt:lpstr>Noto Sans Symbols</vt:lpstr>
      <vt:lpstr>Courier New</vt:lpstr>
      <vt:lpstr>Salerio template</vt:lpstr>
      <vt:lpstr>SPED OVERVIEW VERIFICATION</vt:lpstr>
      <vt:lpstr>CSUF Special Education Overview Spring 2024 and  Fall 2024</vt:lpstr>
      <vt:lpstr>OVERVIEW AGENDA</vt:lpstr>
      <vt:lpstr>About the College of Education</vt:lpstr>
      <vt:lpstr>Conceptual Framework             </vt:lpstr>
      <vt:lpstr>PowerPoint Presentation</vt:lpstr>
      <vt:lpstr>CSUF Center for Careers in Teaching</vt:lpstr>
      <vt:lpstr>PowerPoint Presentation</vt:lpstr>
      <vt:lpstr>Special Education Programs</vt:lpstr>
      <vt:lpstr>Preliminary Education Specialist Credential Program:  Three Emphases</vt:lpstr>
      <vt:lpstr>SPED APPLICATION PROCESS</vt:lpstr>
      <vt:lpstr>Prerequisite Courses</vt:lpstr>
      <vt:lpstr>SPED Prerequisite Courses (3 classes) ALL APPLICANTS</vt:lpstr>
      <vt:lpstr>SPED Prerequisite Courses ALL APPLICANTS</vt:lpstr>
      <vt:lpstr>Ethnic Studies Prerequisite (1 Course Needed) ALL APPLICANTS</vt:lpstr>
      <vt:lpstr>Child Development Prerequisite Courses EARLY CHILDHOOD ONLY*</vt:lpstr>
      <vt:lpstr>SPED Coursework</vt:lpstr>
      <vt:lpstr>SPED APPLICATION PROCESS</vt:lpstr>
      <vt:lpstr>File Checklist Item 1</vt:lpstr>
      <vt:lpstr>Checklist Item 1: Create Cal State Apply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File Checklist Items #2-15</vt:lpstr>
      <vt:lpstr>Required Application Items: Transcripts to CSU APPLY</vt:lpstr>
      <vt:lpstr>Required Items: Transcripts to OFFICE OF ADMISSIONS</vt:lpstr>
      <vt:lpstr>Required Items Checklist Items #3-4: GPA &amp; OVERVIEW </vt:lpstr>
      <vt:lpstr>Required Items Checklist Item #5 – PERSONAL STATEMENT</vt:lpstr>
      <vt:lpstr>Required Items Checklist Item #6 – CERTIFICATE OF CLEARANCE</vt:lpstr>
      <vt:lpstr>Required Items Checklist Item #6 – CERTIFICATE OF CLEARANCE</vt:lpstr>
      <vt:lpstr>Required Items: Checklist Item #7  BASIC SKILLS REQUIREMENT</vt:lpstr>
      <vt:lpstr>Required Items: Checklist Item #8  SUBJECT MATTER COMPETENCE</vt:lpstr>
      <vt:lpstr>Required Items: Checklist Item #8 Subject Matter: CSET Exam</vt:lpstr>
      <vt:lpstr>Required Items: Checklist Item #8  Subject Matter Preparation Program (SSMPP/MSMPP)</vt:lpstr>
      <vt:lpstr>Required Items:  Checklist Item #9    AMERICAN GOVERNMENT /U.S. CONSTITUTION</vt:lpstr>
      <vt:lpstr>Required Items:  Checklist Item #10-11- TB RESULTS &amp; CPR</vt:lpstr>
      <vt:lpstr>Required Items:  Checklist Item #11- CPR </vt:lpstr>
      <vt:lpstr>Required Items:  Checklist Item #12 – (2) APPLICATION FEES NEEDED</vt:lpstr>
      <vt:lpstr>Required Items Checklist Item #14 - Letters of Recommendation</vt:lpstr>
      <vt:lpstr>CHECK FOR ACCREDITED DEGREE!</vt:lpstr>
      <vt:lpstr>SPED APPLICATION PROCESS</vt:lpstr>
      <vt:lpstr>Other Programs</vt:lpstr>
      <vt:lpstr>INTERNATIONAL STUDENTS</vt:lpstr>
      <vt:lpstr>Intern Program</vt:lpstr>
      <vt:lpstr>Intern Program</vt:lpstr>
      <vt:lpstr>Intern Program –  Responsibilities as an Intern</vt:lpstr>
      <vt:lpstr>Intern Program –  Responsibilities as an Intern</vt:lpstr>
      <vt:lpstr>MSE Concentration in Special Education</vt:lpstr>
      <vt:lpstr>Bilingual  Authorization</vt:lpstr>
      <vt:lpstr>Resources</vt:lpstr>
      <vt:lpstr>Scholarships and Financial Aid</vt:lpstr>
      <vt:lpstr>             Application Checklist and Program Plans    Program Plans: Early Childhood:        </vt:lpstr>
      <vt:lpstr>Important Links</vt:lpstr>
      <vt:lpstr>Your Success is Your Responsibility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CSUF Special Education Overview 2022-2023</dc:title>
  <dc:creator>Mishu Vu</dc:creator>
  <cp:lastModifiedBy>Sadler, Lori</cp:lastModifiedBy>
  <cp:revision>67</cp:revision>
  <dcterms:created xsi:type="dcterms:W3CDTF">2009-05-26T03:33:43Z</dcterms:created>
  <dcterms:modified xsi:type="dcterms:W3CDTF">2023-06-28T02:32:22Z</dcterms:modified>
</cp:coreProperties>
</file>