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handoutMasterIdLst>
    <p:handoutMasterId r:id="rId56"/>
  </p:handoutMasterIdLst>
  <p:sldIdLst>
    <p:sldId id="256" r:id="rId2"/>
    <p:sldId id="257" r:id="rId3"/>
    <p:sldId id="262" r:id="rId4"/>
    <p:sldId id="258" r:id="rId5"/>
    <p:sldId id="259" r:id="rId6"/>
    <p:sldId id="317" r:id="rId7"/>
    <p:sldId id="318" r:id="rId8"/>
    <p:sldId id="319" r:id="rId9"/>
    <p:sldId id="320" r:id="rId10"/>
    <p:sldId id="331" r:id="rId11"/>
    <p:sldId id="332" r:id="rId12"/>
    <p:sldId id="324" r:id="rId13"/>
    <p:sldId id="347" r:id="rId14"/>
    <p:sldId id="325" r:id="rId15"/>
    <p:sldId id="333" r:id="rId16"/>
    <p:sldId id="334" r:id="rId17"/>
    <p:sldId id="321" r:id="rId18"/>
    <p:sldId id="335" r:id="rId19"/>
    <p:sldId id="336" r:id="rId20"/>
    <p:sldId id="344" r:id="rId21"/>
    <p:sldId id="337" r:id="rId22"/>
    <p:sldId id="350" r:id="rId23"/>
    <p:sldId id="352" r:id="rId24"/>
    <p:sldId id="339" r:id="rId25"/>
    <p:sldId id="340" r:id="rId26"/>
    <p:sldId id="341" r:id="rId27"/>
    <p:sldId id="349" r:id="rId28"/>
    <p:sldId id="342" r:id="rId29"/>
    <p:sldId id="328" r:id="rId30"/>
    <p:sldId id="329" r:id="rId31"/>
    <p:sldId id="261" r:id="rId32"/>
    <p:sldId id="270" r:id="rId33"/>
    <p:sldId id="316" r:id="rId34"/>
    <p:sldId id="346" r:id="rId35"/>
    <p:sldId id="345" r:id="rId36"/>
    <p:sldId id="272" r:id="rId37"/>
    <p:sldId id="330" r:id="rId38"/>
    <p:sldId id="343" r:id="rId39"/>
    <p:sldId id="308" r:id="rId40"/>
    <p:sldId id="314" r:id="rId41"/>
    <p:sldId id="292" r:id="rId42"/>
    <p:sldId id="275" r:id="rId43"/>
    <p:sldId id="312" r:id="rId44"/>
    <p:sldId id="311" r:id="rId45"/>
    <p:sldId id="294" r:id="rId46"/>
    <p:sldId id="295" r:id="rId47"/>
    <p:sldId id="296" r:id="rId48"/>
    <p:sldId id="315" r:id="rId49"/>
    <p:sldId id="304" r:id="rId50"/>
    <p:sldId id="303" r:id="rId51"/>
    <p:sldId id="301" r:id="rId52"/>
    <p:sldId id="302" r:id="rId53"/>
    <p:sldId id="305" r:id="rId5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028"/>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67" autoAdjust="0"/>
    <p:restoredTop sz="84559" autoAdjust="0"/>
  </p:normalViewPr>
  <p:slideViewPr>
    <p:cSldViewPr>
      <p:cViewPr varScale="1">
        <p:scale>
          <a:sx n="77" d="100"/>
          <a:sy n="77" d="100"/>
        </p:scale>
        <p:origin x="786" y="84"/>
      </p:cViewPr>
      <p:guideLst>
        <p:guide orient="horz" pos="2160"/>
        <p:guide pos="2880"/>
      </p:guideLst>
    </p:cSldViewPr>
  </p:slideViewPr>
  <p:outlineViewPr>
    <p:cViewPr>
      <p:scale>
        <a:sx n="33" d="100"/>
        <a:sy n="33" d="100"/>
      </p:scale>
      <p:origin x="258" y="42754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11AC52-4063-4796-B495-D038B280E780}"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40E014D0-2615-4574-9DBE-00F1DB651BC1}">
      <dgm:prSet phldrT="[Text]" custT="1"/>
      <dgm:spPr/>
      <dgm:t>
        <a:bodyPr/>
        <a:lstStyle/>
        <a:p>
          <a:r>
            <a:rPr lang="en-US" sz="2000" b="0" dirty="0" smtClean="0">
              <a:solidFill>
                <a:schemeClr val="bg1"/>
              </a:solidFill>
              <a:latin typeface="Lucida Bright" pitchFamily="18" charset="0"/>
            </a:rPr>
            <a:t>Knowledgeable and Competent Specialists who</a:t>
          </a:r>
          <a:endParaRPr lang="en-US" sz="2000" b="0" i="1" dirty="0">
            <a:solidFill>
              <a:schemeClr val="bg1"/>
            </a:solidFill>
            <a:latin typeface="Lucida Bright" pitchFamily="18" charset="0"/>
          </a:endParaRPr>
        </a:p>
      </dgm:t>
    </dgm:pt>
    <dgm:pt modelId="{C60E30A5-D3AB-48E6-9555-FCBC43709C87}" type="parTrans" cxnId="{977EAD2F-ADCF-43D9-82B6-6BF1781B0681}">
      <dgm:prSet/>
      <dgm:spPr/>
      <dgm:t>
        <a:bodyPr/>
        <a:lstStyle/>
        <a:p>
          <a:endParaRPr lang="en-US">
            <a:solidFill>
              <a:schemeClr val="tx1"/>
            </a:solidFill>
          </a:endParaRPr>
        </a:p>
      </dgm:t>
    </dgm:pt>
    <dgm:pt modelId="{6E79933A-89CF-44ED-BE10-38F439E93DD7}" type="sibTrans" cxnId="{977EAD2F-ADCF-43D9-82B6-6BF1781B0681}">
      <dgm:prSet/>
      <dgm:spPr/>
      <dgm:t>
        <a:bodyPr/>
        <a:lstStyle/>
        <a:p>
          <a:endParaRPr lang="en-US">
            <a:solidFill>
              <a:schemeClr val="tx1"/>
            </a:solidFill>
          </a:endParaRPr>
        </a:p>
      </dgm:t>
    </dgm:pt>
    <dgm:pt modelId="{EC33C82E-1004-4908-91EC-1BAF135C492F}">
      <dgm:prSet phldrT="[Text]"/>
      <dgm:spPr>
        <a:solidFill>
          <a:schemeClr val="accent3">
            <a:lumMod val="40000"/>
            <a:lumOff val="60000"/>
            <a:alpha val="90000"/>
          </a:schemeClr>
        </a:solidFill>
      </dgm:spPr>
      <dgm:t>
        <a:bodyPr/>
        <a:lstStyle/>
        <a:p>
          <a:r>
            <a:rPr lang="en-US" smtClean="0">
              <a:latin typeface="Lucida Bright" pitchFamily="18" charset="0"/>
            </a:rPr>
            <a:t>demonstrate strong foundation in subject matter</a:t>
          </a:r>
          <a:endParaRPr lang="en-US" dirty="0">
            <a:latin typeface="Lucida Bright" pitchFamily="18" charset="0"/>
          </a:endParaRPr>
        </a:p>
      </dgm:t>
    </dgm:pt>
    <dgm:pt modelId="{4D4B0BFF-E877-457B-B711-EC433E60F21F}" type="parTrans" cxnId="{C017B438-AF12-4EFA-B166-79A4AC168CB0}">
      <dgm:prSet/>
      <dgm:spPr/>
      <dgm:t>
        <a:bodyPr/>
        <a:lstStyle/>
        <a:p>
          <a:endParaRPr lang="en-US">
            <a:solidFill>
              <a:schemeClr val="tx1"/>
            </a:solidFill>
          </a:endParaRPr>
        </a:p>
      </dgm:t>
    </dgm:pt>
    <dgm:pt modelId="{57C1B483-E93A-422F-A189-2172CB9E23FD}" type="sibTrans" cxnId="{C017B438-AF12-4EFA-B166-79A4AC168CB0}">
      <dgm:prSet/>
      <dgm:spPr/>
      <dgm:t>
        <a:bodyPr/>
        <a:lstStyle/>
        <a:p>
          <a:endParaRPr lang="en-US">
            <a:solidFill>
              <a:schemeClr val="tx1"/>
            </a:solidFill>
          </a:endParaRPr>
        </a:p>
      </dgm:t>
    </dgm:pt>
    <dgm:pt modelId="{A8450919-6E24-4731-8E6B-5D2F7C3C110F}">
      <dgm:prSet phldrT="[Text]" custT="1"/>
      <dgm:spPr/>
      <dgm:t>
        <a:bodyPr/>
        <a:lstStyle/>
        <a:p>
          <a:r>
            <a:rPr lang="en-US" sz="2000" dirty="0" smtClean="0">
              <a:latin typeface="Lucida Bright" pitchFamily="18" charset="0"/>
            </a:rPr>
            <a:t>Reflective and Responsive Practitioners who</a:t>
          </a:r>
          <a:endParaRPr lang="en-US" sz="2000" dirty="0">
            <a:latin typeface="Lucida Bright" pitchFamily="18" charset="0"/>
          </a:endParaRPr>
        </a:p>
      </dgm:t>
    </dgm:pt>
    <dgm:pt modelId="{68E19A00-0C2C-47D6-A4E4-F4166244B010}" type="parTrans" cxnId="{59DD58C5-3E27-4CA2-8810-C7583C03E8B3}">
      <dgm:prSet/>
      <dgm:spPr/>
      <dgm:t>
        <a:bodyPr/>
        <a:lstStyle/>
        <a:p>
          <a:endParaRPr lang="en-US">
            <a:solidFill>
              <a:schemeClr val="tx1"/>
            </a:solidFill>
          </a:endParaRPr>
        </a:p>
      </dgm:t>
    </dgm:pt>
    <dgm:pt modelId="{724123E4-266E-46E3-A168-E2C0D19F7E10}" type="sibTrans" cxnId="{59DD58C5-3E27-4CA2-8810-C7583C03E8B3}">
      <dgm:prSet/>
      <dgm:spPr/>
      <dgm:t>
        <a:bodyPr/>
        <a:lstStyle/>
        <a:p>
          <a:endParaRPr lang="en-US">
            <a:solidFill>
              <a:schemeClr val="tx1"/>
            </a:solidFill>
          </a:endParaRPr>
        </a:p>
      </dgm:t>
    </dgm:pt>
    <dgm:pt modelId="{C404543A-AF73-41D2-9C45-37156F35F3A2}">
      <dgm:prSet phldrT="[Text]"/>
      <dgm:spPr>
        <a:solidFill>
          <a:schemeClr val="accent3">
            <a:lumMod val="40000"/>
            <a:lumOff val="60000"/>
            <a:alpha val="90000"/>
          </a:schemeClr>
        </a:solidFill>
      </dgm:spPr>
      <dgm:t>
        <a:bodyPr/>
        <a:lstStyle/>
        <a:p>
          <a:r>
            <a:rPr lang="en-US" dirty="0" smtClean="0">
              <a:latin typeface="Lucida Bright" pitchFamily="18" charset="0"/>
            </a:rPr>
            <a:t>promote diversity</a:t>
          </a:r>
          <a:endParaRPr lang="en-US" dirty="0">
            <a:latin typeface="Lucida Bright" pitchFamily="18" charset="0"/>
          </a:endParaRPr>
        </a:p>
      </dgm:t>
    </dgm:pt>
    <dgm:pt modelId="{9FD9F022-EFA6-487E-844F-1C57D4FC5691}" type="parTrans" cxnId="{59A9FE8A-B727-4929-9EFD-6165DED05389}">
      <dgm:prSet/>
      <dgm:spPr/>
      <dgm:t>
        <a:bodyPr/>
        <a:lstStyle/>
        <a:p>
          <a:endParaRPr lang="en-US">
            <a:solidFill>
              <a:schemeClr val="tx1"/>
            </a:solidFill>
          </a:endParaRPr>
        </a:p>
      </dgm:t>
    </dgm:pt>
    <dgm:pt modelId="{F87177A2-7FB1-4BD1-8E4E-155CCA5CB667}" type="sibTrans" cxnId="{59A9FE8A-B727-4929-9EFD-6165DED05389}">
      <dgm:prSet/>
      <dgm:spPr/>
      <dgm:t>
        <a:bodyPr/>
        <a:lstStyle/>
        <a:p>
          <a:endParaRPr lang="en-US">
            <a:solidFill>
              <a:schemeClr val="tx1"/>
            </a:solidFill>
          </a:endParaRPr>
        </a:p>
      </dgm:t>
    </dgm:pt>
    <dgm:pt modelId="{90EA654E-4BFA-4198-98E4-E46B50B89166}">
      <dgm:prSet phldrT="[Text]"/>
      <dgm:spPr>
        <a:solidFill>
          <a:schemeClr val="accent3">
            <a:lumMod val="40000"/>
            <a:lumOff val="60000"/>
            <a:alpha val="90000"/>
          </a:schemeClr>
        </a:solidFill>
      </dgm:spPr>
      <dgm:t>
        <a:bodyPr/>
        <a:lstStyle/>
        <a:p>
          <a:r>
            <a:rPr lang="en-US" smtClean="0">
              <a:latin typeface="Lucida Bright" pitchFamily="18" charset="0"/>
            </a:rPr>
            <a:t>engage in collaborative endeavors</a:t>
          </a:r>
          <a:endParaRPr lang="en-US" dirty="0">
            <a:latin typeface="Lucida Bright" pitchFamily="18" charset="0"/>
          </a:endParaRPr>
        </a:p>
      </dgm:t>
    </dgm:pt>
    <dgm:pt modelId="{1C959C12-4651-4176-AF95-20A8E97CB504}" type="parTrans" cxnId="{E7E4ED95-69EE-452B-8AC5-82B4BEBA5CD0}">
      <dgm:prSet/>
      <dgm:spPr/>
      <dgm:t>
        <a:bodyPr/>
        <a:lstStyle/>
        <a:p>
          <a:endParaRPr lang="en-US">
            <a:solidFill>
              <a:schemeClr val="tx1"/>
            </a:solidFill>
          </a:endParaRPr>
        </a:p>
      </dgm:t>
    </dgm:pt>
    <dgm:pt modelId="{29FDDB1D-999D-4130-A5AD-5077CD37BFF7}" type="sibTrans" cxnId="{E7E4ED95-69EE-452B-8AC5-82B4BEBA5CD0}">
      <dgm:prSet/>
      <dgm:spPr/>
      <dgm:t>
        <a:bodyPr/>
        <a:lstStyle/>
        <a:p>
          <a:endParaRPr lang="en-US">
            <a:solidFill>
              <a:schemeClr val="tx1"/>
            </a:solidFill>
          </a:endParaRPr>
        </a:p>
      </dgm:t>
    </dgm:pt>
    <dgm:pt modelId="{34CFA833-3F2C-4A79-B596-3BCA274E3272}">
      <dgm:prSet phldrT="[Text]" custT="1"/>
      <dgm:spPr/>
      <dgm:t>
        <a:bodyPr/>
        <a:lstStyle/>
        <a:p>
          <a:r>
            <a:rPr lang="en-US" sz="2000" smtClean="0">
              <a:latin typeface="Lucida Bright" pitchFamily="18" charset="0"/>
            </a:rPr>
            <a:t>Committed and Caring Professionals who </a:t>
          </a:r>
          <a:endParaRPr lang="en-US" sz="2000" dirty="0">
            <a:latin typeface="Lucida Bright" pitchFamily="18" charset="0"/>
          </a:endParaRPr>
        </a:p>
      </dgm:t>
    </dgm:pt>
    <dgm:pt modelId="{3A0B39AD-2C07-4A93-B787-8FE662F06A1B}" type="parTrans" cxnId="{310AC80B-63AE-4CEC-A728-58A60B9835FD}">
      <dgm:prSet/>
      <dgm:spPr/>
      <dgm:t>
        <a:bodyPr/>
        <a:lstStyle/>
        <a:p>
          <a:endParaRPr lang="en-US">
            <a:solidFill>
              <a:schemeClr val="tx1"/>
            </a:solidFill>
          </a:endParaRPr>
        </a:p>
      </dgm:t>
    </dgm:pt>
    <dgm:pt modelId="{8E8E7889-2387-4752-920F-8876DC6C32D8}" type="sibTrans" cxnId="{310AC80B-63AE-4CEC-A728-58A60B9835FD}">
      <dgm:prSet/>
      <dgm:spPr/>
      <dgm:t>
        <a:bodyPr/>
        <a:lstStyle/>
        <a:p>
          <a:endParaRPr lang="en-US">
            <a:solidFill>
              <a:schemeClr val="tx1"/>
            </a:solidFill>
          </a:endParaRPr>
        </a:p>
      </dgm:t>
    </dgm:pt>
    <dgm:pt modelId="{3715C1BE-9A8E-449A-8CC7-48806A311A6B}">
      <dgm:prSet phldrT="[Text]"/>
      <dgm:spPr>
        <a:solidFill>
          <a:schemeClr val="accent3">
            <a:lumMod val="40000"/>
            <a:lumOff val="60000"/>
            <a:alpha val="90000"/>
          </a:schemeClr>
        </a:solidFill>
      </dgm:spPr>
      <dgm:t>
        <a:bodyPr/>
        <a:lstStyle/>
        <a:p>
          <a:r>
            <a:rPr lang="en-US" smtClean="0">
              <a:latin typeface="Lucida Bright" pitchFamily="18" charset="0"/>
            </a:rPr>
            <a:t>become change agents</a:t>
          </a:r>
          <a:endParaRPr lang="en-US" dirty="0">
            <a:latin typeface="Lucida Bright" pitchFamily="18" charset="0"/>
          </a:endParaRPr>
        </a:p>
      </dgm:t>
    </dgm:pt>
    <dgm:pt modelId="{9CDE77F0-290B-4DBB-B207-3658335B4D67}" type="parTrans" cxnId="{7D23DE0C-943D-4645-A47D-6BA441417CF6}">
      <dgm:prSet/>
      <dgm:spPr/>
      <dgm:t>
        <a:bodyPr/>
        <a:lstStyle/>
        <a:p>
          <a:endParaRPr lang="en-US">
            <a:solidFill>
              <a:schemeClr val="tx1"/>
            </a:solidFill>
          </a:endParaRPr>
        </a:p>
      </dgm:t>
    </dgm:pt>
    <dgm:pt modelId="{65283F8F-4A4D-41B5-8BF5-4755CA3170E6}" type="sibTrans" cxnId="{7D23DE0C-943D-4645-A47D-6BA441417CF6}">
      <dgm:prSet/>
      <dgm:spPr/>
      <dgm:t>
        <a:bodyPr/>
        <a:lstStyle/>
        <a:p>
          <a:endParaRPr lang="en-US">
            <a:solidFill>
              <a:schemeClr val="tx1"/>
            </a:solidFill>
          </a:endParaRPr>
        </a:p>
      </dgm:t>
    </dgm:pt>
    <dgm:pt modelId="{D65453EB-DCC7-4DFE-9ABE-3F752D89909F}">
      <dgm:prSet phldrT="[Text]"/>
      <dgm:spPr>
        <a:solidFill>
          <a:schemeClr val="accent3">
            <a:lumMod val="40000"/>
            <a:lumOff val="60000"/>
            <a:alpha val="90000"/>
          </a:schemeClr>
        </a:solidFill>
      </dgm:spPr>
      <dgm:t>
        <a:bodyPr/>
        <a:lstStyle/>
        <a:p>
          <a:r>
            <a:rPr lang="en-US" smtClean="0">
              <a:latin typeface="Lucida Bright" pitchFamily="18" charset="0"/>
            </a:rPr>
            <a:t>maintain professional and ethical standards</a:t>
          </a:r>
          <a:endParaRPr lang="en-US" dirty="0">
            <a:latin typeface="Lucida Bright" pitchFamily="18" charset="0"/>
          </a:endParaRPr>
        </a:p>
      </dgm:t>
    </dgm:pt>
    <dgm:pt modelId="{CF435C1F-D7F7-4F02-9DAE-C66B639E79F1}" type="parTrans" cxnId="{9FADCC62-929E-442D-8E06-80C72BD1EB0E}">
      <dgm:prSet/>
      <dgm:spPr/>
      <dgm:t>
        <a:bodyPr/>
        <a:lstStyle/>
        <a:p>
          <a:endParaRPr lang="en-US">
            <a:solidFill>
              <a:schemeClr val="tx1"/>
            </a:solidFill>
          </a:endParaRPr>
        </a:p>
      </dgm:t>
    </dgm:pt>
    <dgm:pt modelId="{62463F34-E966-45AA-8D1C-22C709AD448E}" type="sibTrans" cxnId="{9FADCC62-929E-442D-8E06-80C72BD1EB0E}">
      <dgm:prSet/>
      <dgm:spPr/>
      <dgm:t>
        <a:bodyPr/>
        <a:lstStyle/>
        <a:p>
          <a:endParaRPr lang="en-US">
            <a:solidFill>
              <a:schemeClr val="tx1"/>
            </a:solidFill>
          </a:endParaRPr>
        </a:p>
      </dgm:t>
    </dgm:pt>
    <dgm:pt modelId="{3935AD8B-3D1C-4484-9D1B-72510D8248DA}">
      <dgm:prSet phldrT="[Text]"/>
      <dgm:spPr>
        <a:solidFill>
          <a:schemeClr val="accent3">
            <a:lumMod val="40000"/>
            <a:lumOff val="60000"/>
            <a:alpha val="90000"/>
          </a:schemeClr>
        </a:solidFill>
      </dgm:spPr>
      <dgm:t>
        <a:bodyPr/>
        <a:lstStyle/>
        <a:p>
          <a:r>
            <a:rPr lang="en-US" dirty="0" smtClean="0">
              <a:latin typeface="Lucida Bright" pitchFamily="18" charset="0"/>
            </a:rPr>
            <a:t>demonstrate ability to use technology as a resource</a:t>
          </a:r>
          <a:endParaRPr lang="en-US" dirty="0">
            <a:latin typeface="Lucida Bright" pitchFamily="18" charset="0"/>
          </a:endParaRPr>
        </a:p>
      </dgm:t>
    </dgm:pt>
    <dgm:pt modelId="{C3BAFAE4-C3D5-4290-A655-7E6F2100B730}" type="parTrans" cxnId="{B41F66E2-9332-4E2A-A1CF-BE07443495F1}">
      <dgm:prSet/>
      <dgm:spPr/>
      <dgm:t>
        <a:bodyPr/>
        <a:lstStyle/>
        <a:p>
          <a:endParaRPr lang="en-US">
            <a:solidFill>
              <a:schemeClr val="tx1"/>
            </a:solidFill>
          </a:endParaRPr>
        </a:p>
      </dgm:t>
    </dgm:pt>
    <dgm:pt modelId="{1F3E409D-8219-401F-8A93-178398C558F1}" type="sibTrans" cxnId="{B41F66E2-9332-4E2A-A1CF-BE07443495F1}">
      <dgm:prSet/>
      <dgm:spPr/>
      <dgm:t>
        <a:bodyPr/>
        <a:lstStyle/>
        <a:p>
          <a:endParaRPr lang="en-US">
            <a:solidFill>
              <a:schemeClr val="tx1"/>
            </a:solidFill>
          </a:endParaRPr>
        </a:p>
      </dgm:t>
    </dgm:pt>
    <dgm:pt modelId="{6C91C964-922A-4183-9E56-45541CE9F2AE}">
      <dgm:prSet phldrT="[Text]"/>
      <dgm:spPr>
        <a:solidFill>
          <a:schemeClr val="accent3">
            <a:lumMod val="40000"/>
            <a:lumOff val="60000"/>
            <a:alpha val="90000"/>
          </a:schemeClr>
        </a:solidFill>
      </dgm:spPr>
      <dgm:t>
        <a:bodyPr/>
        <a:lstStyle/>
        <a:p>
          <a:r>
            <a:rPr lang="en-US" smtClean="0">
              <a:latin typeface="Lucida Bright" pitchFamily="18" charset="0"/>
            </a:rPr>
            <a:t>demonstrate strong understanding and implementation skills in the field</a:t>
          </a:r>
          <a:endParaRPr lang="en-US" dirty="0">
            <a:latin typeface="Lucida Bright" pitchFamily="18" charset="0"/>
          </a:endParaRPr>
        </a:p>
      </dgm:t>
    </dgm:pt>
    <dgm:pt modelId="{BA84CF60-335E-4071-A869-4F94953CB9A2}" type="parTrans" cxnId="{E74AF256-527B-47EE-A6F3-B8D93C4A3A28}">
      <dgm:prSet/>
      <dgm:spPr/>
      <dgm:t>
        <a:bodyPr/>
        <a:lstStyle/>
        <a:p>
          <a:endParaRPr lang="en-US">
            <a:solidFill>
              <a:schemeClr val="tx1"/>
            </a:solidFill>
          </a:endParaRPr>
        </a:p>
      </dgm:t>
    </dgm:pt>
    <dgm:pt modelId="{C664D689-798C-423B-BE2D-A6F28404FE78}" type="sibTrans" cxnId="{E74AF256-527B-47EE-A6F3-B8D93C4A3A28}">
      <dgm:prSet/>
      <dgm:spPr/>
      <dgm:t>
        <a:bodyPr/>
        <a:lstStyle/>
        <a:p>
          <a:endParaRPr lang="en-US">
            <a:solidFill>
              <a:schemeClr val="tx1"/>
            </a:solidFill>
          </a:endParaRPr>
        </a:p>
      </dgm:t>
    </dgm:pt>
    <dgm:pt modelId="{E9784A6A-59C3-4240-A045-7F5E810D7824}">
      <dgm:prSet phldrT="[Text]"/>
      <dgm:spPr>
        <a:solidFill>
          <a:schemeClr val="accent3">
            <a:lumMod val="40000"/>
            <a:lumOff val="60000"/>
            <a:alpha val="90000"/>
          </a:schemeClr>
        </a:solidFill>
      </dgm:spPr>
      <dgm:t>
        <a:bodyPr/>
        <a:lstStyle/>
        <a:p>
          <a:r>
            <a:rPr lang="en-US" smtClean="0">
              <a:latin typeface="Lucida Bright" pitchFamily="18" charset="0"/>
            </a:rPr>
            <a:t>think critically and make informed decisions</a:t>
          </a:r>
          <a:endParaRPr lang="en-US" dirty="0">
            <a:latin typeface="Lucida Bright" pitchFamily="18" charset="0"/>
          </a:endParaRPr>
        </a:p>
      </dgm:t>
    </dgm:pt>
    <dgm:pt modelId="{5C619186-EF58-4B21-8E8E-80C19684976A}" type="parTrans" cxnId="{AFDB884B-A70A-4735-9FF1-F01783DC6123}">
      <dgm:prSet/>
      <dgm:spPr/>
      <dgm:t>
        <a:bodyPr/>
        <a:lstStyle/>
        <a:p>
          <a:endParaRPr lang="en-US">
            <a:solidFill>
              <a:schemeClr val="tx1"/>
            </a:solidFill>
          </a:endParaRPr>
        </a:p>
      </dgm:t>
    </dgm:pt>
    <dgm:pt modelId="{0299BA3F-157D-4ED9-B00A-001BDB1D2959}" type="sibTrans" cxnId="{AFDB884B-A70A-4735-9FF1-F01783DC6123}">
      <dgm:prSet/>
      <dgm:spPr/>
      <dgm:t>
        <a:bodyPr/>
        <a:lstStyle/>
        <a:p>
          <a:endParaRPr lang="en-US">
            <a:solidFill>
              <a:schemeClr val="tx1"/>
            </a:solidFill>
          </a:endParaRPr>
        </a:p>
      </dgm:t>
    </dgm:pt>
    <dgm:pt modelId="{0C157EEF-B89A-4B41-AD7E-34EFB12616A0}">
      <dgm:prSet phldrT="[Text]"/>
      <dgm:spPr>
        <a:solidFill>
          <a:schemeClr val="accent3">
            <a:lumMod val="40000"/>
            <a:lumOff val="60000"/>
            <a:alpha val="90000"/>
          </a:schemeClr>
        </a:solidFill>
      </dgm:spPr>
      <dgm:t>
        <a:bodyPr/>
        <a:lstStyle/>
        <a:p>
          <a:r>
            <a:rPr lang="en-US" dirty="0" smtClean="0">
              <a:latin typeface="Lucida Bright" pitchFamily="18" charset="0"/>
            </a:rPr>
            <a:t>become life-long learners</a:t>
          </a:r>
          <a:endParaRPr lang="en-US" dirty="0">
            <a:latin typeface="Lucida Bright" pitchFamily="18" charset="0"/>
          </a:endParaRPr>
        </a:p>
      </dgm:t>
    </dgm:pt>
    <dgm:pt modelId="{C7819C3F-68BD-4C00-B0CE-6265D56010D0}" type="parTrans" cxnId="{50744327-BF29-425E-B72E-3D527F7DDD16}">
      <dgm:prSet/>
      <dgm:spPr/>
      <dgm:t>
        <a:bodyPr/>
        <a:lstStyle/>
        <a:p>
          <a:endParaRPr lang="en-US">
            <a:solidFill>
              <a:schemeClr val="tx1"/>
            </a:solidFill>
          </a:endParaRPr>
        </a:p>
      </dgm:t>
    </dgm:pt>
    <dgm:pt modelId="{71DE30EA-F4B3-4A4D-8F50-FD058B77714C}" type="sibTrans" cxnId="{50744327-BF29-425E-B72E-3D527F7DDD16}">
      <dgm:prSet/>
      <dgm:spPr/>
      <dgm:t>
        <a:bodyPr/>
        <a:lstStyle/>
        <a:p>
          <a:endParaRPr lang="en-US">
            <a:solidFill>
              <a:schemeClr val="tx1"/>
            </a:solidFill>
          </a:endParaRPr>
        </a:p>
      </dgm:t>
    </dgm:pt>
    <dgm:pt modelId="{D2D256D4-1CA8-46B9-973C-18FCA3382A0E}" type="pres">
      <dgm:prSet presAssocID="{6111AC52-4063-4796-B495-D038B280E780}" presName="Name0" presStyleCnt="0">
        <dgm:presLayoutVars>
          <dgm:dir/>
          <dgm:animLvl val="lvl"/>
          <dgm:resizeHandles val="exact"/>
        </dgm:presLayoutVars>
      </dgm:prSet>
      <dgm:spPr/>
      <dgm:t>
        <a:bodyPr/>
        <a:lstStyle/>
        <a:p>
          <a:endParaRPr lang="en-US"/>
        </a:p>
      </dgm:t>
    </dgm:pt>
    <dgm:pt modelId="{908265AE-2363-4F8B-9388-14C70418356A}" type="pres">
      <dgm:prSet presAssocID="{40E014D0-2615-4574-9DBE-00F1DB651BC1}" presName="linNode" presStyleCnt="0"/>
      <dgm:spPr/>
    </dgm:pt>
    <dgm:pt modelId="{F093D494-2E65-4BA2-A642-F849C833B163}" type="pres">
      <dgm:prSet presAssocID="{40E014D0-2615-4574-9DBE-00F1DB651BC1}" presName="parentText" presStyleLbl="node1" presStyleIdx="0" presStyleCnt="3" custLinFactNeighborX="0" custLinFactNeighborY="4412">
        <dgm:presLayoutVars>
          <dgm:chMax val="1"/>
          <dgm:bulletEnabled val="1"/>
        </dgm:presLayoutVars>
      </dgm:prSet>
      <dgm:spPr/>
      <dgm:t>
        <a:bodyPr/>
        <a:lstStyle/>
        <a:p>
          <a:endParaRPr lang="en-US"/>
        </a:p>
      </dgm:t>
    </dgm:pt>
    <dgm:pt modelId="{DF35BAB8-5F8F-4200-B082-E191C62031D2}" type="pres">
      <dgm:prSet presAssocID="{40E014D0-2615-4574-9DBE-00F1DB651BC1}" presName="descendantText" presStyleLbl="alignAccFollowNode1" presStyleIdx="0" presStyleCnt="3">
        <dgm:presLayoutVars>
          <dgm:bulletEnabled val="1"/>
        </dgm:presLayoutVars>
      </dgm:prSet>
      <dgm:spPr/>
      <dgm:t>
        <a:bodyPr/>
        <a:lstStyle/>
        <a:p>
          <a:endParaRPr lang="en-US"/>
        </a:p>
      </dgm:t>
    </dgm:pt>
    <dgm:pt modelId="{DEA0FB99-19BD-4ECE-83B6-7005F3C03FAB}" type="pres">
      <dgm:prSet presAssocID="{6E79933A-89CF-44ED-BE10-38F439E93DD7}" presName="sp" presStyleCnt="0"/>
      <dgm:spPr/>
    </dgm:pt>
    <dgm:pt modelId="{60DC7C27-6934-4A70-8956-9A9EF0A7A55A}" type="pres">
      <dgm:prSet presAssocID="{A8450919-6E24-4731-8E6B-5D2F7C3C110F}" presName="linNode" presStyleCnt="0"/>
      <dgm:spPr/>
    </dgm:pt>
    <dgm:pt modelId="{B5265576-8D2B-47AB-B61B-7A7F63BF8DCE}" type="pres">
      <dgm:prSet presAssocID="{A8450919-6E24-4731-8E6B-5D2F7C3C110F}" presName="parentText" presStyleLbl="node1" presStyleIdx="1" presStyleCnt="3">
        <dgm:presLayoutVars>
          <dgm:chMax val="1"/>
          <dgm:bulletEnabled val="1"/>
        </dgm:presLayoutVars>
      </dgm:prSet>
      <dgm:spPr/>
      <dgm:t>
        <a:bodyPr/>
        <a:lstStyle/>
        <a:p>
          <a:endParaRPr lang="en-US"/>
        </a:p>
      </dgm:t>
    </dgm:pt>
    <dgm:pt modelId="{75B4C43D-008E-4A54-A438-6D38FC14CD13}" type="pres">
      <dgm:prSet presAssocID="{A8450919-6E24-4731-8E6B-5D2F7C3C110F}" presName="descendantText" presStyleLbl="alignAccFollowNode1" presStyleIdx="1" presStyleCnt="3">
        <dgm:presLayoutVars>
          <dgm:bulletEnabled val="1"/>
        </dgm:presLayoutVars>
      </dgm:prSet>
      <dgm:spPr/>
      <dgm:t>
        <a:bodyPr/>
        <a:lstStyle/>
        <a:p>
          <a:endParaRPr lang="en-US"/>
        </a:p>
      </dgm:t>
    </dgm:pt>
    <dgm:pt modelId="{B0C74078-4102-4C20-AEFF-E83D8151592D}" type="pres">
      <dgm:prSet presAssocID="{724123E4-266E-46E3-A168-E2C0D19F7E10}" presName="sp" presStyleCnt="0"/>
      <dgm:spPr/>
    </dgm:pt>
    <dgm:pt modelId="{577D5CD6-8B78-4FE8-969C-9B53B64DFF6B}" type="pres">
      <dgm:prSet presAssocID="{34CFA833-3F2C-4A79-B596-3BCA274E3272}" presName="linNode" presStyleCnt="0"/>
      <dgm:spPr/>
    </dgm:pt>
    <dgm:pt modelId="{10791079-5F40-49CE-A42A-8FF2BECD1254}" type="pres">
      <dgm:prSet presAssocID="{34CFA833-3F2C-4A79-B596-3BCA274E3272}" presName="parentText" presStyleLbl="node1" presStyleIdx="2" presStyleCnt="3" custLinFactNeighborY="-241">
        <dgm:presLayoutVars>
          <dgm:chMax val="1"/>
          <dgm:bulletEnabled val="1"/>
        </dgm:presLayoutVars>
      </dgm:prSet>
      <dgm:spPr/>
      <dgm:t>
        <a:bodyPr/>
        <a:lstStyle/>
        <a:p>
          <a:endParaRPr lang="en-US"/>
        </a:p>
      </dgm:t>
    </dgm:pt>
    <dgm:pt modelId="{EAA3A0C4-F3F2-4E50-9A9E-E9789C021EDE}" type="pres">
      <dgm:prSet presAssocID="{34CFA833-3F2C-4A79-B596-3BCA274E3272}" presName="descendantText" presStyleLbl="alignAccFollowNode1" presStyleIdx="2" presStyleCnt="3">
        <dgm:presLayoutVars>
          <dgm:bulletEnabled val="1"/>
        </dgm:presLayoutVars>
      </dgm:prSet>
      <dgm:spPr/>
      <dgm:t>
        <a:bodyPr/>
        <a:lstStyle/>
        <a:p>
          <a:endParaRPr lang="en-US"/>
        </a:p>
      </dgm:t>
    </dgm:pt>
  </dgm:ptLst>
  <dgm:cxnLst>
    <dgm:cxn modelId="{6600D628-ECA3-4666-B219-67CA54802DCB}" type="presOf" srcId="{A8450919-6E24-4731-8E6B-5D2F7C3C110F}" destId="{B5265576-8D2B-47AB-B61B-7A7F63BF8DCE}" srcOrd="0" destOrd="0" presId="urn:microsoft.com/office/officeart/2005/8/layout/vList5"/>
    <dgm:cxn modelId="{C5980956-A6CF-4D42-B452-4521BF8CB0ED}" type="presOf" srcId="{40E014D0-2615-4574-9DBE-00F1DB651BC1}" destId="{F093D494-2E65-4BA2-A642-F849C833B163}" srcOrd="0" destOrd="0" presId="urn:microsoft.com/office/officeart/2005/8/layout/vList5"/>
    <dgm:cxn modelId="{A0C1E8CA-7B98-4C40-90BD-F7DF204EDCB1}" type="presOf" srcId="{3935AD8B-3D1C-4484-9D1B-72510D8248DA}" destId="{DF35BAB8-5F8F-4200-B082-E191C62031D2}" srcOrd="0" destOrd="2" presId="urn:microsoft.com/office/officeart/2005/8/layout/vList5"/>
    <dgm:cxn modelId="{AFDB884B-A70A-4735-9FF1-F01783DC6123}" srcId="{A8450919-6E24-4731-8E6B-5D2F7C3C110F}" destId="{E9784A6A-59C3-4240-A045-7F5E810D7824}" srcOrd="1" destOrd="0" parTransId="{5C619186-EF58-4B21-8E8E-80C19684976A}" sibTransId="{0299BA3F-157D-4ED9-B00A-001BDB1D2959}"/>
    <dgm:cxn modelId="{EA1FFC71-2D86-4E5B-99DB-A559FCDA760B}" type="presOf" srcId="{E9784A6A-59C3-4240-A045-7F5E810D7824}" destId="{75B4C43D-008E-4A54-A438-6D38FC14CD13}" srcOrd="0" destOrd="1" presId="urn:microsoft.com/office/officeart/2005/8/layout/vList5"/>
    <dgm:cxn modelId="{9FADCC62-929E-442D-8E06-80C72BD1EB0E}" srcId="{34CFA833-3F2C-4A79-B596-3BCA274E3272}" destId="{D65453EB-DCC7-4DFE-9ABE-3F752D89909F}" srcOrd="1" destOrd="0" parTransId="{CF435C1F-D7F7-4F02-9DAE-C66B639E79F1}" sibTransId="{62463F34-E966-45AA-8D1C-22C709AD448E}"/>
    <dgm:cxn modelId="{C017B438-AF12-4EFA-B166-79A4AC168CB0}" srcId="{40E014D0-2615-4574-9DBE-00F1DB651BC1}" destId="{EC33C82E-1004-4908-91EC-1BAF135C492F}" srcOrd="0" destOrd="0" parTransId="{4D4B0BFF-E877-457B-B711-EC433E60F21F}" sibTransId="{57C1B483-E93A-422F-A189-2172CB9E23FD}"/>
    <dgm:cxn modelId="{A59801AB-D011-4DE4-B617-C507A1609894}" type="presOf" srcId="{90EA654E-4BFA-4198-98E4-E46B50B89166}" destId="{75B4C43D-008E-4A54-A438-6D38FC14CD13}" srcOrd="0" destOrd="2" presId="urn:microsoft.com/office/officeart/2005/8/layout/vList5"/>
    <dgm:cxn modelId="{59DD58C5-3E27-4CA2-8810-C7583C03E8B3}" srcId="{6111AC52-4063-4796-B495-D038B280E780}" destId="{A8450919-6E24-4731-8E6B-5D2F7C3C110F}" srcOrd="1" destOrd="0" parTransId="{68E19A00-0C2C-47D6-A4E4-F4166244B010}" sibTransId="{724123E4-266E-46E3-A168-E2C0D19F7E10}"/>
    <dgm:cxn modelId="{160711F7-0CC7-4893-BFE2-3D1C710C3B28}" type="presOf" srcId="{C404543A-AF73-41D2-9C45-37156F35F3A2}" destId="{75B4C43D-008E-4A54-A438-6D38FC14CD13}" srcOrd="0" destOrd="0" presId="urn:microsoft.com/office/officeart/2005/8/layout/vList5"/>
    <dgm:cxn modelId="{4AF2AD4F-0676-49BB-AF18-8344F4688062}" type="presOf" srcId="{EC33C82E-1004-4908-91EC-1BAF135C492F}" destId="{DF35BAB8-5F8F-4200-B082-E191C62031D2}" srcOrd="0" destOrd="0" presId="urn:microsoft.com/office/officeart/2005/8/layout/vList5"/>
    <dgm:cxn modelId="{59A9FE8A-B727-4929-9EFD-6165DED05389}" srcId="{A8450919-6E24-4731-8E6B-5D2F7C3C110F}" destId="{C404543A-AF73-41D2-9C45-37156F35F3A2}" srcOrd="0" destOrd="0" parTransId="{9FD9F022-EFA6-487E-844F-1C57D4FC5691}" sibTransId="{F87177A2-7FB1-4BD1-8E4E-155CCA5CB667}"/>
    <dgm:cxn modelId="{E74AF256-527B-47EE-A6F3-B8D93C4A3A28}" srcId="{40E014D0-2615-4574-9DBE-00F1DB651BC1}" destId="{6C91C964-922A-4183-9E56-45541CE9F2AE}" srcOrd="1" destOrd="0" parTransId="{BA84CF60-335E-4071-A869-4F94953CB9A2}" sibTransId="{C664D689-798C-423B-BE2D-A6F28404FE78}"/>
    <dgm:cxn modelId="{E7E4ED95-69EE-452B-8AC5-82B4BEBA5CD0}" srcId="{A8450919-6E24-4731-8E6B-5D2F7C3C110F}" destId="{90EA654E-4BFA-4198-98E4-E46B50B89166}" srcOrd="2" destOrd="0" parTransId="{1C959C12-4651-4176-AF95-20A8E97CB504}" sibTransId="{29FDDB1D-999D-4130-A5AD-5077CD37BFF7}"/>
    <dgm:cxn modelId="{977EAD2F-ADCF-43D9-82B6-6BF1781B0681}" srcId="{6111AC52-4063-4796-B495-D038B280E780}" destId="{40E014D0-2615-4574-9DBE-00F1DB651BC1}" srcOrd="0" destOrd="0" parTransId="{C60E30A5-D3AB-48E6-9555-FCBC43709C87}" sibTransId="{6E79933A-89CF-44ED-BE10-38F439E93DD7}"/>
    <dgm:cxn modelId="{1C6F956B-69BA-4EA5-8457-5E393B147FB0}" type="presOf" srcId="{6111AC52-4063-4796-B495-D038B280E780}" destId="{D2D256D4-1CA8-46B9-973C-18FCA3382A0E}" srcOrd="0" destOrd="0" presId="urn:microsoft.com/office/officeart/2005/8/layout/vList5"/>
    <dgm:cxn modelId="{2B47C50A-81A2-42CD-9BF7-EB02C43B5288}" type="presOf" srcId="{6C91C964-922A-4183-9E56-45541CE9F2AE}" destId="{DF35BAB8-5F8F-4200-B082-E191C62031D2}" srcOrd="0" destOrd="1" presId="urn:microsoft.com/office/officeart/2005/8/layout/vList5"/>
    <dgm:cxn modelId="{50744327-BF29-425E-B72E-3D527F7DDD16}" srcId="{34CFA833-3F2C-4A79-B596-3BCA274E3272}" destId="{0C157EEF-B89A-4B41-AD7E-34EFB12616A0}" srcOrd="2" destOrd="0" parTransId="{C7819C3F-68BD-4C00-B0CE-6265D56010D0}" sibTransId="{71DE30EA-F4B3-4A4D-8F50-FD058B77714C}"/>
    <dgm:cxn modelId="{310AC80B-63AE-4CEC-A728-58A60B9835FD}" srcId="{6111AC52-4063-4796-B495-D038B280E780}" destId="{34CFA833-3F2C-4A79-B596-3BCA274E3272}" srcOrd="2" destOrd="0" parTransId="{3A0B39AD-2C07-4A93-B787-8FE662F06A1B}" sibTransId="{8E8E7889-2387-4752-920F-8876DC6C32D8}"/>
    <dgm:cxn modelId="{054CCA58-0481-4A56-BE27-CE4D642ECC79}" type="presOf" srcId="{3715C1BE-9A8E-449A-8CC7-48806A311A6B}" destId="{EAA3A0C4-F3F2-4E50-9A9E-E9789C021EDE}" srcOrd="0" destOrd="0" presId="urn:microsoft.com/office/officeart/2005/8/layout/vList5"/>
    <dgm:cxn modelId="{EAB30CB8-741D-4CA7-895E-333FE4BD6EAD}" type="presOf" srcId="{34CFA833-3F2C-4A79-B596-3BCA274E3272}" destId="{10791079-5F40-49CE-A42A-8FF2BECD1254}" srcOrd="0" destOrd="0" presId="urn:microsoft.com/office/officeart/2005/8/layout/vList5"/>
    <dgm:cxn modelId="{C5A2CF5A-1F15-4B6B-A43A-3E30B46FC27F}" type="presOf" srcId="{0C157EEF-B89A-4B41-AD7E-34EFB12616A0}" destId="{EAA3A0C4-F3F2-4E50-9A9E-E9789C021EDE}" srcOrd="0" destOrd="2" presId="urn:microsoft.com/office/officeart/2005/8/layout/vList5"/>
    <dgm:cxn modelId="{B41F66E2-9332-4E2A-A1CF-BE07443495F1}" srcId="{40E014D0-2615-4574-9DBE-00F1DB651BC1}" destId="{3935AD8B-3D1C-4484-9D1B-72510D8248DA}" srcOrd="2" destOrd="0" parTransId="{C3BAFAE4-C3D5-4290-A655-7E6F2100B730}" sibTransId="{1F3E409D-8219-401F-8A93-178398C558F1}"/>
    <dgm:cxn modelId="{7D23DE0C-943D-4645-A47D-6BA441417CF6}" srcId="{34CFA833-3F2C-4A79-B596-3BCA274E3272}" destId="{3715C1BE-9A8E-449A-8CC7-48806A311A6B}" srcOrd="0" destOrd="0" parTransId="{9CDE77F0-290B-4DBB-B207-3658335B4D67}" sibTransId="{65283F8F-4A4D-41B5-8BF5-4755CA3170E6}"/>
    <dgm:cxn modelId="{F624A023-690C-49FD-AE2F-9A8C41B6BED8}" type="presOf" srcId="{D65453EB-DCC7-4DFE-9ABE-3F752D89909F}" destId="{EAA3A0C4-F3F2-4E50-9A9E-E9789C021EDE}" srcOrd="0" destOrd="1" presId="urn:microsoft.com/office/officeart/2005/8/layout/vList5"/>
    <dgm:cxn modelId="{394A36B7-CB32-4271-A441-B635B763ED18}" type="presParOf" srcId="{D2D256D4-1CA8-46B9-973C-18FCA3382A0E}" destId="{908265AE-2363-4F8B-9388-14C70418356A}" srcOrd="0" destOrd="0" presId="urn:microsoft.com/office/officeart/2005/8/layout/vList5"/>
    <dgm:cxn modelId="{AAAFC1EE-D7FD-40C4-90F4-0021BE2E4A2A}" type="presParOf" srcId="{908265AE-2363-4F8B-9388-14C70418356A}" destId="{F093D494-2E65-4BA2-A642-F849C833B163}" srcOrd="0" destOrd="0" presId="urn:microsoft.com/office/officeart/2005/8/layout/vList5"/>
    <dgm:cxn modelId="{02B087C3-3A85-4EE1-BFEB-06A76CA5C3C0}" type="presParOf" srcId="{908265AE-2363-4F8B-9388-14C70418356A}" destId="{DF35BAB8-5F8F-4200-B082-E191C62031D2}" srcOrd="1" destOrd="0" presId="urn:microsoft.com/office/officeart/2005/8/layout/vList5"/>
    <dgm:cxn modelId="{A3E457A0-0A05-48E9-83BE-84DE2A8FB8D5}" type="presParOf" srcId="{D2D256D4-1CA8-46B9-973C-18FCA3382A0E}" destId="{DEA0FB99-19BD-4ECE-83B6-7005F3C03FAB}" srcOrd="1" destOrd="0" presId="urn:microsoft.com/office/officeart/2005/8/layout/vList5"/>
    <dgm:cxn modelId="{53B395E7-0D77-4BAF-B10E-BA7E2F58ADD2}" type="presParOf" srcId="{D2D256D4-1CA8-46B9-973C-18FCA3382A0E}" destId="{60DC7C27-6934-4A70-8956-9A9EF0A7A55A}" srcOrd="2" destOrd="0" presId="urn:microsoft.com/office/officeart/2005/8/layout/vList5"/>
    <dgm:cxn modelId="{0AA25ABC-1FA2-4ADD-BE57-185A4D5C6D5D}" type="presParOf" srcId="{60DC7C27-6934-4A70-8956-9A9EF0A7A55A}" destId="{B5265576-8D2B-47AB-B61B-7A7F63BF8DCE}" srcOrd="0" destOrd="0" presId="urn:microsoft.com/office/officeart/2005/8/layout/vList5"/>
    <dgm:cxn modelId="{640FA730-F0A3-4A51-B663-A180E149A32D}" type="presParOf" srcId="{60DC7C27-6934-4A70-8956-9A9EF0A7A55A}" destId="{75B4C43D-008E-4A54-A438-6D38FC14CD13}" srcOrd="1" destOrd="0" presId="urn:microsoft.com/office/officeart/2005/8/layout/vList5"/>
    <dgm:cxn modelId="{94C4D047-4FF9-465E-9286-05445D91B823}" type="presParOf" srcId="{D2D256D4-1CA8-46B9-973C-18FCA3382A0E}" destId="{B0C74078-4102-4C20-AEFF-E83D8151592D}" srcOrd="3" destOrd="0" presId="urn:microsoft.com/office/officeart/2005/8/layout/vList5"/>
    <dgm:cxn modelId="{0D0FA8BD-D7A1-4F4C-BDE9-1D8F96A34E10}" type="presParOf" srcId="{D2D256D4-1CA8-46B9-973C-18FCA3382A0E}" destId="{577D5CD6-8B78-4FE8-969C-9B53B64DFF6B}" srcOrd="4" destOrd="0" presId="urn:microsoft.com/office/officeart/2005/8/layout/vList5"/>
    <dgm:cxn modelId="{1942C607-1B0B-4D01-8EB3-103C806B2AAE}" type="presParOf" srcId="{577D5CD6-8B78-4FE8-969C-9B53B64DFF6B}" destId="{10791079-5F40-49CE-A42A-8FF2BECD1254}" srcOrd="0" destOrd="0" presId="urn:microsoft.com/office/officeart/2005/8/layout/vList5"/>
    <dgm:cxn modelId="{36E82569-83BD-4CD1-B4A7-40DF9FB595BD}" type="presParOf" srcId="{577D5CD6-8B78-4FE8-969C-9B53B64DFF6B}" destId="{EAA3A0C4-F3F2-4E50-9A9E-E9789C021ED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42D194-F526-43C6-AA55-D136772134F2}" type="doc">
      <dgm:prSet loTypeId="urn:microsoft.com/office/officeart/2005/8/layout/list1" loCatId="list" qsTypeId="urn:microsoft.com/office/officeart/2005/8/quickstyle/3d1" qsCatId="3D" csTypeId="urn:microsoft.com/office/officeart/2005/8/colors/colorful2" csCatId="colorful" phldr="1"/>
      <dgm:spPr/>
      <dgm:t>
        <a:bodyPr/>
        <a:lstStyle/>
        <a:p>
          <a:endParaRPr lang="en-US"/>
        </a:p>
      </dgm:t>
    </dgm:pt>
    <dgm:pt modelId="{D016755C-3FBC-4FB9-9249-D950424ADAFA}">
      <dgm:prSet phldrT="[Text]" custT="1"/>
      <dgm:spPr>
        <a:solidFill>
          <a:schemeClr val="bg2">
            <a:lumMod val="90000"/>
          </a:schemeClr>
        </a:solidFill>
      </dgm:spPr>
      <dgm:t>
        <a:bodyPr/>
        <a:lstStyle/>
        <a:p>
          <a:r>
            <a:rPr lang="en-US" sz="1800" b="1" dirty="0" smtClean="0">
              <a:solidFill>
                <a:schemeClr val="tx2"/>
              </a:solidFill>
              <a:latin typeface="+mj-lt"/>
            </a:rPr>
            <a:t>Attendance of an </a:t>
          </a:r>
          <a:r>
            <a:rPr lang="en-US" sz="1800" b="1" dirty="0" smtClean="0">
              <a:solidFill>
                <a:schemeClr val="tx2"/>
              </a:solidFill>
              <a:latin typeface="+mj-lt"/>
            </a:rPr>
            <a:t>overview </a:t>
          </a:r>
          <a:r>
            <a:rPr lang="en-US" sz="1800" dirty="0" smtClean="0">
              <a:solidFill>
                <a:schemeClr val="tx2"/>
              </a:solidFill>
              <a:latin typeface="+mj-lt"/>
            </a:rPr>
            <a:t>is </a:t>
          </a:r>
          <a:r>
            <a:rPr lang="en-US" sz="1800" i="1" dirty="0" smtClean="0">
              <a:solidFill>
                <a:schemeClr val="tx2"/>
              </a:solidFill>
              <a:latin typeface="+mj-lt"/>
            </a:rPr>
            <a:t>required</a:t>
          </a:r>
          <a:r>
            <a:rPr lang="en-US" sz="1800" dirty="0" smtClean="0">
              <a:solidFill>
                <a:schemeClr val="tx2"/>
              </a:solidFill>
              <a:latin typeface="+mj-lt"/>
            </a:rPr>
            <a:t>. </a:t>
          </a:r>
        </a:p>
        <a:p>
          <a:r>
            <a:rPr lang="en-US" sz="1400" dirty="0" smtClean="0">
              <a:solidFill>
                <a:schemeClr val="tx2"/>
              </a:solidFill>
              <a:latin typeface="Calibri" panose="020F0502020204030204" pitchFamily="34" charset="0"/>
              <a:cs typeface="Calibri" panose="020F0502020204030204" pitchFamily="34" charset="0"/>
            </a:rPr>
            <a:t>You will receive an overview verification email verifying your attendance of an overview within one week after attendance.</a:t>
          </a:r>
        </a:p>
        <a:p>
          <a:r>
            <a:rPr lang="en-US" sz="1400" dirty="0" smtClean="0">
              <a:solidFill>
                <a:schemeClr val="tx2"/>
              </a:solidFill>
              <a:latin typeface="Calibri" panose="020F0502020204030204" pitchFamily="34" charset="0"/>
              <a:cs typeface="Calibri" panose="020F0502020204030204" pitchFamily="34" charset="0"/>
            </a:rPr>
            <a:t>To </a:t>
          </a:r>
          <a:r>
            <a:rPr lang="en-US" sz="1400" dirty="0" smtClean="0">
              <a:solidFill>
                <a:schemeClr val="tx2"/>
              </a:solidFill>
              <a:latin typeface="Calibri" panose="020F0502020204030204" pitchFamily="34" charset="0"/>
              <a:cs typeface="Calibri" panose="020F0502020204030204" pitchFamily="34" charset="0"/>
            </a:rPr>
            <a:t>show verification of this requirement, please refer to #4 on the checklist.</a:t>
          </a:r>
        </a:p>
      </dgm:t>
    </dgm:pt>
    <dgm:pt modelId="{3C2ACB3C-B492-486F-AE19-77CCBD16AC12}" type="parTrans" cxnId="{D1B0CF8B-2E86-4DA8-9F43-44D04CC0134F}">
      <dgm:prSet/>
      <dgm:spPr/>
      <dgm:t>
        <a:bodyPr/>
        <a:lstStyle/>
        <a:p>
          <a:endParaRPr lang="en-US"/>
        </a:p>
      </dgm:t>
    </dgm:pt>
    <dgm:pt modelId="{9F2C5E43-465E-4797-9398-12605D968071}" type="sibTrans" cxnId="{D1B0CF8B-2E86-4DA8-9F43-44D04CC0134F}">
      <dgm:prSet/>
      <dgm:spPr/>
      <dgm:t>
        <a:bodyPr/>
        <a:lstStyle/>
        <a:p>
          <a:endParaRPr lang="en-US"/>
        </a:p>
      </dgm:t>
    </dgm:pt>
    <dgm:pt modelId="{5826E5B6-E651-474C-A427-294C0FD4E7CF}">
      <dgm:prSet phldrT="[Text]" custT="1"/>
      <dgm:spPr>
        <a:solidFill>
          <a:schemeClr val="bg2"/>
        </a:solidFill>
      </dgm:spPr>
      <dgm:t>
        <a:bodyPr/>
        <a:lstStyle/>
        <a:p>
          <a:r>
            <a:rPr lang="en-US" sz="1800" b="1" dirty="0" smtClean="0">
              <a:solidFill>
                <a:schemeClr val="tx2"/>
              </a:solidFill>
              <a:latin typeface="+mn-lt"/>
            </a:rPr>
            <a:t>University graduate application </a:t>
          </a:r>
          <a:r>
            <a:rPr lang="en-US" sz="1800" dirty="0" smtClean="0">
              <a:solidFill>
                <a:schemeClr val="tx2"/>
              </a:solidFill>
              <a:latin typeface="+mn-lt"/>
            </a:rPr>
            <a:t>submitted – www.calstate.edu/apply</a:t>
          </a:r>
        </a:p>
      </dgm:t>
    </dgm:pt>
    <dgm:pt modelId="{EBF04EC4-3B3C-41F2-8AD8-67AFFE623BB2}" type="parTrans" cxnId="{864E149A-EBBD-4D06-919E-B5C6D2DB5FBA}">
      <dgm:prSet/>
      <dgm:spPr/>
      <dgm:t>
        <a:bodyPr/>
        <a:lstStyle/>
        <a:p>
          <a:endParaRPr lang="en-US"/>
        </a:p>
      </dgm:t>
    </dgm:pt>
    <dgm:pt modelId="{9DC07628-8638-4679-A549-B529FF80D163}" type="sibTrans" cxnId="{864E149A-EBBD-4D06-919E-B5C6D2DB5FBA}">
      <dgm:prSet/>
      <dgm:spPr/>
      <dgm:t>
        <a:bodyPr/>
        <a:lstStyle/>
        <a:p>
          <a:endParaRPr lang="en-US"/>
        </a:p>
      </dgm:t>
    </dgm:pt>
    <dgm:pt modelId="{30640530-3330-4B7B-B5E9-DA6E5D41195A}">
      <dgm:prSet phldrT="[Text]" custT="1"/>
      <dgm:spPr>
        <a:solidFill>
          <a:schemeClr val="bg2">
            <a:lumMod val="90000"/>
          </a:schemeClr>
        </a:solidFill>
      </dgm:spPr>
      <dgm:t>
        <a:bodyPr/>
        <a:lstStyle/>
        <a:p>
          <a:r>
            <a:rPr lang="en-US" sz="1600" b="1" dirty="0" smtClean="0">
              <a:solidFill>
                <a:schemeClr val="tx2"/>
              </a:solidFill>
              <a:latin typeface="+mj-lt"/>
            </a:rPr>
            <a:t>Transcripts</a:t>
          </a:r>
          <a:r>
            <a:rPr lang="en-US" sz="1600" dirty="0" smtClean="0">
              <a:solidFill>
                <a:schemeClr val="tx2"/>
              </a:solidFill>
              <a:latin typeface="+mj-lt"/>
            </a:rPr>
            <a:t> for ALL Colleges and Universities attended:</a:t>
          </a:r>
        </a:p>
        <a:p>
          <a:r>
            <a:rPr lang="en-US" sz="1600" dirty="0" smtClean="0">
              <a:solidFill>
                <a:schemeClr val="tx2"/>
              </a:solidFill>
              <a:latin typeface="+mj-lt"/>
            </a:rPr>
            <a:t>-Official, Sealed  Transcripts- for both University &amp; Program applications</a:t>
          </a:r>
          <a:r>
            <a:rPr lang="en-US" sz="1400" dirty="0" smtClean="0">
              <a:solidFill>
                <a:schemeClr val="tx2"/>
              </a:solidFill>
              <a:latin typeface="+mj-lt"/>
            </a:rPr>
            <a:t>. </a:t>
          </a:r>
        </a:p>
        <a:p>
          <a:r>
            <a:rPr lang="en-US" sz="1400" dirty="0" smtClean="0">
              <a:solidFill>
                <a:schemeClr val="tx2"/>
              </a:solidFill>
              <a:latin typeface="+mj-lt"/>
            </a:rPr>
            <a:t>Note: Refer to checklist for instructions on how to submit transcripts.</a:t>
          </a:r>
          <a:endParaRPr lang="en-US" sz="1400" dirty="0">
            <a:solidFill>
              <a:schemeClr val="tx2"/>
            </a:solidFill>
            <a:latin typeface="+mj-lt"/>
          </a:endParaRPr>
        </a:p>
      </dgm:t>
    </dgm:pt>
    <dgm:pt modelId="{DEDD2E9D-8D1F-4375-B29D-D5B923C21EEB}" type="parTrans" cxnId="{16D8F9A4-966F-4E4D-AE1E-B0177CAE7A26}">
      <dgm:prSet/>
      <dgm:spPr/>
      <dgm:t>
        <a:bodyPr/>
        <a:lstStyle/>
        <a:p>
          <a:endParaRPr lang="en-US"/>
        </a:p>
      </dgm:t>
    </dgm:pt>
    <dgm:pt modelId="{B0526443-8B73-4A86-ABD6-E695DC10F484}" type="sibTrans" cxnId="{16D8F9A4-966F-4E4D-AE1E-B0177CAE7A26}">
      <dgm:prSet/>
      <dgm:spPr/>
      <dgm:t>
        <a:bodyPr/>
        <a:lstStyle/>
        <a:p>
          <a:endParaRPr lang="en-US"/>
        </a:p>
      </dgm:t>
    </dgm:pt>
    <dgm:pt modelId="{3BCE8731-A548-4296-B30A-E876BD9D340D}" type="pres">
      <dgm:prSet presAssocID="{6142D194-F526-43C6-AA55-D136772134F2}" presName="linear" presStyleCnt="0">
        <dgm:presLayoutVars>
          <dgm:dir/>
          <dgm:animLvl val="lvl"/>
          <dgm:resizeHandles val="exact"/>
        </dgm:presLayoutVars>
      </dgm:prSet>
      <dgm:spPr/>
      <dgm:t>
        <a:bodyPr/>
        <a:lstStyle/>
        <a:p>
          <a:endParaRPr lang="en-US"/>
        </a:p>
      </dgm:t>
    </dgm:pt>
    <dgm:pt modelId="{CA10D749-018D-4ADA-A2E5-D67C463D1202}" type="pres">
      <dgm:prSet presAssocID="{D016755C-3FBC-4FB9-9249-D950424ADAFA}" presName="parentLin" presStyleCnt="0"/>
      <dgm:spPr/>
    </dgm:pt>
    <dgm:pt modelId="{8D1693FB-A426-4A43-8B81-A259AE1EB31D}" type="pres">
      <dgm:prSet presAssocID="{D016755C-3FBC-4FB9-9249-D950424ADAFA}" presName="parentLeftMargin" presStyleLbl="node1" presStyleIdx="0" presStyleCnt="3"/>
      <dgm:spPr/>
      <dgm:t>
        <a:bodyPr/>
        <a:lstStyle/>
        <a:p>
          <a:endParaRPr lang="en-US"/>
        </a:p>
      </dgm:t>
    </dgm:pt>
    <dgm:pt modelId="{22FCC566-83F3-4611-823A-5CA986F96DC4}" type="pres">
      <dgm:prSet presAssocID="{D016755C-3FBC-4FB9-9249-D950424ADAFA}" presName="parentText" presStyleLbl="node1" presStyleIdx="0" presStyleCnt="3" custScaleY="126891" custLinFactNeighborX="-50000" custLinFactNeighborY="-1637">
        <dgm:presLayoutVars>
          <dgm:chMax val="0"/>
          <dgm:bulletEnabled val="1"/>
        </dgm:presLayoutVars>
      </dgm:prSet>
      <dgm:spPr/>
      <dgm:t>
        <a:bodyPr/>
        <a:lstStyle/>
        <a:p>
          <a:endParaRPr lang="en-US"/>
        </a:p>
      </dgm:t>
    </dgm:pt>
    <dgm:pt modelId="{395078A7-5487-4DD2-A99A-B3274264DF49}" type="pres">
      <dgm:prSet presAssocID="{D016755C-3FBC-4FB9-9249-D950424ADAFA}" presName="negativeSpace" presStyleCnt="0"/>
      <dgm:spPr/>
    </dgm:pt>
    <dgm:pt modelId="{C58D8F23-6C7D-4633-8A6E-AF26B891E4C2}" type="pres">
      <dgm:prSet presAssocID="{D016755C-3FBC-4FB9-9249-D950424ADAFA}" presName="childText" presStyleLbl="conFgAcc1" presStyleIdx="0" presStyleCnt="3" custFlipVert="1" custScaleX="32500" custScaleY="42267" custLinFactY="-60828" custLinFactNeighborX="23750" custLinFactNeighborY="-100000">
        <dgm:presLayoutVars>
          <dgm:bulletEnabled val="1"/>
        </dgm:presLayoutVars>
      </dgm:prSet>
      <dgm:spPr/>
      <dgm:t>
        <a:bodyPr/>
        <a:lstStyle/>
        <a:p>
          <a:endParaRPr lang="en-US"/>
        </a:p>
      </dgm:t>
    </dgm:pt>
    <dgm:pt modelId="{63B3376C-7C8A-4C5B-A0A1-523F3EE277B3}" type="pres">
      <dgm:prSet presAssocID="{9F2C5E43-465E-4797-9398-12605D968071}" presName="spaceBetweenRectangles" presStyleCnt="0"/>
      <dgm:spPr/>
    </dgm:pt>
    <dgm:pt modelId="{B5C1A4A3-E36F-4339-BB52-C9DA9397F92B}" type="pres">
      <dgm:prSet presAssocID="{5826E5B6-E651-474C-A427-294C0FD4E7CF}" presName="parentLin" presStyleCnt="0"/>
      <dgm:spPr/>
    </dgm:pt>
    <dgm:pt modelId="{E5E1102A-FF76-4B7C-ACE5-0065370C7E89}" type="pres">
      <dgm:prSet presAssocID="{5826E5B6-E651-474C-A427-294C0FD4E7CF}" presName="parentLeftMargin" presStyleLbl="node1" presStyleIdx="0" presStyleCnt="3"/>
      <dgm:spPr/>
      <dgm:t>
        <a:bodyPr/>
        <a:lstStyle/>
        <a:p>
          <a:endParaRPr lang="en-US"/>
        </a:p>
      </dgm:t>
    </dgm:pt>
    <dgm:pt modelId="{D540A87F-C955-46B0-8C37-A1C0237F0301}" type="pres">
      <dgm:prSet presAssocID="{5826E5B6-E651-474C-A427-294C0FD4E7CF}" presName="parentText" presStyleLbl="node1" presStyleIdx="1" presStyleCnt="3" custAng="0" custScaleX="107143" custScaleY="134626" custLinFactNeighborX="-53125" custLinFactNeighborY="-623">
        <dgm:presLayoutVars>
          <dgm:chMax val="0"/>
          <dgm:bulletEnabled val="1"/>
        </dgm:presLayoutVars>
      </dgm:prSet>
      <dgm:spPr/>
      <dgm:t>
        <a:bodyPr/>
        <a:lstStyle/>
        <a:p>
          <a:endParaRPr lang="en-US"/>
        </a:p>
      </dgm:t>
    </dgm:pt>
    <dgm:pt modelId="{A725DF8E-CE09-4424-B675-F4877782955E}" type="pres">
      <dgm:prSet presAssocID="{5826E5B6-E651-474C-A427-294C0FD4E7CF}" presName="negativeSpace" presStyleCnt="0"/>
      <dgm:spPr/>
    </dgm:pt>
    <dgm:pt modelId="{D97C8E1B-9F22-4DF4-9410-DEDE2EE5443D}" type="pres">
      <dgm:prSet presAssocID="{5826E5B6-E651-474C-A427-294C0FD4E7CF}" presName="childText" presStyleLbl="conFgAcc1" presStyleIdx="1" presStyleCnt="3" custFlipVert="1" custScaleX="57500" custScaleY="43943" custLinFactY="-65997" custLinFactNeighborX="12500" custLinFactNeighborY="-100000">
        <dgm:presLayoutVars>
          <dgm:bulletEnabled val="1"/>
        </dgm:presLayoutVars>
      </dgm:prSet>
      <dgm:spPr/>
      <dgm:t>
        <a:bodyPr/>
        <a:lstStyle/>
        <a:p>
          <a:endParaRPr lang="en-US"/>
        </a:p>
      </dgm:t>
    </dgm:pt>
    <dgm:pt modelId="{E2AA8487-DD51-4BD5-A684-94A209D83D7F}" type="pres">
      <dgm:prSet presAssocID="{9DC07628-8638-4679-A549-B529FF80D163}" presName="spaceBetweenRectangles" presStyleCnt="0"/>
      <dgm:spPr/>
    </dgm:pt>
    <dgm:pt modelId="{BFE1A03F-1E8E-45AE-BAC2-4698FC7F5904}" type="pres">
      <dgm:prSet presAssocID="{30640530-3330-4B7B-B5E9-DA6E5D41195A}" presName="parentLin" presStyleCnt="0"/>
      <dgm:spPr/>
    </dgm:pt>
    <dgm:pt modelId="{AEDBD4A4-8A00-4215-BB39-1D8DB3D9C182}" type="pres">
      <dgm:prSet presAssocID="{30640530-3330-4B7B-B5E9-DA6E5D41195A}" presName="parentLeftMargin" presStyleLbl="node1" presStyleIdx="1" presStyleCnt="3"/>
      <dgm:spPr/>
      <dgm:t>
        <a:bodyPr/>
        <a:lstStyle/>
        <a:p>
          <a:endParaRPr lang="en-US"/>
        </a:p>
      </dgm:t>
    </dgm:pt>
    <dgm:pt modelId="{D177ABFA-9943-4AEA-9681-F2AD359C7569}" type="pres">
      <dgm:prSet presAssocID="{30640530-3330-4B7B-B5E9-DA6E5D41195A}" presName="parentText" presStyleLbl="node1" presStyleIdx="2" presStyleCnt="3" custScaleX="106533" custScaleY="156981" custLinFactNeighborX="-50000" custLinFactNeighborY="-1291">
        <dgm:presLayoutVars>
          <dgm:chMax val="0"/>
          <dgm:bulletEnabled val="1"/>
        </dgm:presLayoutVars>
      </dgm:prSet>
      <dgm:spPr/>
      <dgm:t>
        <a:bodyPr/>
        <a:lstStyle/>
        <a:p>
          <a:endParaRPr lang="en-US"/>
        </a:p>
      </dgm:t>
    </dgm:pt>
    <dgm:pt modelId="{EB9DF661-0346-45F0-8E70-1C92913C4901}" type="pres">
      <dgm:prSet presAssocID="{30640530-3330-4B7B-B5E9-DA6E5D41195A}" presName="negativeSpace" presStyleCnt="0"/>
      <dgm:spPr/>
    </dgm:pt>
    <dgm:pt modelId="{8CE483D8-F74A-4C18-8CD4-1FE12A5105FA}" type="pres">
      <dgm:prSet presAssocID="{30640530-3330-4B7B-B5E9-DA6E5D41195A}" presName="childText" presStyleLbl="conFgAcc1" presStyleIdx="2" presStyleCnt="3" custFlipVert="0" custScaleX="30000" custScaleY="46433" custLinFactY="-47781" custLinFactNeighborX="21250" custLinFactNeighborY="-100000">
        <dgm:presLayoutVars>
          <dgm:bulletEnabled val="1"/>
        </dgm:presLayoutVars>
      </dgm:prSet>
      <dgm:spPr/>
    </dgm:pt>
  </dgm:ptLst>
  <dgm:cxnLst>
    <dgm:cxn modelId="{D43D475A-B609-4EDC-9AD2-5F29CCA01A5F}" type="presOf" srcId="{D016755C-3FBC-4FB9-9249-D950424ADAFA}" destId="{8D1693FB-A426-4A43-8B81-A259AE1EB31D}" srcOrd="0" destOrd="0" presId="urn:microsoft.com/office/officeart/2005/8/layout/list1"/>
    <dgm:cxn modelId="{D1B0CF8B-2E86-4DA8-9F43-44D04CC0134F}" srcId="{6142D194-F526-43C6-AA55-D136772134F2}" destId="{D016755C-3FBC-4FB9-9249-D950424ADAFA}" srcOrd="0" destOrd="0" parTransId="{3C2ACB3C-B492-486F-AE19-77CCBD16AC12}" sibTransId="{9F2C5E43-465E-4797-9398-12605D968071}"/>
    <dgm:cxn modelId="{29EED13D-87B9-47E9-A283-36D6F95C7CDB}" type="presOf" srcId="{30640530-3330-4B7B-B5E9-DA6E5D41195A}" destId="{AEDBD4A4-8A00-4215-BB39-1D8DB3D9C182}" srcOrd="0" destOrd="0" presId="urn:microsoft.com/office/officeart/2005/8/layout/list1"/>
    <dgm:cxn modelId="{16D8F9A4-966F-4E4D-AE1E-B0177CAE7A26}" srcId="{6142D194-F526-43C6-AA55-D136772134F2}" destId="{30640530-3330-4B7B-B5E9-DA6E5D41195A}" srcOrd="2" destOrd="0" parTransId="{DEDD2E9D-8D1F-4375-B29D-D5B923C21EEB}" sibTransId="{B0526443-8B73-4A86-ABD6-E695DC10F484}"/>
    <dgm:cxn modelId="{5A311743-1BEF-4412-B112-5BAA2086AB35}" type="presOf" srcId="{30640530-3330-4B7B-B5E9-DA6E5D41195A}" destId="{D177ABFA-9943-4AEA-9681-F2AD359C7569}" srcOrd="1" destOrd="0" presId="urn:microsoft.com/office/officeart/2005/8/layout/list1"/>
    <dgm:cxn modelId="{7451AB91-E0C0-4655-BA2C-168EFAD63D56}" type="presOf" srcId="{5826E5B6-E651-474C-A427-294C0FD4E7CF}" destId="{D540A87F-C955-46B0-8C37-A1C0237F0301}" srcOrd="1" destOrd="0" presId="urn:microsoft.com/office/officeart/2005/8/layout/list1"/>
    <dgm:cxn modelId="{6397BFA1-25AE-45D6-9440-859C7044C646}" type="presOf" srcId="{5826E5B6-E651-474C-A427-294C0FD4E7CF}" destId="{E5E1102A-FF76-4B7C-ACE5-0065370C7E89}" srcOrd="0" destOrd="0" presId="urn:microsoft.com/office/officeart/2005/8/layout/list1"/>
    <dgm:cxn modelId="{313C639D-EE44-458A-BC32-DEE97F030610}" type="presOf" srcId="{6142D194-F526-43C6-AA55-D136772134F2}" destId="{3BCE8731-A548-4296-B30A-E876BD9D340D}" srcOrd="0" destOrd="0" presId="urn:microsoft.com/office/officeart/2005/8/layout/list1"/>
    <dgm:cxn modelId="{AF166D0A-0C1A-4C01-A416-C1A52B1A407A}" type="presOf" srcId="{D016755C-3FBC-4FB9-9249-D950424ADAFA}" destId="{22FCC566-83F3-4611-823A-5CA986F96DC4}" srcOrd="1" destOrd="0" presId="urn:microsoft.com/office/officeart/2005/8/layout/list1"/>
    <dgm:cxn modelId="{864E149A-EBBD-4D06-919E-B5C6D2DB5FBA}" srcId="{6142D194-F526-43C6-AA55-D136772134F2}" destId="{5826E5B6-E651-474C-A427-294C0FD4E7CF}" srcOrd="1" destOrd="0" parTransId="{EBF04EC4-3B3C-41F2-8AD8-67AFFE623BB2}" sibTransId="{9DC07628-8638-4679-A549-B529FF80D163}"/>
    <dgm:cxn modelId="{6324A588-2EA5-4BB2-836F-C8E05C626C9E}" type="presParOf" srcId="{3BCE8731-A548-4296-B30A-E876BD9D340D}" destId="{CA10D749-018D-4ADA-A2E5-D67C463D1202}" srcOrd="0" destOrd="0" presId="urn:microsoft.com/office/officeart/2005/8/layout/list1"/>
    <dgm:cxn modelId="{8E1ECA0E-AF4A-4C25-A6FC-1DF760F32087}" type="presParOf" srcId="{CA10D749-018D-4ADA-A2E5-D67C463D1202}" destId="{8D1693FB-A426-4A43-8B81-A259AE1EB31D}" srcOrd="0" destOrd="0" presId="urn:microsoft.com/office/officeart/2005/8/layout/list1"/>
    <dgm:cxn modelId="{B52B6C51-1D28-4013-BEDA-BA96231A73E0}" type="presParOf" srcId="{CA10D749-018D-4ADA-A2E5-D67C463D1202}" destId="{22FCC566-83F3-4611-823A-5CA986F96DC4}" srcOrd="1" destOrd="0" presId="urn:microsoft.com/office/officeart/2005/8/layout/list1"/>
    <dgm:cxn modelId="{F72330DF-9682-48D8-A660-3E6515AC474B}" type="presParOf" srcId="{3BCE8731-A548-4296-B30A-E876BD9D340D}" destId="{395078A7-5487-4DD2-A99A-B3274264DF49}" srcOrd="1" destOrd="0" presId="urn:microsoft.com/office/officeart/2005/8/layout/list1"/>
    <dgm:cxn modelId="{C4624BDE-7A89-45CB-AA4A-AD500C1A2498}" type="presParOf" srcId="{3BCE8731-A548-4296-B30A-E876BD9D340D}" destId="{C58D8F23-6C7D-4633-8A6E-AF26B891E4C2}" srcOrd="2" destOrd="0" presId="urn:microsoft.com/office/officeart/2005/8/layout/list1"/>
    <dgm:cxn modelId="{7080861F-388A-488B-804F-B3D24597586A}" type="presParOf" srcId="{3BCE8731-A548-4296-B30A-E876BD9D340D}" destId="{63B3376C-7C8A-4C5B-A0A1-523F3EE277B3}" srcOrd="3" destOrd="0" presId="urn:microsoft.com/office/officeart/2005/8/layout/list1"/>
    <dgm:cxn modelId="{17E1E7F9-47A7-425F-ACD4-A3927C59630E}" type="presParOf" srcId="{3BCE8731-A548-4296-B30A-E876BD9D340D}" destId="{B5C1A4A3-E36F-4339-BB52-C9DA9397F92B}" srcOrd="4" destOrd="0" presId="urn:microsoft.com/office/officeart/2005/8/layout/list1"/>
    <dgm:cxn modelId="{1916567A-69DD-470A-A106-8A6E8443A2BB}" type="presParOf" srcId="{B5C1A4A3-E36F-4339-BB52-C9DA9397F92B}" destId="{E5E1102A-FF76-4B7C-ACE5-0065370C7E89}" srcOrd="0" destOrd="0" presId="urn:microsoft.com/office/officeart/2005/8/layout/list1"/>
    <dgm:cxn modelId="{DC225DB7-3174-4900-8E3E-0C37B65C847D}" type="presParOf" srcId="{B5C1A4A3-E36F-4339-BB52-C9DA9397F92B}" destId="{D540A87F-C955-46B0-8C37-A1C0237F0301}" srcOrd="1" destOrd="0" presId="urn:microsoft.com/office/officeart/2005/8/layout/list1"/>
    <dgm:cxn modelId="{A6880E0A-A185-4DF9-A347-7BF2B0E944EC}" type="presParOf" srcId="{3BCE8731-A548-4296-B30A-E876BD9D340D}" destId="{A725DF8E-CE09-4424-B675-F4877782955E}" srcOrd="5" destOrd="0" presId="urn:microsoft.com/office/officeart/2005/8/layout/list1"/>
    <dgm:cxn modelId="{AD547152-0667-4891-BE38-417C200AB1A4}" type="presParOf" srcId="{3BCE8731-A548-4296-B30A-E876BD9D340D}" destId="{D97C8E1B-9F22-4DF4-9410-DEDE2EE5443D}" srcOrd="6" destOrd="0" presId="urn:microsoft.com/office/officeart/2005/8/layout/list1"/>
    <dgm:cxn modelId="{EC5B6436-C00F-4B8A-B90C-6C0AAA565DF0}" type="presParOf" srcId="{3BCE8731-A548-4296-B30A-E876BD9D340D}" destId="{E2AA8487-DD51-4BD5-A684-94A209D83D7F}" srcOrd="7" destOrd="0" presId="urn:microsoft.com/office/officeart/2005/8/layout/list1"/>
    <dgm:cxn modelId="{2410D725-2CD4-49C1-80FA-8C825E003109}" type="presParOf" srcId="{3BCE8731-A548-4296-B30A-E876BD9D340D}" destId="{BFE1A03F-1E8E-45AE-BAC2-4698FC7F5904}" srcOrd="8" destOrd="0" presId="urn:microsoft.com/office/officeart/2005/8/layout/list1"/>
    <dgm:cxn modelId="{1F65CF48-1123-4105-9A80-9CC441104A64}" type="presParOf" srcId="{BFE1A03F-1E8E-45AE-BAC2-4698FC7F5904}" destId="{AEDBD4A4-8A00-4215-BB39-1D8DB3D9C182}" srcOrd="0" destOrd="0" presId="urn:microsoft.com/office/officeart/2005/8/layout/list1"/>
    <dgm:cxn modelId="{8E5849B5-1E14-4169-8200-60A4AD46D6BF}" type="presParOf" srcId="{BFE1A03F-1E8E-45AE-BAC2-4698FC7F5904}" destId="{D177ABFA-9943-4AEA-9681-F2AD359C7569}" srcOrd="1" destOrd="0" presId="urn:microsoft.com/office/officeart/2005/8/layout/list1"/>
    <dgm:cxn modelId="{388AF930-E2BE-4817-92AD-545D44A76D22}" type="presParOf" srcId="{3BCE8731-A548-4296-B30A-E876BD9D340D}" destId="{EB9DF661-0346-45F0-8E70-1C92913C4901}" srcOrd="9" destOrd="0" presId="urn:microsoft.com/office/officeart/2005/8/layout/list1"/>
    <dgm:cxn modelId="{AD140014-7867-4DF7-875A-DC522F37CE34}" type="presParOf" srcId="{3BCE8731-A548-4296-B30A-E876BD9D340D}" destId="{8CE483D8-F74A-4C18-8CD4-1FE12A5105F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42D194-F526-43C6-AA55-D136772134F2}" type="doc">
      <dgm:prSet loTypeId="urn:microsoft.com/office/officeart/2005/8/layout/list1" loCatId="list" qsTypeId="urn:microsoft.com/office/officeart/2005/8/quickstyle/3d1" qsCatId="3D" csTypeId="urn:microsoft.com/office/officeart/2005/8/colors/accent1_3" csCatId="accent1" phldr="1"/>
      <dgm:spPr/>
      <dgm:t>
        <a:bodyPr/>
        <a:lstStyle/>
        <a:p>
          <a:endParaRPr lang="en-US"/>
        </a:p>
      </dgm:t>
    </dgm:pt>
    <dgm:pt modelId="{3BCE8731-A548-4296-B30A-E876BD9D340D}" type="pres">
      <dgm:prSet presAssocID="{6142D194-F526-43C6-AA55-D136772134F2}" presName="linear" presStyleCnt="0">
        <dgm:presLayoutVars>
          <dgm:dir/>
          <dgm:animLvl val="lvl"/>
          <dgm:resizeHandles val="exact"/>
        </dgm:presLayoutVars>
      </dgm:prSet>
      <dgm:spPr/>
      <dgm:t>
        <a:bodyPr/>
        <a:lstStyle/>
        <a:p>
          <a:endParaRPr lang="en-US"/>
        </a:p>
      </dgm:t>
    </dgm:pt>
  </dgm:ptLst>
  <dgm:cxnLst>
    <dgm:cxn modelId="{BAE4D953-0535-4156-932F-E28FA5B9F55E}" type="presOf" srcId="{6142D194-F526-43C6-AA55-D136772134F2}" destId="{3BCE8731-A548-4296-B30A-E876BD9D340D}"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42D194-F526-43C6-AA55-D136772134F2}" type="doc">
      <dgm:prSet loTypeId="urn:microsoft.com/office/officeart/2005/8/layout/list1" loCatId="list" qsTypeId="urn:microsoft.com/office/officeart/2005/8/quickstyle/3d1" qsCatId="3D" csTypeId="urn:microsoft.com/office/officeart/2005/8/colors/colorful2" csCatId="colorful" phldr="1"/>
      <dgm:spPr/>
      <dgm:t>
        <a:bodyPr/>
        <a:lstStyle/>
        <a:p>
          <a:endParaRPr lang="en-US"/>
        </a:p>
      </dgm:t>
    </dgm:pt>
    <dgm:pt modelId="{30640530-3330-4B7B-B5E9-DA6E5D41195A}">
      <dgm:prSet phldrT="[Text]" custT="1"/>
      <dgm:spPr>
        <a:solidFill>
          <a:schemeClr val="accent2">
            <a:lumMod val="40000"/>
            <a:lumOff val="60000"/>
          </a:schemeClr>
        </a:solidFill>
      </dgm:spPr>
      <dgm:t>
        <a:bodyPr/>
        <a:lstStyle/>
        <a:p>
          <a:r>
            <a:rPr lang="en-US" sz="1800" b="1" dirty="0" smtClean="0">
              <a:solidFill>
                <a:schemeClr val="tx2"/>
              </a:solidFill>
              <a:latin typeface="+mn-lt"/>
            </a:rPr>
            <a:t>Early Childhood Program Coordinator</a:t>
          </a:r>
        </a:p>
        <a:p>
          <a:r>
            <a:rPr lang="en-US" sz="1800" b="1" dirty="0" smtClean="0">
              <a:solidFill>
                <a:schemeClr val="tx2"/>
              </a:solidFill>
              <a:latin typeface="+mn-lt"/>
            </a:rPr>
            <a:t>Dr. Janice Myck-Wayne </a:t>
          </a:r>
        </a:p>
        <a:p>
          <a:r>
            <a:rPr lang="en-US" sz="1800" b="1" dirty="0" smtClean="0">
              <a:solidFill>
                <a:schemeClr val="tx2"/>
              </a:solidFill>
              <a:latin typeface="+mn-lt"/>
            </a:rPr>
            <a:t>jmyck-wayne@fullerton.edu</a:t>
          </a:r>
          <a:endParaRPr lang="en-US" sz="1800" b="1" dirty="0">
            <a:solidFill>
              <a:schemeClr val="tx2"/>
            </a:solidFill>
            <a:latin typeface="+mn-lt"/>
          </a:endParaRPr>
        </a:p>
      </dgm:t>
    </dgm:pt>
    <dgm:pt modelId="{B0526443-8B73-4A86-ABD6-E695DC10F484}" type="sibTrans" cxnId="{16D8F9A4-966F-4E4D-AE1E-B0177CAE7A26}">
      <dgm:prSet/>
      <dgm:spPr/>
      <dgm:t>
        <a:bodyPr/>
        <a:lstStyle/>
        <a:p>
          <a:endParaRPr lang="en-US"/>
        </a:p>
      </dgm:t>
    </dgm:pt>
    <dgm:pt modelId="{DEDD2E9D-8D1F-4375-B29D-D5B923C21EEB}" type="parTrans" cxnId="{16D8F9A4-966F-4E4D-AE1E-B0177CAE7A26}">
      <dgm:prSet/>
      <dgm:spPr/>
      <dgm:t>
        <a:bodyPr/>
        <a:lstStyle/>
        <a:p>
          <a:endParaRPr lang="en-US"/>
        </a:p>
      </dgm:t>
    </dgm:pt>
    <dgm:pt modelId="{5826E5B6-E651-474C-A427-294C0FD4E7CF}">
      <dgm:prSet phldrT="[Text]" custT="1"/>
      <dgm:spPr>
        <a:solidFill>
          <a:schemeClr val="accent1">
            <a:lumMod val="60000"/>
            <a:lumOff val="40000"/>
          </a:schemeClr>
        </a:solidFill>
      </dgm:spPr>
      <dgm:t>
        <a:bodyPr/>
        <a:lstStyle/>
        <a:p>
          <a:r>
            <a:rPr lang="en-US" sz="1800" b="1" dirty="0" smtClean="0">
              <a:solidFill>
                <a:schemeClr val="tx2"/>
              </a:solidFill>
              <a:latin typeface="+mn-lt"/>
            </a:rPr>
            <a:t>Moderate/Severe Program Coordinator</a:t>
          </a:r>
        </a:p>
        <a:p>
          <a:r>
            <a:rPr lang="en-US" sz="1800" b="1" dirty="0" smtClean="0">
              <a:solidFill>
                <a:schemeClr val="tx2"/>
              </a:solidFill>
              <a:latin typeface="+mn-lt"/>
            </a:rPr>
            <a:t>Dr. Erica Howell </a:t>
          </a:r>
        </a:p>
        <a:p>
          <a:r>
            <a:rPr lang="en-US" sz="1800" b="1" dirty="0" smtClean="0">
              <a:solidFill>
                <a:schemeClr val="tx2"/>
              </a:solidFill>
              <a:latin typeface="+mn-lt"/>
            </a:rPr>
            <a:t>ehowell@fullerton.edu</a:t>
          </a:r>
        </a:p>
      </dgm:t>
    </dgm:pt>
    <dgm:pt modelId="{9DC07628-8638-4679-A549-B529FF80D163}" type="sibTrans" cxnId="{864E149A-EBBD-4D06-919E-B5C6D2DB5FBA}">
      <dgm:prSet/>
      <dgm:spPr/>
      <dgm:t>
        <a:bodyPr/>
        <a:lstStyle/>
        <a:p>
          <a:endParaRPr lang="en-US"/>
        </a:p>
      </dgm:t>
    </dgm:pt>
    <dgm:pt modelId="{EBF04EC4-3B3C-41F2-8AD8-67AFFE623BB2}" type="parTrans" cxnId="{864E149A-EBBD-4D06-919E-B5C6D2DB5FBA}">
      <dgm:prSet/>
      <dgm:spPr/>
      <dgm:t>
        <a:bodyPr/>
        <a:lstStyle/>
        <a:p>
          <a:endParaRPr lang="en-US"/>
        </a:p>
      </dgm:t>
    </dgm:pt>
    <dgm:pt modelId="{D016755C-3FBC-4FB9-9249-D950424ADAFA}">
      <dgm:prSet phldrT="[Text]" custT="1"/>
      <dgm:spPr>
        <a:solidFill>
          <a:schemeClr val="bg2">
            <a:lumMod val="90000"/>
          </a:schemeClr>
        </a:solidFill>
      </dgm:spPr>
      <dgm:t>
        <a:bodyPr/>
        <a:lstStyle/>
        <a:p>
          <a:r>
            <a:rPr lang="en-US" sz="1800" b="1" dirty="0" smtClean="0">
              <a:solidFill>
                <a:schemeClr val="tx2"/>
              </a:solidFill>
              <a:latin typeface="+mn-lt"/>
            </a:rPr>
            <a:t>Mild/Moderate Program Coordinator</a:t>
          </a:r>
        </a:p>
        <a:p>
          <a:r>
            <a:rPr lang="en-US" sz="1800" b="1" dirty="0" smtClean="0">
              <a:solidFill>
                <a:schemeClr val="tx2"/>
              </a:solidFill>
              <a:latin typeface="+mn-lt"/>
            </a:rPr>
            <a:t>Dr. Tiffany Row</a:t>
          </a:r>
        </a:p>
        <a:p>
          <a:r>
            <a:rPr lang="en-US" sz="1800" b="1" dirty="0" smtClean="0">
              <a:solidFill>
                <a:schemeClr val="tx2"/>
              </a:solidFill>
              <a:latin typeface="+mn-lt"/>
            </a:rPr>
            <a:t>trow@fullerton.edu</a:t>
          </a:r>
        </a:p>
      </dgm:t>
    </dgm:pt>
    <dgm:pt modelId="{9F2C5E43-465E-4797-9398-12605D968071}" type="sibTrans" cxnId="{D1B0CF8B-2E86-4DA8-9F43-44D04CC0134F}">
      <dgm:prSet/>
      <dgm:spPr/>
      <dgm:t>
        <a:bodyPr/>
        <a:lstStyle/>
        <a:p>
          <a:endParaRPr lang="en-US"/>
        </a:p>
      </dgm:t>
    </dgm:pt>
    <dgm:pt modelId="{3C2ACB3C-B492-486F-AE19-77CCBD16AC12}" type="parTrans" cxnId="{D1B0CF8B-2E86-4DA8-9F43-44D04CC0134F}">
      <dgm:prSet/>
      <dgm:spPr/>
      <dgm:t>
        <a:bodyPr/>
        <a:lstStyle/>
        <a:p>
          <a:endParaRPr lang="en-US"/>
        </a:p>
      </dgm:t>
    </dgm:pt>
    <dgm:pt modelId="{3BCE8731-A548-4296-B30A-E876BD9D340D}" type="pres">
      <dgm:prSet presAssocID="{6142D194-F526-43C6-AA55-D136772134F2}" presName="linear" presStyleCnt="0">
        <dgm:presLayoutVars>
          <dgm:dir/>
          <dgm:animLvl val="lvl"/>
          <dgm:resizeHandles val="exact"/>
        </dgm:presLayoutVars>
      </dgm:prSet>
      <dgm:spPr/>
      <dgm:t>
        <a:bodyPr/>
        <a:lstStyle/>
        <a:p>
          <a:endParaRPr lang="en-US"/>
        </a:p>
      </dgm:t>
    </dgm:pt>
    <dgm:pt modelId="{CA10D749-018D-4ADA-A2E5-D67C463D1202}" type="pres">
      <dgm:prSet presAssocID="{D016755C-3FBC-4FB9-9249-D950424ADAFA}" presName="parentLin" presStyleCnt="0"/>
      <dgm:spPr/>
    </dgm:pt>
    <dgm:pt modelId="{8D1693FB-A426-4A43-8B81-A259AE1EB31D}" type="pres">
      <dgm:prSet presAssocID="{D016755C-3FBC-4FB9-9249-D950424ADAFA}" presName="parentLeftMargin" presStyleLbl="node1" presStyleIdx="0" presStyleCnt="3"/>
      <dgm:spPr/>
      <dgm:t>
        <a:bodyPr/>
        <a:lstStyle/>
        <a:p>
          <a:endParaRPr lang="en-US"/>
        </a:p>
      </dgm:t>
    </dgm:pt>
    <dgm:pt modelId="{22FCC566-83F3-4611-823A-5CA986F96DC4}" type="pres">
      <dgm:prSet presAssocID="{D016755C-3FBC-4FB9-9249-D950424ADAFA}" presName="parentText" presStyleLbl="node1" presStyleIdx="0" presStyleCnt="3" custScaleY="164662" custLinFactNeighborX="-25000" custLinFactNeighborY="-2379">
        <dgm:presLayoutVars>
          <dgm:chMax val="0"/>
          <dgm:bulletEnabled val="1"/>
        </dgm:presLayoutVars>
      </dgm:prSet>
      <dgm:spPr/>
      <dgm:t>
        <a:bodyPr/>
        <a:lstStyle/>
        <a:p>
          <a:endParaRPr lang="en-US"/>
        </a:p>
      </dgm:t>
    </dgm:pt>
    <dgm:pt modelId="{395078A7-5487-4DD2-A99A-B3274264DF49}" type="pres">
      <dgm:prSet presAssocID="{D016755C-3FBC-4FB9-9249-D950424ADAFA}" presName="negativeSpace" presStyleCnt="0"/>
      <dgm:spPr/>
    </dgm:pt>
    <dgm:pt modelId="{C58D8F23-6C7D-4633-8A6E-AF26B891E4C2}" type="pres">
      <dgm:prSet presAssocID="{D016755C-3FBC-4FB9-9249-D950424ADAFA}" presName="childText" presStyleLbl="conFgAcc1" presStyleIdx="0" presStyleCnt="3">
        <dgm:presLayoutVars>
          <dgm:bulletEnabled val="1"/>
        </dgm:presLayoutVars>
      </dgm:prSet>
      <dgm:spPr/>
    </dgm:pt>
    <dgm:pt modelId="{63B3376C-7C8A-4C5B-A0A1-523F3EE277B3}" type="pres">
      <dgm:prSet presAssocID="{9F2C5E43-465E-4797-9398-12605D968071}" presName="spaceBetweenRectangles" presStyleCnt="0"/>
      <dgm:spPr/>
    </dgm:pt>
    <dgm:pt modelId="{B5C1A4A3-E36F-4339-BB52-C9DA9397F92B}" type="pres">
      <dgm:prSet presAssocID="{5826E5B6-E651-474C-A427-294C0FD4E7CF}" presName="parentLin" presStyleCnt="0"/>
      <dgm:spPr/>
    </dgm:pt>
    <dgm:pt modelId="{E5E1102A-FF76-4B7C-ACE5-0065370C7E89}" type="pres">
      <dgm:prSet presAssocID="{5826E5B6-E651-474C-A427-294C0FD4E7CF}" presName="parentLeftMargin" presStyleLbl="node1" presStyleIdx="0" presStyleCnt="3"/>
      <dgm:spPr/>
      <dgm:t>
        <a:bodyPr/>
        <a:lstStyle/>
        <a:p>
          <a:endParaRPr lang="en-US"/>
        </a:p>
      </dgm:t>
    </dgm:pt>
    <dgm:pt modelId="{D540A87F-C955-46B0-8C37-A1C0237F0301}" type="pres">
      <dgm:prSet presAssocID="{5826E5B6-E651-474C-A427-294C0FD4E7CF}" presName="parentText" presStyleLbl="node1" presStyleIdx="1" presStyleCnt="3" custAng="0" custScaleY="177208" custLinFactNeighborX="-25000" custLinFactNeighborY="-3327">
        <dgm:presLayoutVars>
          <dgm:chMax val="0"/>
          <dgm:bulletEnabled val="1"/>
        </dgm:presLayoutVars>
      </dgm:prSet>
      <dgm:spPr/>
      <dgm:t>
        <a:bodyPr/>
        <a:lstStyle/>
        <a:p>
          <a:endParaRPr lang="en-US"/>
        </a:p>
      </dgm:t>
    </dgm:pt>
    <dgm:pt modelId="{A725DF8E-CE09-4424-B675-F4877782955E}" type="pres">
      <dgm:prSet presAssocID="{5826E5B6-E651-474C-A427-294C0FD4E7CF}" presName="negativeSpace" presStyleCnt="0"/>
      <dgm:spPr/>
    </dgm:pt>
    <dgm:pt modelId="{D97C8E1B-9F22-4DF4-9410-DEDE2EE5443D}" type="pres">
      <dgm:prSet presAssocID="{5826E5B6-E651-474C-A427-294C0FD4E7CF}" presName="childText" presStyleLbl="conFgAcc1" presStyleIdx="1" presStyleCnt="3">
        <dgm:presLayoutVars>
          <dgm:bulletEnabled val="1"/>
        </dgm:presLayoutVars>
      </dgm:prSet>
      <dgm:spPr/>
    </dgm:pt>
    <dgm:pt modelId="{E2AA8487-DD51-4BD5-A684-94A209D83D7F}" type="pres">
      <dgm:prSet presAssocID="{9DC07628-8638-4679-A549-B529FF80D163}" presName="spaceBetweenRectangles" presStyleCnt="0"/>
      <dgm:spPr/>
    </dgm:pt>
    <dgm:pt modelId="{BFE1A03F-1E8E-45AE-BAC2-4698FC7F5904}" type="pres">
      <dgm:prSet presAssocID="{30640530-3330-4B7B-B5E9-DA6E5D41195A}" presName="parentLin" presStyleCnt="0"/>
      <dgm:spPr/>
    </dgm:pt>
    <dgm:pt modelId="{AEDBD4A4-8A00-4215-BB39-1D8DB3D9C182}" type="pres">
      <dgm:prSet presAssocID="{30640530-3330-4B7B-B5E9-DA6E5D41195A}" presName="parentLeftMargin" presStyleLbl="node1" presStyleIdx="1" presStyleCnt="3"/>
      <dgm:spPr/>
      <dgm:t>
        <a:bodyPr/>
        <a:lstStyle/>
        <a:p>
          <a:endParaRPr lang="en-US"/>
        </a:p>
      </dgm:t>
    </dgm:pt>
    <dgm:pt modelId="{D177ABFA-9943-4AEA-9681-F2AD359C7569}" type="pres">
      <dgm:prSet presAssocID="{30640530-3330-4B7B-B5E9-DA6E5D41195A}" presName="parentText" presStyleLbl="node1" presStyleIdx="2" presStyleCnt="3" custScaleY="217150" custLinFactNeighborX="-24926" custLinFactNeighborY="-16821">
        <dgm:presLayoutVars>
          <dgm:chMax val="0"/>
          <dgm:bulletEnabled val="1"/>
        </dgm:presLayoutVars>
      </dgm:prSet>
      <dgm:spPr/>
      <dgm:t>
        <a:bodyPr/>
        <a:lstStyle/>
        <a:p>
          <a:endParaRPr lang="en-US"/>
        </a:p>
      </dgm:t>
    </dgm:pt>
    <dgm:pt modelId="{EB9DF661-0346-45F0-8E70-1C92913C4901}" type="pres">
      <dgm:prSet presAssocID="{30640530-3330-4B7B-B5E9-DA6E5D41195A}" presName="negativeSpace" presStyleCnt="0"/>
      <dgm:spPr/>
    </dgm:pt>
    <dgm:pt modelId="{8CE483D8-F74A-4C18-8CD4-1FE12A5105FA}" type="pres">
      <dgm:prSet presAssocID="{30640530-3330-4B7B-B5E9-DA6E5D41195A}" presName="childText" presStyleLbl="conFgAcc1" presStyleIdx="2" presStyleCnt="3">
        <dgm:presLayoutVars>
          <dgm:bulletEnabled val="1"/>
        </dgm:presLayoutVars>
      </dgm:prSet>
      <dgm:spPr/>
    </dgm:pt>
  </dgm:ptLst>
  <dgm:cxnLst>
    <dgm:cxn modelId="{D1B0CF8B-2E86-4DA8-9F43-44D04CC0134F}" srcId="{6142D194-F526-43C6-AA55-D136772134F2}" destId="{D016755C-3FBC-4FB9-9249-D950424ADAFA}" srcOrd="0" destOrd="0" parTransId="{3C2ACB3C-B492-486F-AE19-77CCBD16AC12}" sibTransId="{9F2C5E43-465E-4797-9398-12605D968071}"/>
    <dgm:cxn modelId="{16D8F9A4-966F-4E4D-AE1E-B0177CAE7A26}" srcId="{6142D194-F526-43C6-AA55-D136772134F2}" destId="{30640530-3330-4B7B-B5E9-DA6E5D41195A}" srcOrd="2" destOrd="0" parTransId="{DEDD2E9D-8D1F-4375-B29D-D5B923C21EEB}" sibTransId="{B0526443-8B73-4A86-ABD6-E695DC10F484}"/>
    <dgm:cxn modelId="{20E86C4B-8147-42D4-BC50-30286FD3A309}" type="presOf" srcId="{5826E5B6-E651-474C-A427-294C0FD4E7CF}" destId="{E5E1102A-FF76-4B7C-ACE5-0065370C7E89}" srcOrd="0" destOrd="0" presId="urn:microsoft.com/office/officeart/2005/8/layout/list1"/>
    <dgm:cxn modelId="{B82A1A26-0B0C-4E86-8F36-B2A03E6621F5}" type="presOf" srcId="{5826E5B6-E651-474C-A427-294C0FD4E7CF}" destId="{D540A87F-C955-46B0-8C37-A1C0237F0301}" srcOrd="1" destOrd="0" presId="urn:microsoft.com/office/officeart/2005/8/layout/list1"/>
    <dgm:cxn modelId="{33BE1A92-C805-4229-918D-349638E8A960}" type="presOf" srcId="{D016755C-3FBC-4FB9-9249-D950424ADAFA}" destId="{22FCC566-83F3-4611-823A-5CA986F96DC4}" srcOrd="1" destOrd="0" presId="urn:microsoft.com/office/officeart/2005/8/layout/list1"/>
    <dgm:cxn modelId="{4A424E1F-659D-4D29-AE15-99B3B634B769}" type="presOf" srcId="{30640530-3330-4B7B-B5E9-DA6E5D41195A}" destId="{AEDBD4A4-8A00-4215-BB39-1D8DB3D9C182}" srcOrd="0" destOrd="0" presId="urn:microsoft.com/office/officeart/2005/8/layout/list1"/>
    <dgm:cxn modelId="{0E57A16B-F555-47BB-AD72-F1974462217E}" type="presOf" srcId="{D016755C-3FBC-4FB9-9249-D950424ADAFA}" destId="{8D1693FB-A426-4A43-8B81-A259AE1EB31D}" srcOrd="0" destOrd="0" presId="urn:microsoft.com/office/officeart/2005/8/layout/list1"/>
    <dgm:cxn modelId="{5FADC99F-E675-44AE-82A4-794B6A21F14C}" type="presOf" srcId="{30640530-3330-4B7B-B5E9-DA6E5D41195A}" destId="{D177ABFA-9943-4AEA-9681-F2AD359C7569}" srcOrd="1" destOrd="0" presId="urn:microsoft.com/office/officeart/2005/8/layout/list1"/>
    <dgm:cxn modelId="{A3E78425-D6E0-4ECE-A36D-DFB3AFB1FA28}" type="presOf" srcId="{6142D194-F526-43C6-AA55-D136772134F2}" destId="{3BCE8731-A548-4296-B30A-E876BD9D340D}" srcOrd="0" destOrd="0" presId="urn:microsoft.com/office/officeart/2005/8/layout/list1"/>
    <dgm:cxn modelId="{864E149A-EBBD-4D06-919E-B5C6D2DB5FBA}" srcId="{6142D194-F526-43C6-AA55-D136772134F2}" destId="{5826E5B6-E651-474C-A427-294C0FD4E7CF}" srcOrd="1" destOrd="0" parTransId="{EBF04EC4-3B3C-41F2-8AD8-67AFFE623BB2}" sibTransId="{9DC07628-8638-4679-A549-B529FF80D163}"/>
    <dgm:cxn modelId="{930A1071-DEB2-4703-860F-88A6E0E492E1}" type="presParOf" srcId="{3BCE8731-A548-4296-B30A-E876BD9D340D}" destId="{CA10D749-018D-4ADA-A2E5-D67C463D1202}" srcOrd="0" destOrd="0" presId="urn:microsoft.com/office/officeart/2005/8/layout/list1"/>
    <dgm:cxn modelId="{8B608CB6-34C3-4129-8A46-E7C6620E5F00}" type="presParOf" srcId="{CA10D749-018D-4ADA-A2E5-D67C463D1202}" destId="{8D1693FB-A426-4A43-8B81-A259AE1EB31D}" srcOrd="0" destOrd="0" presId="urn:microsoft.com/office/officeart/2005/8/layout/list1"/>
    <dgm:cxn modelId="{7C6AD493-2683-4FA3-BDAF-B922CA3970B5}" type="presParOf" srcId="{CA10D749-018D-4ADA-A2E5-D67C463D1202}" destId="{22FCC566-83F3-4611-823A-5CA986F96DC4}" srcOrd="1" destOrd="0" presId="urn:microsoft.com/office/officeart/2005/8/layout/list1"/>
    <dgm:cxn modelId="{508040E6-0E8F-4A3E-9492-F5280AE33298}" type="presParOf" srcId="{3BCE8731-A548-4296-B30A-E876BD9D340D}" destId="{395078A7-5487-4DD2-A99A-B3274264DF49}" srcOrd="1" destOrd="0" presId="urn:microsoft.com/office/officeart/2005/8/layout/list1"/>
    <dgm:cxn modelId="{24ADBC29-6E9C-4A6F-AF2A-51B7BD7AF68D}" type="presParOf" srcId="{3BCE8731-A548-4296-B30A-E876BD9D340D}" destId="{C58D8F23-6C7D-4633-8A6E-AF26B891E4C2}" srcOrd="2" destOrd="0" presId="urn:microsoft.com/office/officeart/2005/8/layout/list1"/>
    <dgm:cxn modelId="{CE1973F7-A26D-4AD1-80D1-9B71A34427F5}" type="presParOf" srcId="{3BCE8731-A548-4296-B30A-E876BD9D340D}" destId="{63B3376C-7C8A-4C5B-A0A1-523F3EE277B3}" srcOrd="3" destOrd="0" presId="urn:microsoft.com/office/officeart/2005/8/layout/list1"/>
    <dgm:cxn modelId="{15B5BFC1-CE1B-4590-B434-69E99ECB3B4E}" type="presParOf" srcId="{3BCE8731-A548-4296-B30A-E876BD9D340D}" destId="{B5C1A4A3-E36F-4339-BB52-C9DA9397F92B}" srcOrd="4" destOrd="0" presId="urn:microsoft.com/office/officeart/2005/8/layout/list1"/>
    <dgm:cxn modelId="{CF2032B1-F48F-44C2-B7B1-6AD5320E3E68}" type="presParOf" srcId="{B5C1A4A3-E36F-4339-BB52-C9DA9397F92B}" destId="{E5E1102A-FF76-4B7C-ACE5-0065370C7E89}" srcOrd="0" destOrd="0" presId="urn:microsoft.com/office/officeart/2005/8/layout/list1"/>
    <dgm:cxn modelId="{ED2D4A78-E84D-4810-9571-E96F29250703}" type="presParOf" srcId="{B5C1A4A3-E36F-4339-BB52-C9DA9397F92B}" destId="{D540A87F-C955-46B0-8C37-A1C0237F0301}" srcOrd="1" destOrd="0" presId="urn:microsoft.com/office/officeart/2005/8/layout/list1"/>
    <dgm:cxn modelId="{9125826B-433F-4573-BDC5-E7E0E910B98C}" type="presParOf" srcId="{3BCE8731-A548-4296-B30A-E876BD9D340D}" destId="{A725DF8E-CE09-4424-B675-F4877782955E}" srcOrd="5" destOrd="0" presId="urn:microsoft.com/office/officeart/2005/8/layout/list1"/>
    <dgm:cxn modelId="{705526D3-AA74-45D6-AB10-9FD4253B1C4A}" type="presParOf" srcId="{3BCE8731-A548-4296-B30A-E876BD9D340D}" destId="{D97C8E1B-9F22-4DF4-9410-DEDE2EE5443D}" srcOrd="6" destOrd="0" presId="urn:microsoft.com/office/officeart/2005/8/layout/list1"/>
    <dgm:cxn modelId="{3C76EFBC-2B44-471B-B5BC-41D33744AE59}" type="presParOf" srcId="{3BCE8731-A548-4296-B30A-E876BD9D340D}" destId="{E2AA8487-DD51-4BD5-A684-94A209D83D7F}" srcOrd="7" destOrd="0" presId="urn:microsoft.com/office/officeart/2005/8/layout/list1"/>
    <dgm:cxn modelId="{CE14307C-B4C3-47A9-80B3-C682BD6C8235}" type="presParOf" srcId="{3BCE8731-A548-4296-B30A-E876BD9D340D}" destId="{BFE1A03F-1E8E-45AE-BAC2-4698FC7F5904}" srcOrd="8" destOrd="0" presId="urn:microsoft.com/office/officeart/2005/8/layout/list1"/>
    <dgm:cxn modelId="{A4F55EC9-E37E-47B9-AA67-96F9F859DEFC}" type="presParOf" srcId="{BFE1A03F-1E8E-45AE-BAC2-4698FC7F5904}" destId="{AEDBD4A4-8A00-4215-BB39-1D8DB3D9C182}" srcOrd="0" destOrd="0" presId="urn:microsoft.com/office/officeart/2005/8/layout/list1"/>
    <dgm:cxn modelId="{072E4E16-245A-4067-A198-8AD5C90800CD}" type="presParOf" srcId="{BFE1A03F-1E8E-45AE-BAC2-4698FC7F5904}" destId="{D177ABFA-9943-4AEA-9681-F2AD359C7569}" srcOrd="1" destOrd="0" presId="urn:microsoft.com/office/officeart/2005/8/layout/list1"/>
    <dgm:cxn modelId="{85DFFD6F-D54C-4A5A-ADA5-08CE8753CE6D}" type="presParOf" srcId="{3BCE8731-A548-4296-B30A-E876BD9D340D}" destId="{EB9DF661-0346-45F0-8E70-1C92913C4901}" srcOrd="9" destOrd="0" presId="urn:microsoft.com/office/officeart/2005/8/layout/list1"/>
    <dgm:cxn modelId="{E1A6D7F0-701A-48A0-8557-E69EA1377E63}" type="presParOf" srcId="{3BCE8731-A548-4296-B30A-E876BD9D340D}" destId="{8CE483D8-F74A-4C18-8CD4-1FE12A5105F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2C2097-D64A-4AB6-AA00-2DA67903BE32}"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B93BFFB3-033C-4D57-895F-9FD40FC53CC0}">
      <dgm:prSet phldrT="[Text]" custT="1"/>
      <dgm:spPr/>
      <dgm:t>
        <a:bodyPr/>
        <a:lstStyle/>
        <a:p>
          <a:r>
            <a:rPr lang="en-US" sz="1600" dirty="0" smtClean="0">
              <a:latin typeface="Lucida Bright" pitchFamily="18" charset="0"/>
            </a:rPr>
            <a:t>GPA of 3.0 or above &amp; Official Transcripts</a:t>
          </a:r>
          <a:endParaRPr lang="en-US" sz="1600" dirty="0">
            <a:latin typeface="Lucida Bright" pitchFamily="18" charset="0"/>
          </a:endParaRPr>
        </a:p>
      </dgm:t>
    </dgm:pt>
    <dgm:pt modelId="{AD989C71-0171-4FD1-877B-3E1A847E41CF}" type="parTrans" cxnId="{C667C9BB-7549-4A8E-9761-35AE564A74B0}">
      <dgm:prSet/>
      <dgm:spPr/>
      <dgm:t>
        <a:bodyPr/>
        <a:lstStyle/>
        <a:p>
          <a:endParaRPr lang="en-US"/>
        </a:p>
      </dgm:t>
    </dgm:pt>
    <dgm:pt modelId="{749A43EF-3BCF-443E-9929-AC490C0FF03C}" type="sibTrans" cxnId="{C667C9BB-7549-4A8E-9761-35AE564A74B0}">
      <dgm:prSet/>
      <dgm:spPr/>
      <dgm:t>
        <a:bodyPr/>
        <a:lstStyle/>
        <a:p>
          <a:endParaRPr lang="en-US"/>
        </a:p>
      </dgm:t>
    </dgm:pt>
    <dgm:pt modelId="{A3659A30-C03B-47BB-88B2-A2146D7B7E5E}">
      <dgm:prSet phldrT="[Text]" custT="1"/>
      <dgm:spPr/>
      <dgm:t>
        <a:bodyPr/>
        <a:lstStyle/>
        <a:p>
          <a:r>
            <a:rPr lang="en-US" sz="1600" dirty="0" smtClean="0">
              <a:latin typeface="Lucida Bright" pitchFamily="18" charset="0"/>
            </a:rPr>
            <a:t>Three confidential university faculty recommendations. *Must use template.</a:t>
          </a:r>
          <a:endParaRPr lang="en-US" sz="1600" dirty="0">
            <a:latin typeface="Lucida Bright" pitchFamily="18" charset="0"/>
          </a:endParaRPr>
        </a:p>
      </dgm:t>
    </dgm:pt>
    <dgm:pt modelId="{7ED22CA2-0CDD-457D-95AD-9E35BA8392BB}" type="parTrans" cxnId="{24995DE4-808E-41D6-92E8-8F674C22E2B2}">
      <dgm:prSet/>
      <dgm:spPr/>
      <dgm:t>
        <a:bodyPr/>
        <a:lstStyle/>
        <a:p>
          <a:endParaRPr lang="en-US"/>
        </a:p>
      </dgm:t>
    </dgm:pt>
    <dgm:pt modelId="{6BE58420-1C03-47E7-AD69-D0141477AC05}" type="sibTrans" cxnId="{24995DE4-808E-41D6-92E8-8F674C22E2B2}">
      <dgm:prSet/>
      <dgm:spPr/>
      <dgm:t>
        <a:bodyPr/>
        <a:lstStyle/>
        <a:p>
          <a:endParaRPr lang="en-US"/>
        </a:p>
      </dgm:t>
    </dgm:pt>
    <dgm:pt modelId="{759E3B3D-B334-40FE-9F5C-F7F38B93227C}">
      <dgm:prSet phldrT="[Text]" custT="1"/>
      <dgm:spPr/>
      <dgm:t>
        <a:bodyPr/>
        <a:lstStyle/>
        <a:p>
          <a:r>
            <a:rPr lang="en-US" sz="1600" smtClean="0">
              <a:latin typeface="Lucida Bright" pitchFamily="18" charset="0"/>
            </a:rPr>
            <a:t>Successful passage of interview</a:t>
          </a:r>
          <a:endParaRPr lang="en-US" sz="1600" dirty="0" smtClean="0">
            <a:latin typeface="Lucida Bright" pitchFamily="18" charset="0"/>
          </a:endParaRPr>
        </a:p>
      </dgm:t>
    </dgm:pt>
    <dgm:pt modelId="{DE0F7710-BCB3-4F54-9F32-73671AE17D29}" type="parTrans" cxnId="{C5688920-759A-4EA9-8A5B-6892416FC55F}">
      <dgm:prSet/>
      <dgm:spPr/>
      <dgm:t>
        <a:bodyPr/>
        <a:lstStyle/>
        <a:p>
          <a:endParaRPr lang="en-US"/>
        </a:p>
      </dgm:t>
    </dgm:pt>
    <dgm:pt modelId="{A2754091-62FB-46DC-8999-DB298C6BD310}" type="sibTrans" cxnId="{C5688920-759A-4EA9-8A5B-6892416FC55F}">
      <dgm:prSet/>
      <dgm:spPr/>
      <dgm:t>
        <a:bodyPr/>
        <a:lstStyle/>
        <a:p>
          <a:endParaRPr lang="en-US"/>
        </a:p>
      </dgm:t>
    </dgm:pt>
    <dgm:pt modelId="{9D4B782B-9429-4668-A01D-85893E051DDB}">
      <dgm:prSet phldrT="[Text]" custT="1"/>
      <dgm:spPr/>
      <dgm:t>
        <a:bodyPr/>
        <a:lstStyle/>
        <a:p>
          <a:r>
            <a:rPr lang="en-US" sz="1600" smtClean="0">
              <a:latin typeface="Lucida Bright" pitchFamily="18" charset="0"/>
            </a:rPr>
            <a:t>Completion of SPED 501 when admitted (fall or spring)</a:t>
          </a:r>
          <a:endParaRPr lang="en-US" sz="1600" dirty="0">
            <a:latin typeface="Lucida Bright" pitchFamily="18" charset="0"/>
          </a:endParaRPr>
        </a:p>
      </dgm:t>
    </dgm:pt>
    <dgm:pt modelId="{78559D43-6D64-4770-B0D8-CED945C4CE6A}" type="parTrans" cxnId="{27A51A33-BE0F-4AF0-B3DB-BFE515E73413}">
      <dgm:prSet/>
      <dgm:spPr/>
      <dgm:t>
        <a:bodyPr/>
        <a:lstStyle/>
        <a:p>
          <a:endParaRPr lang="en-US"/>
        </a:p>
      </dgm:t>
    </dgm:pt>
    <dgm:pt modelId="{27A78919-08A4-4BA1-AE9A-4BBF5573F554}" type="sibTrans" cxnId="{27A51A33-BE0F-4AF0-B3DB-BFE515E73413}">
      <dgm:prSet/>
      <dgm:spPr/>
      <dgm:t>
        <a:bodyPr/>
        <a:lstStyle/>
        <a:p>
          <a:endParaRPr lang="en-US"/>
        </a:p>
      </dgm:t>
    </dgm:pt>
    <dgm:pt modelId="{A33A8CA1-BFC0-4205-9C8F-5334A37909F0}">
      <dgm:prSet phldrT="[Text]" custT="1"/>
      <dgm:spPr/>
      <dgm:t>
        <a:bodyPr/>
        <a:lstStyle/>
        <a:p>
          <a:r>
            <a:rPr lang="en-US" sz="1600" dirty="0" smtClean="0">
              <a:latin typeface="Lucida Bright" pitchFamily="18" charset="0"/>
            </a:rPr>
            <a:t>Approval of the master’s study plan by university graduate study</a:t>
          </a:r>
          <a:endParaRPr lang="en-US" sz="1600" dirty="0">
            <a:latin typeface="Lucida Bright" pitchFamily="18" charset="0"/>
          </a:endParaRPr>
        </a:p>
      </dgm:t>
    </dgm:pt>
    <dgm:pt modelId="{D0B60855-BBA0-471F-AF7D-4E299BA0BD15}" type="sibTrans" cxnId="{C708A965-EF5B-4EA1-AE8D-E0BC32B0D788}">
      <dgm:prSet/>
      <dgm:spPr/>
      <dgm:t>
        <a:bodyPr/>
        <a:lstStyle/>
        <a:p>
          <a:endParaRPr lang="en-US"/>
        </a:p>
      </dgm:t>
    </dgm:pt>
    <dgm:pt modelId="{05124695-5811-40ED-BBB3-1A8DF8E5B61A}" type="parTrans" cxnId="{C708A965-EF5B-4EA1-AE8D-E0BC32B0D788}">
      <dgm:prSet/>
      <dgm:spPr/>
      <dgm:t>
        <a:bodyPr/>
        <a:lstStyle/>
        <a:p>
          <a:endParaRPr lang="en-US"/>
        </a:p>
      </dgm:t>
    </dgm:pt>
    <dgm:pt modelId="{E62C4CC0-FCFE-4445-A816-210B70039469}">
      <dgm:prSet phldrT="[Text]" custT="1"/>
      <dgm:spPr/>
      <dgm:t>
        <a:bodyPr/>
        <a:lstStyle/>
        <a:p>
          <a:r>
            <a:rPr lang="en-US" sz="1600" dirty="0" smtClean="0">
              <a:solidFill>
                <a:schemeClr val="bg1"/>
              </a:solidFill>
              <a:latin typeface="Lucida Bright" pitchFamily="18" charset="0"/>
            </a:rPr>
            <a:t>University and department admission</a:t>
          </a:r>
          <a:endParaRPr lang="en-US" sz="1600" dirty="0">
            <a:solidFill>
              <a:schemeClr val="bg1"/>
            </a:solidFill>
            <a:latin typeface="Lucida Bright" pitchFamily="18" charset="0"/>
          </a:endParaRPr>
        </a:p>
      </dgm:t>
    </dgm:pt>
    <dgm:pt modelId="{F1517291-1D1C-4359-BDB6-F4EA549BA2B4}" type="sibTrans" cxnId="{286AA64A-FEB0-4C06-9466-7AD457001044}">
      <dgm:prSet/>
      <dgm:spPr/>
      <dgm:t>
        <a:bodyPr/>
        <a:lstStyle/>
        <a:p>
          <a:endParaRPr lang="en-US"/>
        </a:p>
      </dgm:t>
    </dgm:pt>
    <dgm:pt modelId="{EFA2E455-3D4E-4A2A-B12A-640751F43E47}" type="parTrans" cxnId="{286AA64A-FEB0-4C06-9466-7AD457001044}">
      <dgm:prSet/>
      <dgm:spPr/>
      <dgm:t>
        <a:bodyPr/>
        <a:lstStyle/>
        <a:p>
          <a:endParaRPr lang="en-US"/>
        </a:p>
      </dgm:t>
    </dgm:pt>
    <dgm:pt modelId="{C057D0EA-8879-4CC1-B403-7988C79A83AB}">
      <dgm:prSet/>
      <dgm:spPr/>
      <dgm:t>
        <a:bodyPr/>
        <a:lstStyle/>
        <a:p>
          <a:endParaRPr lang="en-US" dirty="0"/>
        </a:p>
      </dgm:t>
    </dgm:pt>
    <dgm:pt modelId="{667C878D-B0C3-4863-B5C3-3263FA699C02}" type="parTrans" cxnId="{0212E0EF-9002-4FB3-B93D-693BAD60A51D}">
      <dgm:prSet/>
      <dgm:spPr/>
      <dgm:t>
        <a:bodyPr/>
        <a:lstStyle/>
        <a:p>
          <a:endParaRPr lang="en-US"/>
        </a:p>
      </dgm:t>
    </dgm:pt>
    <dgm:pt modelId="{E3001F5B-6761-477B-817A-7E54FB8EE2CE}" type="sibTrans" cxnId="{0212E0EF-9002-4FB3-B93D-693BAD60A51D}">
      <dgm:prSet/>
      <dgm:spPr/>
      <dgm:t>
        <a:bodyPr/>
        <a:lstStyle/>
        <a:p>
          <a:endParaRPr lang="en-US"/>
        </a:p>
      </dgm:t>
    </dgm:pt>
    <dgm:pt modelId="{99BC628E-1CE5-43A9-B567-2BEF206376B1}" type="pres">
      <dgm:prSet presAssocID="{9C2C2097-D64A-4AB6-AA00-2DA67903BE32}" presName="linear" presStyleCnt="0">
        <dgm:presLayoutVars>
          <dgm:dir/>
          <dgm:animLvl val="lvl"/>
          <dgm:resizeHandles val="exact"/>
        </dgm:presLayoutVars>
      </dgm:prSet>
      <dgm:spPr/>
      <dgm:t>
        <a:bodyPr/>
        <a:lstStyle/>
        <a:p>
          <a:endParaRPr lang="en-US"/>
        </a:p>
      </dgm:t>
    </dgm:pt>
    <dgm:pt modelId="{DC0EB7BE-BEBE-4B23-BF57-AD979525D1A4}" type="pres">
      <dgm:prSet presAssocID="{E62C4CC0-FCFE-4445-A816-210B70039469}" presName="parentLin" presStyleCnt="0"/>
      <dgm:spPr/>
      <dgm:t>
        <a:bodyPr/>
        <a:lstStyle/>
        <a:p>
          <a:endParaRPr lang="en-US"/>
        </a:p>
      </dgm:t>
    </dgm:pt>
    <dgm:pt modelId="{6508475D-C2E6-49A9-A627-CFF0344038CB}" type="pres">
      <dgm:prSet presAssocID="{E62C4CC0-FCFE-4445-A816-210B70039469}" presName="parentLeftMargin" presStyleLbl="node1" presStyleIdx="0" presStyleCnt="6"/>
      <dgm:spPr/>
      <dgm:t>
        <a:bodyPr/>
        <a:lstStyle/>
        <a:p>
          <a:endParaRPr lang="en-US"/>
        </a:p>
      </dgm:t>
    </dgm:pt>
    <dgm:pt modelId="{8904C783-42CC-4463-BBB8-C9D5CEF282E2}" type="pres">
      <dgm:prSet presAssocID="{E62C4CC0-FCFE-4445-A816-210B70039469}" presName="parentText" presStyleLbl="node1" presStyleIdx="0" presStyleCnt="6" custScaleY="578985" custLinFactY="215" custLinFactNeighborY="100000">
        <dgm:presLayoutVars>
          <dgm:chMax val="0"/>
          <dgm:bulletEnabled val="1"/>
        </dgm:presLayoutVars>
      </dgm:prSet>
      <dgm:spPr/>
      <dgm:t>
        <a:bodyPr/>
        <a:lstStyle/>
        <a:p>
          <a:endParaRPr lang="en-US"/>
        </a:p>
      </dgm:t>
    </dgm:pt>
    <dgm:pt modelId="{1E0A9ED0-8B33-4A3C-9B3E-2363A57091E6}" type="pres">
      <dgm:prSet presAssocID="{E62C4CC0-FCFE-4445-A816-210B70039469}" presName="negativeSpace" presStyleCnt="0"/>
      <dgm:spPr/>
      <dgm:t>
        <a:bodyPr/>
        <a:lstStyle/>
        <a:p>
          <a:endParaRPr lang="en-US"/>
        </a:p>
      </dgm:t>
    </dgm:pt>
    <dgm:pt modelId="{9DB2411A-1BE3-4C25-B8E9-BFB05B83F209}" type="pres">
      <dgm:prSet presAssocID="{E62C4CC0-FCFE-4445-A816-210B70039469}" presName="childText" presStyleLbl="conFgAcc1" presStyleIdx="0" presStyleCnt="6" custLinFactNeighborX="-108" custLinFactNeighborY="-6669">
        <dgm:presLayoutVars>
          <dgm:bulletEnabled val="1"/>
        </dgm:presLayoutVars>
      </dgm:prSet>
      <dgm:spPr/>
      <dgm:t>
        <a:bodyPr/>
        <a:lstStyle/>
        <a:p>
          <a:endParaRPr lang="en-US"/>
        </a:p>
      </dgm:t>
    </dgm:pt>
    <dgm:pt modelId="{CDD45848-762D-4951-AAB1-B291EE824094}" type="pres">
      <dgm:prSet presAssocID="{F1517291-1D1C-4359-BDB6-F4EA549BA2B4}" presName="spaceBetweenRectangles" presStyleCnt="0"/>
      <dgm:spPr/>
      <dgm:t>
        <a:bodyPr/>
        <a:lstStyle/>
        <a:p>
          <a:endParaRPr lang="en-US"/>
        </a:p>
      </dgm:t>
    </dgm:pt>
    <dgm:pt modelId="{2258A1B6-1643-41D6-AC72-F254E21327CA}" type="pres">
      <dgm:prSet presAssocID="{B93BFFB3-033C-4D57-895F-9FD40FC53CC0}" presName="parentLin" presStyleCnt="0"/>
      <dgm:spPr/>
      <dgm:t>
        <a:bodyPr/>
        <a:lstStyle/>
        <a:p>
          <a:endParaRPr lang="en-US"/>
        </a:p>
      </dgm:t>
    </dgm:pt>
    <dgm:pt modelId="{3A71EFC3-C6BE-4E2D-BC99-CDED9EE63462}" type="pres">
      <dgm:prSet presAssocID="{B93BFFB3-033C-4D57-895F-9FD40FC53CC0}" presName="parentLeftMargin" presStyleLbl="node1" presStyleIdx="0" presStyleCnt="6"/>
      <dgm:spPr/>
      <dgm:t>
        <a:bodyPr/>
        <a:lstStyle/>
        <a:p>
          <a:endParaRPr lang="en-US"/>
        </a:p>
      </dgm:t>
    </dgm:pt>
    <dgm:pt modelId="{180C2BD3-ECFA-409C-84F7-7D58374A6EC0}" type="pres">
      <dgm:prSet presAssocID="{B93BFFB3-033C-4D57-895F-9FD40FC53CC0}" presName="parentText" presStyleLbl="node1" presStyleIdx="1" presStyleCnt="6" custScaleX="107359" custScaleY="255392">
        <dgm:presLayoutVars>
          <dgm:chMax val="0"/>
          <dgm:bulletEnabled val="1"/>
        </dgm:presLayoutVars>
      </dgm:prSet>
      <dgm:spPr/>
      <dgm:t>
        <a:bodyPr/>
        <a:lstStyle/>
        <a:p>
          <a:endParaRPr lang="en-US"/>
        </a:p>
      </dgm:t>
    </dgm:pt>
    <dgm:pt modelId="{5A0A33B5-A3FE-4409-95CB-810B86494F57}" type="pres">
      <dgm:prSet presAssocID="{B93BFFB3-033C-4D57-895F-9FD40FC53CC0}" presName="negativeSpace" presStyleCnt="0"/>
      <dgm:spPr/>
      <dgm:t>
        <a:bodyPr/>
        <a:lstStyle/>
        <a:p>
          <a:endParaRPr lang="en-US"/>
        </a:p>
      </dgm:t>
    </dgm:pt>
    <dgm:pt modelId="{665F5FE8-358D-42D3-A610-4B7D9123E2FC}" type="pres">
      <dgm:prSet presAssocID="{B93BFFB3-033C-4D57-895F-9FD40FC53CC0}" presName="childText" presStyleLbl="conFgAcc1" presStyleIdx="1" presStyleCnt="6" custLinFactY="-700000" custLinFactNeighborX="-913" custLinFactNeighborY="-766756">
        <dgm:presLayoutVars>
          <dgm:bulletEnabled val="1"/>
        </dgm:presLayoutVars>
      </dgm:prSet>
      <dgm:spPr/>
      <dgm:t>
        <a:bodyPr/>
        <a:lstStyle/>
        <a:p>
          <a:endParaRPr lang="en-US"/>
        </a:p>
      </dgm:t>
    </dgm:pt>
    <dgm:pt modelId="{5A6685DC-C6F9-4D9D-B6A4-53C8CF6DCA1E}" type="pres">
      <dgm:prSet presAssocID="{749A43EF-3BCF-443E-9929-AC490C0FF03C}" presName="spaceBetweenRectangles" presStyleCnt="0"/>
      <dgm:spPr/>
      <dgm:t>
        <a:bodyPr/>
        <a:lstStyle/>
        <a:p>
          <a:endParaRPr lang="en-US"/>
        </a:p>
      </dgm:t>
    </dgm:pt>
    <dgm:pt modelId="{7CD20A3D-6C9A-4EF2-B489-DF4CFF606607}" type="pres">
      <dgm:prSet presAssocID="{A3659A30-C03B-47BB-88B2-A2146D7B7E5E}" presName="parentLin" presStyleCnt="0"/>
      <dgm:spPr/>
      <dgm:t>
        <a:bodyPr/>
        <a:lstStyle/>
        <a:p>
          <a:endParaRPr lang="en-US"/>
        </a:p>
      </dgm:t>
    </dgm:pt>
    <dgm:pt modelId="{E9FF42A3-0FE1-4C04-807B-D15BCA947A3A}" type="pres">
      <dgm:prSet presAssocID="{A3659A30-C03B-47BB-88B2-A2146D7B7E5E}" presName="parentLeftMargin" presStyleLbl="node1" presStyleIdx="1" presStyleCnt="6"/>
      <dgm:spPr/>
      <dgm:t>
        <a:bodyPr/>
        <a:lstStyle/>
        <a:p>
          <a:endParaRPr lang="en-US"/>
        </a:p>
      </dgm:t>
    </dgm:pt>
    <dgm:pt modelId="{8FEB5F70-DA39-46E2-B889-E992776DF5AE}" type="pres">
      <dgm:prSet presAssocID="{A3659A30-C03B-47BB-88B2-A2146D7B7E5E}" presName="parentText" presStyleLbl="node1" presStyleIdx="2" presStyleCnt="6" custScaleY="353009">
        <dgm:presLayoutVars>
          <dgm:chMax val="0"/>
          <dgm:bulletEnabled val="1"/>
        </dgm:presLayoutVars>
      </dgm:prSet>
      <dgm:spPr/>
      <dgm:t>
        <a:bodyPr/>
        <a:lstStyle/>
        <a:p>
          <a:endParaRPr lang="en-US"/>
        </a:p>
      </dgm:t>
    </dgm:pt>
    <dgm:pt modelId="{D91027E4-81AA-4E58-8502-82EFFA4988F0}" type="pres">
      <dgm:prSet presAssocID="{A3659A30-C03B-47BB-88B2-A2146D7B7E5E}" presName="negativeSpace" presStyleCnt="0"/>
      <dgm:spPr/>
      <dgm:t>
        <a:bodyPr/>
        <a:lstStyle/>
        <a:p>
          <a:endParaRPr lang="en-US"/>
        </a:p>
      </dgm:t>
    </dgm:pt>
    <dgm:pt modelId="{19FF5360-CC23-44BD-8293-19F9B705387D}" type="pres">
      <dgm:prSet presAssocID="{A3659A30-C03B-47BB-88B2-A2146D7B7E5E}" presName="childText" presStyleLbl="conFgAcc1" presStyleIdx="2" presStyleCnt="6">
        <dgm:presLayoutVars>
          <dgm:bulletEnabled val="1"/>
        </dgm:presLayoutVars>
      </dgm:prSet>
      <dgm:spPr/>
      <dgm:t>
        <a:bodyPr/>
        <a:lstStyle/>
        <a:p>
          <a:endParaRPr lang="en-US"/>
        </a:p>
      </dgm:t>
    </dgm:pt>
    <dgm:pt modelId="{F549C3EA-4FEB-4DAF-BB43-3565656A0746}" type="pres">
      <dgm:prSet presAssocID="{6BE58420-1C03-47E7-AD69-D0141477AC05}" presName="spaceBetweenRectangles" presStyleCnt="0"/>
      <dgm:spPr/>
      <dgm:t>
        <a:bodyPr/>
        <a:lstStyle/>
        <a:p>
          <a:endParaRPr lang="en-US"/>
        </a:p>
      </dgm:t>
    </dgm:pt>
    <dgm:pt modelId="{D764DEBA-D660-4036-845C-A41C97B9C5F8}" type="pres">
      <dgm:prSet presAssocID="{759E3B3D-B334-40FE-9F5C-F7F38B93227C}" presName="parentLin" presStyleCnt="0"/>
      <dgm:spPr/>
      <dgm:t>
        <a:bodyPr/>
        <a:lstStyle/>
        <a:p>
          <a:endParaRPr lang="en-US"/>
        </a:p>
      </dgm:t>
    </dgm:pt>
    <dgm:pt modelId="{BF72F3CA-5FDB-4112-8CF3-74DD94C0DAD0}" type="pres">
      <dgm:prSet presAssocID="{759E3B3D-B334-40FE-9F5C-F7F38B93227C}" presName="parentLeftMargin" presStyleLbl="node1" presStyleIdx="2" presStyleCnt="6"/>
      <dgm:spPr/>
      <dgm:t>
        <a:bodyPr/>
        <a:lstStyle/>
        <a:p>
          <a:endParaRPr lang="en-US"/>
        </a:p>
      </dgm:t>
    </dgm:pt>
    <dgm:pt modelId="{674D57DC-07C4-499A-8D6E-DE48D148F513}" type="pres">
      <dgm:prSet presAssocID="{759E3B3D-B334-40FE-9F5C-F7F38B93227C}" presName="parentText" presStyleLbl="node1" presStyleIdx="3" presStyleCnt="6" custScaleY="235840">
        <dgm:presLayoutVars>
          <dgm:chMax val="0"/>
          <dgm:bulletEnabled val="1"/>
        </dgm:presLayoutVars>
      </dgm:prSet>
      <dgm:spPr/>
      <dgm:t>
        <a:bodyPr/>
        <a:lstStyle/>
        <a:p>
          <a:endParaRPr lang="en-US"/>
        </a:p>
      </dgm:t>
    </dgm:pt>
    <dgm:pt modelId="{F0D98632-A266-471C-A622-1C23C759AB2C}" type="pres">
      <dgm:prSet presAssocID="{759E3B3D-B334-40FE-9F5C-F7F38B93227C}" presName="negativeSpace" presStyleCnt="0"/>
      <dgm:spPr/>
      <dgm:t>
        <a:bodyPr/>
        <a:lstStyle/>
        <a:p>
          <a:endParaRPr lang="en-US"/>
        </a:p>
      </dgm:t>
    </dgm:pt>
    <dgm:pt modelId="{9548BFCF-054F-4CCF-AC89-E656B51ECF6E}" type="pres">
      <dgm:prSet presAssocID="{759E3B3D-B334-40FE-9F5C-F7F38B93227C}" presName="childText" presStyleLbl="conFgAcc1" presStyleIdx="3" presStyleCnt="6">
        <dgm:presLayoutVars>
          <dgm:bulletEnabled val="1"/>
        </dgm:presLayoutVars>
      </dgm:prSet>
      <dgm:spPr/>
      <dgm:t>
        <a:bodyPr/>
        <a:lstStyle/>
        <a:p>
          <a:endParaRPr lang="en-US"/>
        </a:p>
      </dgm:t>
    </dgm:pt>
    <dgm:pt modelId="{B85D469F-F954-4182-B9A2-9D29E0094A58}" type="pres">
      <dgm:prSet presAssocID="{A2754091-62FB-46DC-8999-DB298C6BD310}" presName="spaceBetweenRectangles" presStyleCnt="0"/>
      <dgm:spPr/>
      <dgm:t>
        <a:bodyPr/>
        <a:lstStyle/>
        <a:p>
          <a:endParaRPr lang="en-US"/>
        </a:p>
      </dgm:t>
    </dgm:pt>
    <dgm:pt modelId="{4D02D5F2-CAD1-4331-891C-5C0774E2C824}" type="pres">
      <dgm:prSet presAssocID="{9D4B782B-9429-4668-A01D-85893E051DDB}" presName="parentLin" presStyleCnt="0"/>
      <dgm:spPr/>
      <dgm:t>
        <a:bodyPr/>
        <a:lstStyle/>
        <a:p>
          <a:endParaRPr lang="en-US"/>
        </a:p>
      </dgm:t>
    </dgm:pt>
    <dgm:pt modelId="{F0D29D2B-8509-47AF-B833-82D61B32E930}" type="pres">
      <dgm:prSet presAssocID="{9D4B782B-9429-4668-A01D-85893E051DDB}" presName="parentLeftMargin" presStyleLbl="node1" presStyleIdx="3" presStyleCnt="6"/>
      <dgm:spPr/>
      <dgm:t>
        <a:bodyPr/>
        <a:lstStyle/>
        <a:p>
          <a:endParaRPr lang="en-US"/>
        </a:p>
      </dgm:t>
    </dgm:pt>
    <dgm:pt modelId="{100B4AE6-5AE5-4C6D-BDEB-64EC35072F73}" type="pres">
      <dgm:prSet presAssocID="{9D4B782B-9429-4668-A01D-85893E051DDB}" presName="parentText" presStyleLbl="node1" presStyleIdx="4" presStyleCnt="6" custScaleY="413054">
        <dgm:presLayoutVars>
          <dgm:chMax val="0"/>
          <dgm:bulletEnabled val="1"/>
        </dgm:presLayoutVars>
      </dgm:prSet>
      <dgm:spPr/>
      <dgm:t>
        <a:bodyPr/>
        <a:lstStyle/>
        <a:p>
          <a:endParaRPr lang="en-US"/>
        </a:p>
      </dgm:t>
    </dgm:pt>
    <dgm:pt modelId="{DF96F0BB-B166-4EED-8F3E-66E87FEA48EC}" type="pres">
      <dgm:prSet presAssocID="{9D4B782B-9429-4668-A01D-85893E051DDB}" presName="negativeSpace" presStyleCnt="0"/>
      <dgm:spPr/>
      <dgm:t>
        <a:bodyPr/>
        <a:lstStyle/>
        <a:p>
          <a:endParaRPr lang="en-US"/>
        </a:p>
      </dgm:t>
    </dgm:pt>
    <dgm:pt modelId="{8891ABD6-47A8-41A1-9284-DA75D91E3918}" type="pres">
      <dgm:prSet presAssocID="{9D4B782B-9429-4668-A01D-85893E051DDB}" presName="childText" presStyleLbl="conFgAcc1" presStyleIdx="4" presStyleCnt="6">
        <dgm:presLayoutVars>
          <dgm:bulletEnabled val="1"/>
        </dgm:presLayoutVars>
      </dgm:prSet>
      <dgm:spPr/>
      <dgm:t>
        <a:bodyPr/>
        <a:lstStyle/>
        <a:p>
          <a:endParaRPr lang="en-US"/>
        </a:p>
      </dgm:t>
    </dgm:pt>
    <dgm:pt modelId="{F06518B0-DBD7-45DE-83D0-C8D4BE60FEAD}" type="pres">
      <dgm:prSet presAssocID="{27A78919-08A4-4BA1-AE9A-4BBF5573F554}" presName="spaceBetweenRectangles" presStyleCnt="0"/>
      <dgm:spPr/>
      <dgm:t>
        <a:bodyPr/>
        <a:lstStyle/>
        <a:p>
          <a:endParaRPr lang="en-US"/>
        </a:p>
      </dgm:t>
    </dgm:pt>
    <dgm:pt modelId="{CAD26806-39B2-4FC6-A7F9-5A7C9030C9F8}" type="pres">
      <dgm:prSet presAssocID="{A33A8CA1-BFC0-4205-9C8F-5334A37909F0}" presName="parentLin" presStyleCnt="0"/>
      <dgm:spPr/>
      <dgm:t>
        <a:bodyPr/>
        <a:lstStyle/>
        <a:p>
          <a:endParaRPr lang="en-US"/>
        </a:p>
      </dgm:t>
    </dgm:pt>
    <dgm:pt modelId="{A8073E80-F682-46E0-82D1-F33FBBD3F0E8}" type="pres">
      <dgm:prSet presAssocID="{A33A8CA1-BFC0-4205-9C8F-5334A37909F0}" presName="parentLeftMargin" presStyleLbl="node1" presStyleIdx="4" presStyleCnt="6"/>
      <dgm:spPr/>
      <dgm:t>
        <a:bodyPr/>
        <a:lstStyle/>
        <a:p>
          <a:endParaRPr lang="en-US"/>
        </a:p>
      </dgm:t>
    </dgm:pt>
    <dgm:pt modelId="{B2B075A7-69D1-4A6D-9868-D43AE1C95667}" type="pres">
      <dgm:prSet presAssocID="{A33A8CA1-BFC0-4205-9C8F-5334A37909F0}" presName="parentText" presStyleLbl="node1" presStyleIdx="5" presStyleCnt="6" custScaleY="400869">
        <dgm:presLayoutVars>
          <dgm:chMax val="0"/>
          <dgm:bulletEnabled val="1"/>
        </dgm:presLayoutVars>
      </dgm:prSet>
      <dgm:spPr/>
      <dgm:t>
        <a:bodyPr/>
        <a:lstStyle/>
        <a:p>
          <a:endParaRPr lang="en-US"/>
        </a:p>
      </dgm:t>
    </dgm:pt>
    <dgm:pt modelId="{F1158B2E-9189-48B7-B87A-C8007C118936}" type="pres">
      <dgm:prSet presAssocID="{A33A8CA1-BFC0-4205-9C8F-5334A37909F0}" presName="negativeSpace" presStyleCnt="0"/>
      <dgm:spPr/>
      <dgm:t>
        <a:bodyPr/>
        <a:lstStyle/>
        <a:p>
          <a:endParaRPr lang="en-US"/>
        </a:p>
      </dgm:t>
    </dgm:pt>
    <dgm:pt modelId="{6B0B3201-F4F4-453A-A326-9D5836C71997}" type="pres">
      <dgm:prSet presAssocID="{A33A8CA1-BFC0-4205-9C8F-5334A37909F0}" presName="childText" presStyleLbl="conFgAcc1" presStyleIdx="5" presStyleCnt="6">
        <dgm:presLayoutVars>
          <dgm:bulletEnabled val="1"/>
        </dgm:presLayoutVars>
      </dgm:prSet>
      <dgm:spPr/>
      <dgm:t>
        <a:bodyPr/>
        <a:lstStyle/>
        <a:p>
          <a:endParaRPr lang="en-US"/>
        </a:p>
      </dgm:t>
    </dgm:pt>
  </dgm:ptLst>
  <dgm:cxnLst>
    <dgm:cxn modelId="{26A04906-7DA4-4DF6-A462-EC95AA01862B}" type="presOf" srcId="{A3659A30-C03B-47BB-88B2-A2146D7B7E5E}" destId="{E9FF42A3-0FE1-4C04-807B-D15BCA947A3A}" srcOrd="0" destOrd="0" presId="urn:microsoft.com/office/officeart/2005/8/layout/list1"/>
    <dgm:cxn modelId="{015D3F0E-7464-4E37-B7C8-CBB0B716F8FE}" type="presOf" srcId="{E62C4CC0-FCFE-4445-A816-210B70039469}" destId="{6508475D-C2E6-49A9-A627-CFF0344038CB}" srcOrd="0" destOrd="0" presId="urn:microsoft.com/office/officeart/2005/8/layout/list1"/>
    <dgm:cxn modelId="{4C81ED09-D37F-49E1-8693-F1228D610645}" type="presOf" srcId="{B93BFFB3-033C-4D57-895F-9FD40FC53CC0}" destId="{3A71EFC3-C6BE-4E2D-BC99-CDED9EE63462}" srcOrd="0" destOrd="0" presId="urn:microsoft.com/office/officeart/2005/8/layout/list1"/>
    <dgm:cxn modelId="{CED7570C-EE6E-4477-91A7-99389EC3B6C2}" type="presOf" srcId="{9D4B782B-9429-4668-A01D-85893E051DDB}" destId="{100B4AE6-5AE5-4C6D-BDEB-64EC35072F73}" srcOrd="1" destOrd="0" presId="urn:microsoft.com/office/officeart/2005/8/layout/list1"/>
    <dgm:cxn modelId="{DFA132D4-CD08-4C40-85E9-547C19DB1330}" type="presOf" srcId="{9D4B782B-9429-4668-A01D-85893E051DDB}" destId="{F0D29D2B-8509-47AF-B833-82D61B32E930}" srcOrd="0" destOrd="0" presId="urn:microsoft.com/office/officeart/2005/8/layout/list1"/>
    <dgm:cxn modelId="{27A51A33-BE0F-4AF0-B3DB-BFE515E73413}" srcId="{9C2C2097-D64A-4AB6-AA00-2DA67903BE32}" destId="{9D4B782B-9429-4668-A01D-85893E051DDB}" srcOrd="4" destOrd="0" parTransId="{78559D43-6D64-4770-B0D8-CED945C4CE6A}" sibTransId="{27A78919-08A4-4BA1-AE9A-4BBF5573F554}"/>
    <dgm:cxn modelId="{93DE67B5-1FBA-44FE-82FC-627E621D63D4}" type="presOf" srcId="{A3659A30-C03B-47BB-88B2-A2146D7B7E5E}" destId="{8FEB5F70-DA39-46E2-B889-E992776DF5AE}" srcOrd="1" destOrd="0" presId="urn:microsoft.com/office/officeart/2005/8/layout/list1"/>
    <dgm:cxn modelId="{24995DE4-808E-41D6-92E8-8F674C22E2B2}" srcId="{9C2C2097-D64A-4AB6-AA00-2DA67903BE32}" destId="{A3659A30-C03B-47BB-88B2-A2146D7B7E5E}" srcOrd="2" destOrd="0" parTransId="{7ED22CA2-0CDD-457D-95AD-9E35BA8392BB}" sibTransId="{6BE58420-1C03-47E7-AD69-D0141477AC05}"/>
    <dgm:cxn modelId="{0212E0EF-9002-4FB3-B93D-693BAD60A51D}" srcId="{E62C4CC0-FCFE-4445-A816-210B70039469}" destId="{C057D0EA-8879-4CC1-B403-7988C79A83AB}" srcOrd="0" destOrd="0" parTransId="{667C878D-B0C3-4863-B5C3-3263FA699C02}" sibTransId="{E3001F5B-6761-477B-817A-7E54FB8EE2CE}"/>
    <dgm:cxn modelId="{D88C5B44-54C8-4D1C-90FE-61BBB5EEAFAC}" type="presOf" srcId="{759E3B3D-B334-40FE-9F5C-F7F38B93227C}" destId="{674D57DC-07C4-499A-8D6E-DE48D148F513}" srcOrd="1" destOrd="0" presId="urn:microsoft.com/office/officeart/2005/8/layout/list1"/>
    <dgm:cxn modelId="{55FF9CC4-E732-498D-B745-F49E34826FA4}" type="presOf" srcId="{9C2C2097-D64A-4AB6-AA00-2DA67903BE32}" destId="{99BC628E-1CE5-43A9-B567-2BEF206376B1}" srcOrd="0" destOrd="0" presId="urn:microsoft.com/office/officeart/2005/8/layout/list1"/>
    <dgm:cxn modelId="{AF93D487-8739-4CD7-AC24-D954E548C5A2}" type="presOf" srcId="{759E3B3D-B334-40FE-9F5C-F7F38B93227C}" destId="{BF72F3CA-5FDB-4112-8CF3-74DD94C0DAD0}" srcOrd="0" destOrd="0" presId="urn:microsoft.com/office/officeart/2005/8/layout/list1"/>
    <dgm:cxn modelId="{C667C9BB-7549-4A8E-9761-35AE564A74B0}" srcId="{9C2C2097-D64A-4AB6-AA00-2DA67903BE32}" destId="{B93BFFB3-033C-4D57-895F-9FD40FC53CC0}" srcOrd="1" destOrd="0" parTransId="{AD989C71-0171-4FD1-877B-3E1A847E41CF}" sibTransId="{749A43EF-3BCF-443E-9929-AC490C0FF03C}"/>
    <dgm:cxn modelId="{12E93A3D-F098-46E0-8C2C-0C6969DCA954}" type="presOf" srcId="{E62C4CC0-FCFE-4445-A816-210B70039469}" destId="{8904C783-42CC-4463-BBB8-C9D5CEF282E2}" srcOrd="1" destOrd="0" presId="urn:microsoft.com/office/officeart/2005/8/layout/list1"/>
    <dgm:cxn modelId="{532BDFD3-05D3-45C2-8870-0658FD5E936F}" type="presOf" srcId="{B93BFFB3-033C-4D57-895F-9FD40FC53CC0}" destId="{180C2BD3-ECFA-409C-84F7-7D58374A6EC0}" srcOrd="1" destOrd="0" presId="urn:microsoft.com/office/officeart/2005/8/layout/list1"/>
    <dgm:cxn modelId="{C708A965-EF5B-4EA1-AE8D-E0BC32B0D788}" srcId="{9C2C2097-D64A-4AB6-AA00-2DA67903BE32}" destId="{A33A8CA1-BFC0-4205-9C8F-5334A37909F0}" srcOrd="5" destOrd="0" parTransId="{05124695-5811-40ED-BBB3-1A8DF8E5B61A}" sibTransId="{D0B60855-BBA0-471F-AF7D-4E299BA0BD15}"/>
    <dgm:cxn modelId="{286AA64A-FEB0-4C06-9466-7AD457001044}" srcId="{9C2C2097-D64A-4AB6-AA00-2DA67903BE32}" destId="{E62C4CC0-FCFE-4445-A816-210B70039469}" srcOrd="0" destOrd="0" parTransId="{EFA2E455-3D4E-4A2A-B12A-640751F43E47}" sibTransId="{F1517291-1D1C-4359-BDB6-F4EA549BA2B4}"/>
    <dgm:cxn modelId="{C5688920-759A-4EA9-8A5B-6892416FC55F}" srcId="{9C2C2097-D64A-4AB6-AA00-2DA67903BE32}" destId="{759E3B3D-B334-40FE-9F5C-F7F38B93227C}" srcOrd="3" destOrd="0" parTransId="{DE0F7710-BCB3-4F54-9F32-73671AE17D29}" sibTransId="{A2754091-62FB-46DC-8999-DB298C6BD310}"/>
    <dgm:cxn modelId="{DD36D4FE-079E-43FB-A491-D987C6C7FB5E}" type="presOf" srcId="{A33A8CA1-BFC0-4205-9C8F-5334A37909F0}" destId="{A8073E80-F682-46E0-82D1-F33FBBD3F0E8}" srcOrd="0" destOrd="0" presId="urn:microsoft.com/office/officeart/2005/8/layout/list1"/>
    <dgm:cxn modelId="{E06A68F3-73E8-4011-80AA-E15CEE4A494B}" type="presOf" srcId="{C057D0EA-8879-4CC1-B403-7988C79A83AB}" destId="{9DB2411A-1BE3-4C25-B8E9-BFB05B83F209}" srcOrd="0" destOrd="0" presId="urn:microsoft.com/office/officeart/2005/8/layout/list1"/>
    <dgm:cxn modelId="{B30CEED6-0CF9-4B8F-96A2-D01B77AD8053}" type="presOf" srcId="{A33A8CA1-BFC0-4205-9C8F-5334A37909F0}" destId="{B2B075A7-69D1-4A6D-9868-D43AE1C95667}" srcOrd="1" destOrd="0" presId="urn:microsoft.com/office/officeart/2005/8/layout/list1"/>
    <dgm:cxn modelId="{F0C2853B-33C8-44B9-894B-7F607D99A9D9}" type="presParOf" srcId="{99BC628E-1CE5-43A9-B567-2BEF206376B1}" destId="{DC0EB7BE-BEBE-4B23-BF57-AD979525D1A4}" srcOrd="0" destOrd="0" presId="urn:microsoft.com/office/officeart/2005/8/layout/list1"/>
    <dgm:cxn modelId="{1495C302-BA8E-4EF2-8184-1CA5FF2B462D}" type="presParOf" srcId="{DC0EB7BE-BEBE-4B23-BF57-AD979525D1A4}" destId="{6508475D-C2E6-49A9-A627-CFF0344038CB}" srcOrd="0" destOrd="0" presId="urn:microsoft.com/office/officeart/2005/8/layout/list1"/>
    <dgm:cxn modelId="{7AF2A3A7-E716-43A9-93E7-29C6B69C01D2}" type="presParOf" srcId="{DC0EB7BE-BEBE-4B23-BF57-AD979525D1A4}" destId="{8904C783-42CC-4463-BBB8-C9D5CEF282E2}" srcOrd="1" destOrd="0" presId="urn:microsoft.com/office/officeart/2005/8/layout/list1"/>
    <dgm:cxn modelId="{DF3E9D9D-85EE-4AAD-9B16-443B816939B8}" type="presParOf" srcId="{99BC628E-1CE5-43A9-B567-2BEF206376B1}" destId="{1E0A9ED0-8B33-4A3C-9B3E-2363A57091E6}" srcOrd="1" destOrd="0" presId="urn:microsoft.com/office/officeart/2005/8/layout/list1"/>
    <dgm:cxn modelId="{4EC324A6-A84B-42F8-B070-9EF3E9A5C0B9}" type="presParOf" srcId="{99BC628E-1CE5-43A9-B567-2BEF206376B1}" destId="{9DB2411A-1BE3-4C25-B8E9-BFB05B83F209}" srcOrd="2" destOrd="0" presId="urn:microsoft.com/office/officeart/2005/8/layout/list1"/>
    <dgm:cxn modelId="{4628C763-4D55-4D02-A391-5DED0D3746B1}" type="presParOf" srcId="{99BC628E-1CE5-43A9-B567-2BEF206376B1}" destId="{CDD45848-762D-4951-AAB1-B291EE824094}" srcOrd="3" destOrd="0" presId="urn:microsoft.com/office/officeart/2005/8/layout/list1"/>
    <dgm:cxn modelId="{AD35E656-D6B5-42F1-94F9-972AF9384BD6}" type="presParOf" srcId="{99BC628E-1CE5-43A9-B567-2BEF206376B1}" destId="{2258A1B6-1643-41D6-AC72-F254E21327CA}" srcOrd="4" destOrd="0" presId="urn:microsoft.com/office/officeart/2005/8/layout/list1"/>
    <dgm:cxn modelId="{4AC354C3-75E9-44BB-BB15-8D9E05DFD6B3}" type="presParOf" srcId="{2258A1B6-1643-41D6-AC72-F254E21327CA}" destId="{3A71EFC3-C6BE-4E2D-BC99-CDED9EE63462}" srcOrd="0" destOrd="0" presId="urn:microsoft.com/office/officeart/2005/8/layout/list1"/>
    <dgm:cxn modelId="{E81C9A78-8FEA-45CC-99A4-A31BF04471B1}" type="presParOf" srcId="{2258A1B6-1643-41D6-AC72-F254E21327CA}" destId="{180C2BD3-ECFA-409C-84F7-7D58374A6EC0}" srcOrd="1" destOrd="0" presId="urn:microsoft.com/office/officeart/2005/8/layout/list1"/>
    <dgm:cxn modelId="{7AE95FF4-BCF0-450D-9065-8CD0B0C43FBB}" type="presParOf" srcId="{99BC628E-1CE5-43A9-B567-2BEF206376B1}" destId="{5A0A33B5-A3FE-4409-95CB-810B86494F57}" srcOrd="5" destOrd="0" presId="urn:microsoft.com/office/officeart/2005/8/layout/list1"/>
    <dgm:cxn modelId="{829F4194-789E-4F82-A0D6-D5041160227E}" type="presParOf" srcId="{99BC628E-1CE5-43A9-B567-2BEF206376B1}" destId="{665F5FE8-358D-42D3-A610-4B7D9123E2FC}" srcOrd="6" destOrd="0" presId="urn:microsoft.com/office/officeart/2005/8/layout/list1"/>
    <dgm:cxn modelId="{D37EA838-A12E-402A-9636-3F826A712483}" type="presParOf" srcId="{99BC628E-1CE5-43A9-B567-2BEF206376B1}" destId="{5A6685DC-C6F9-4D9D-B6A4-53C8CF6DCA1E}" srcOrd="7" destOrd="0" presId="urn:microsoft.com/office/officeart/2005/8/layout/list1"/>
    <dgm:cxn modelId="{3BBA0680-15CE-4C99-A7D0-A492FD6D1D08}" type="presParOf" srcId="{99BC628E-1CE5-43A9-B567-2BEF206376B1}" destId="{7CD20A3D-6C9A-4EF2-B489-DF4CFF606607}" srcOrd="8" destOrd="0" presId="urn:microsoft.com/office/officeart/2005/8/layout/list1"/>
    <dgm:cxn modelId="{80F18C3F-6CB9-45CF-A19A-06BBD2426208}" type="presParOf" srcId="{7CD20A3D-6C9A-4EF2-B489-DF4CFF606607}" destId="{E9FF42A3-0FE1-4C04-807B-D15BCA947A3A}" srcOrd="0" destOrd="0" presId="urn:microsoft.com/office/officeart/2005/8/layout/list1"/>
    <dgm:cxn modelId="{F8029EA3-FD57-4AC1-BE07-15BBFB92F884}" type="presParOf" srcId="{7CD20A3D-6C9A-4EF2-B489-DF4CFF606607}" destId="{8FEB5F70-DA39-46E2-B889-E992776DF5AE}" srcOrd="1" destOrd="0" presId="urn:microsoft.com/office/officeart/2005/8/layout/list1"/>
    <dgm:cxn modelId="{F8002ABC-E7D6-4231-8832-2146EC726BA3}" type="presParOf" srcId="{99BC628E-1CE5-43A9-B567-2BEF206376B1}" destId="{D91027E4-81AA-4E58-8502-82EFFA4988F0}" srcOrd="9" destOrd="0" presId="urn:microsoft.com/office/officeart/2005/8/layout/list1"/>
    <dgm:cxn modelId="{C116C15B-4090-48AB-8E88-39748D0CAD42}" type="presParOf" srcId="{99BC628E-1CE5-43A9-B567-2BEF206376B1}" destId="{19FF5360-CC23-44BD-8293-19F9B705387D}" srcOrd="10" destOrd="0" presId="urn:microsoft.com/office/officeart/2005/8/layout/list1"/>
    <dgm:cxn modelId="{8B65F12B-4628-46BB-A467-013A12AF010A}" type="presParOf" srcId="{99BC628E-1CE5-43A9-B567-2BEF206376B1}" destId="{F549C3EA-4FEB-4DAF-BB43-3565656A0746}" srcOrd="11" destOrd="0" presId="urn:microsoft.com/office/officeart/2005/8/layout/list1"/>
    <dgm:cxn modelId="{AAF54118-39DA-4BA2-A114-A3165C232F3E}" type="presParOf" srcId="{99BC628E-1CE5-43A9-B567-2BEF206376B1}" destId="{D764DEBA-D660-4036-845C-A41C97B9C5F8}" srcOrd="12" destOrd="0" presId="urn:microsoft.com/office/officeart/2005/8/layout/list1"/>
    <dgm:cxn modelId="{EA761016-A963-47A4-8A40-AA4BB42783D8}" type="presParOf" srcId="{D764DEBA-D660-4036-845C-A41C97B9C5F8}" destId="{BF72F3CA-5FDB-4112-8CF3-74DD94C0DAD0}" srcOrd="0" destOrd="0" presId="urn:microsoft.com/office/officeart/2005/8/layout/list1"/>
    <dgm:cxn modelId="{21626224-A0CB-455F-A9B5-2D09E08A910A}" type="presParOf" srcId="{D764DEBA-D660-4036-845C-A41C97B9C5F8}" destId="{674D57DC-07C4-499A-8D6E-DE48D148F513}" srcOrd="1" destOrd="0" presId="urn:microsoft.com/office/officeart/2005/8/layout/list1"/>
    <dgm:cxn modelId="{DFB810FC-8739-45B0-9983-84B4EC36440F}" type="presParOf" srcId="{99BC628E-1CE5-43A9-B567-2BEF206376B1}" destId="{F0D98632-A266-471C-A622-1C23C759AB2C}" srcOrd="13" destOrd="0" presId="urn:microsoft.com/office/officeart/2005/8/layout/list1"/>
    <dgm:cxn modelId="{22F2551C-F0CA-4897-91C9-EF05A82D89A6}" type="presParOf" srcId="{99BC628E-1CE5-43A9-B567-2BEF206376B1}" destId="{9548BFCF-054F-4CCF-AC89-E656B51ECF6E}" srcOrd="14" destOrd="0" presId="urn:microsoft.com/office/officeart/2005/8/layout/list1"/>
    <dgm:cxn modelId="{A1A4BCA1-60CC-4C81-AB8B-02B484AFDE5A}" type="presParOf" srcId="{99BC628E-1CE5-43A9-B567-2BEF206376B1}" destId="{B85D469F-F954-4182-B9A2-9D29E0094A58}" srcOrd="15" destOrd="0" presId="urn:microsoft.com/office/officeart/2005/8/layout/list1"/>
    <dgm:cxn modelId="{2F0DD3E6-AF7A-4146-9AD7-BB1D77B97D0D}" type="presParOf" srcId="{99BC628E-1CE5-43A9-B567-2BEF206376B1}" destId="{4D02D5F2-CAD1-4331-891C-5C0774E2C824}" srcOrd="16" destOrd="0" presId="urn:microsoft.com/office/officeart/2005/8/layout/list1"/>
    <dgm:cxn modelId="{5BF96D26-79E7-49FD-91E9-B2FE31CD6FFB}" type="presParOf" srcId="{4D02D5F2-CAD1-4331-891C-5C0774E2C824}" destId="{F0D29D2B-8509-47AF-B833-82D61B32E930}" srcOrd="0" destOrd="0" presId="urn:microsoft.com/office/officeart/2005/8/layout/list1"/>
    <dgm:cxn modelId="{3B349569-DE65-48BB-830D-46DABBC5E88F}" type="presParOf" srcId="{4D02D5F2-CAD1-4331-891C-5C0774E2C824}" destId="{100B4AE6-5AE5-4C6D-BDEB-64EC35072F73}" srcOrd="1" destOrd="0" presId="urn:microsoft.com/office/officeart/2005/8/layout/list1"/>
    <dgm:cxn modelId="{18F1B73B-9098-461F-856F-C93C6C934562}" type="presParOf" srcId="{99BC628E-1CE5-43A9-B567-2BEF206376B1}" destId="{DF96F0BB-B166-4EED-8F3E-66E87FEA48EC}" srcOrd="17" destOrd="0" presId="urn:microsoft.com/office/officeart/2005/8/layout/list1"/>
    <dgm:cxn modelId="{4256E022-9642-46FE-83B0-08B65F44E3D3}" type="presParOf" srcId="{99BC628E-1CE5-43A9-B567-2BEF206376B1}" destId="{8891ABD6-47A8-41A1-9284-DA75D91E3918}" srcOrd="18" destOrd="0" presId="urn:microsoft.com/office/officeart/2005/8/layout/list1"/>
    <dgm:cxn modelId="{0FCAA0B8-135F-4D3C-8249-9FFE3F1AF116}" type="presParOf" srcId="{99BC628E-1CE5-43A9-B567-2BEF206376B1}" destId="{F06518B0-DBD7-45DE-83D0-C8D4BE60FEAD}" srcOrd="19" destOrd="0" presId="urn:microsoft.com/office/officeart/2005/8/layout/list1"/>
    <dgm:cxn modelId="{75984E5E-3BE2-4B03-B272-F52EBF20DC75}" type="presParOf" srcId="{99BC628E-1CE5-43A9-B567-2BEF206376B1}" destId="{CAD26806-39B2-4FC6-A7F9-5A7C9030C9F8}" srcOrd="20" destOrd="0" presId="urn:microsoft.com/office/officeart/2005/8/layout/list1"/>
    <dgm:cxn modelId="{DDBFDA8F-E1B3-49D9-96E3-6736718B5977}" type="presParOf" srcId="{CAD26806-39B2-4FC6-A7F9-5A7C9030C9F8}" destId="{A8073E80-F682-46E0-82D1-F33FBBD3F0E8}" srcOrd="0" destOrd="0" presId="urn:microsoft.com/office/officeart/2005/8/layout/list1"/>
    <dgm:cxn modelId="{E831D472-6F01-485F-A0FC-C185865058B3}" type="presParOf" srcId="{CAD26806-39B2-4FC6-A7F9-5A7C9030C9F8}" destId="{B2B075A7-69D1-4A6D-9868-D43AE1C95667}" srcOrd="1" destOrd="0" presId="urn:microsoft.com/office/officeart/2005/8/layout/list1"/>
    <dgm:cxn modelId="{1EBDB4F3-8DB7-4475-BA55-CE3D194444C1}" type="presParOf" srcId="{99BC628E-1CE5-43A9-B567-2BEF206376B1}" destId="{F1158B2E-9189-48B7-B87A-C8007C118936}" srcOrd="21" destOrd="0" presId="urn:microsoft.com/office/officeart/2005/8/layout/list1"/>
    <dgm:cxn modelId="{C92DB0D8-99EF-46E6-9747-AC78E6D758E0}" type="presParOf" srcId="{99BC628E-1CE5-43A9-B567-2BEF206376B1}" destId="{6B0B3201-F4F4-453A-A326-9D5836C71997}"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465AA9-6828-4CCE-85E2-AB9D679FB85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5C91FA7-6A37-41FC-B4EC-EB3DEE4ADE02}">
      <dgm:prSet phldrT="[Text]" custT="1"/>
      <dgm:spPr/>
      <dgm:t>
        <a:bodyPr/>
        <a:lstStyle/>
        <a:p>
          <a:r>
            <a:rPr lang="en-US" sz="1800" dirty="0" smtClean="0">
              <a:solidFill>
                <a:schemeClr val="bg1"/>
              </a:solidFill>
            </a:rPr>
            <a:t>Apply to the university</a:t>
          </a:r>
        </a:p>
        <a:p>
          <a:r>
            <a:rPr lang="en-US" sz="1800" dirty="0" smtClean="0">
              <a:solidFill>
                <a:schemeClr val="bg1"/>
              </a:solidFill>
            </a:rPr>
            <a:t>at www.calstate.edu/apply</a:t>
          </a:r>
        </a:p>
        <a:p>
          <a:r>
            <a:rPr lang="en-US" sz="1800" dirty="0" smtClean="0">
              <a:solidFill>
                <a:schemeClr val="bg1"/>
              </a:solidFill>
            </a:rPr>
            <a:t>- $50 Credential Program Processing Fee:</a:t>
          </a:r>
        </a:p>
        <a:p>
          <a:r>
            <a:rPr lang="en-US" sz="1800" dirty="0" smtClean="0">
              <a:solidFill>
                <a:schemeClr val="bg1"/>
              </a:solidFill>
            </a:rPr>
            <a:t>http://coepay.fullerton.edu/ated/</a:t>
          </a:r>
          <a:endParaRPr lang="en-US" sz="1800" dirty="0">
            <a:solidFill>
              <a:schemeClr val="tx1"/>
            </a:solidFill>
          </a:endParaRPr>
        </a:p>
      </dgm:t>
    </dgm:pt>
    <dgm:pt modelId="{DA6754D7-2236-4965-BCEE-ABFD93F678AB}" type="parTrans" cxnId="{1D0795FA-1BB7-41C5-B0F4-931B3101203A}">
      <dgm:prSet/>
      <dgm:spPr/>
      <dgm:t>
        <a:bodyPr/>
        <a:lstStyle/>
        <a:p>
          <a:endParaRPr lang="en-US"/>
        </a:p>
      </dgm:t>
    </dgm:pt>
    <dgm:pt modelId="{201AD26F-AC5B-430D-95B7-DAC199C3B3B2}" type="sibTrans" cxnId="{1D0795FA-1BB7-41C5-B0F4-931B3101203A}">
      <dgm:prSet/>
      <dgm:spPr/>
      <dgm:t>
        <a:bodyPr/>
        <a:lstStyle/>
        <a:p>
          <a:endParaRPr lang="en-US"/>
        </a:p>
      </dgm:t>
    </dgm:pt>
    <dgm:pt modelId="{9BBF08EA-6FB2-4A5B-B0FD-DA3FA35C386D}">
      <dgm:prSet phldrT="[Text]" custT="1"/>
      <dgm:spPr/>
      <dgm:t>
        <a:bodyPr/>
        <a:lstStyle/>
        <a:p>
          <a:r>
            <a:rPr lang="en-US" sz="1800" dirty="0" smtClean="0">
              <a:solidFill>
                <a:schemeClr val="bg1"/>
              </a:solidFill>
            </a:rPr>
            <a:t>Apply to the Special Education Credential/Graduate Program</a:t>
          </a:r>
        </a:p>
        <a:p>
          <a:r>
            <a:rPr lang="en-US" sz="1800" dirty="0" smtClean="0">
              <a:solidFill>
                <a:schemeClr val="bg1"/>
              </a:solidFill>
            </a:rPr>
            <a:t>- Priority deadlines:  Fall: Feb. 15, March 15, April 15</a:t>
          </a:r>
        </a:p>
        <a:p>
          <a:r>
            <a:rPr lang="en-US" sz="1800" dirty="0" smtClean="0">
              <a:solidFill>
                <a:schemeClr val="bg1"/>
              </a:solidFill>
            </a:rPr>
            <a:t>                             Spring: Sept. 15, Oct. 15, Nov. 15</a:t>
          </a:r>
          <a:endParaRPr lang="en-US" sz="1800" dirty="0">
            <a:solidFill>
              <a:schemeClr val="bg1"/>
            </a:solidFill>
          </a:endParaRPr>
        </a:p>
      </dgm:t>
    </dgm:pt>
    <dgm:pt modelId="{D2BC2C8F-E37A-4319-8AE0-336A8C410C20}" type="parTrans" cxnId="{6177A9AD-6C64-45B1-AC6F-C23FC861FDF0}">
      <dgm:prSet/>
      <dgm:spPr/>
      <dgm:t>
        <a:bodyPr/>
        <a:lstStyle/>
        <a:p>
          <a:endParaRPr lang="en-US"/>
        </a:p>
      </dgm:t>
    </dgm:pt>
    <dgm:pt modelId="{9722ED2B-4815-422D-8FEE-38E65487B94E}" type="sibTrans" cxnId="{6177A9AD-6C64-45B1-AC6F-C23FC861FDF0}">
      <dgm:prSet/>
      <dgm:spPr/>
      <dgm:t>
        <a:bodyPr/>
        <a:lstStyle/>
        <a:p>
          <a:endParaRPr lang="en-US"/>
        </a:p>
      </dgm:t>
    </dgm:pt>
    <dgm:pt modelId="{3423C74B-5756-409E-9E09-8E0CB0DA22FF}">
      <dgm:prSet phldrT="[Text]" custT="1"/>
      <dgm:spPr/>
      <dgm:t>
        <a:bodyPr/>
        <a:lstStyle/>
        <a:p>
          <a:r>
            <a:rPr lang="en-US" sz="1800" smtClean="0">
              <a:solidFill>
                <a:schemeClr val="bg1"/>
              </a:solidFill>
            </a:rPr>
            <a:t>Submit </a:t>
          </a:r>
          <a:r>
            <a:rPr lang="en-US" sz="1800" dirty="0" smtClean="0">
              <a:solidFill>
                <a:schemeClr val="bg1"/>
              </a:solidFill>
            </a:rPr>
            <a:t>all admission items.  When your file is complete, you are eligible for an interview</a:t>
          </a:r>
          <a:r>
            <a:rPr lang="en-US" sz="2000" dirty="0" smtClean="0">
              <a:solidFill>
                <a:schemeClr val="bg1"/>
              </a:solidFill>
            </a:rPr>
            <a:t>.</a:t>
          </a:r>
          <a:endParaRPr lang="en-US" sz="2000" dirty="0">
            <a:solidFill>
              <a:schemeClr val="bg1"/>
            </a:solidFill>
          </a:endParaRPr>
        </a:p>
      </dgm:t>
    </dgm:pt>
    <dgm:pt modelId="{524976B3-AB0D-405A-BAC9-197A8247782F}" type="parTrans" cxnId="{411560A2-124B-4251-A606-3DC34C7BFA58}">
      <dgm:prSet/>
      <dgm:spPr/>
      <dgm:t>
        <a:bodyPr/>
        <a:lstStyle/>
        <a:p>
          <a:endParaRPr lang="en-US"/>
        </a:p>
      </dgm:t>
    </dgm:pt>
    <dgm:pt modelId="{641399FC-9C15-495C-A55F-A09AF71215B5}" type="sibTrans" cxnId="{411560A2-124B-4251-A606-3DC34C7BFA58}">
      <dgm:prSet/>
      <dgm:spPr/>
      <dgm:t>
        <a:bodyPr/>
        <a:lstStyle/>
        <a:p>
          <a:endParaRPr lang="en-US"/>
        </a:p>
      </dgm:t>
    </dgm:pt>
    <dgm:pt modelId="{1F652C25-3D63-4143-A199-C2EA8FE681BB}" type="pres">
      <dgm:prSet presAssocID="{A9465AA9-6828-4CCE-85E2-AB9D679FB85F}" presName="linear" presStyleCnt="0">
        <dgm:presLayoutVars>
          <dgm:animLvl val="lvl"/>
          <dgm:resizeHandles val="exact"/>
        </dgm:presLayoutVars>
      </dgm:prSet>
      <dgm:spPr/>
      <dgm:t>
        <a:bodyPr/>
        <a:lstStyle/>
        <a:p>
          <a:endParaRPr lang="en-US"/>
        </a:p>
      </dgm:t>
    </dgm:pt>
    <dgm:pt modelId="{C67481E2-D4DF-4EC7-A69C-635013A9F8F5}" type="pres">
      <dgm:prSet presAssocID="{A5C91FA7-6A37-41FC-B4EC-EB3DEE4ADE02}" presName="parentText" presStyleLbl="node1" presStyleIdx="0" presStyleCnt="3" custScaleY="147293">
        <dgm:presLayoutVars>
          <dgm:chMax val="0"/>
          <dgm:bulletEnabled val="1"/>
        </dgm:presLayoutVars>
      </dgm:prSet>
      <dgm:spPr/>
      <dgm:t>
        <a:bodyPr/>
        <a:lstStyle/>
        <a:p>
          <a:endParaRPr lang="en-US"/>
        </a:p>
      </dgm:t>
    </dgm:pt>
    <dgm:pt modelId="{8B8E5CEF-5B5C-4718-A30D-CBE66D1746C2}" type="pres">
      <dgm:prSet presAssocID="{201AD26F-AC5B-430D-95B7-DAC199C3B3B2}" presName="spacer" presStyleCnt="0"/>
      <dgm:spPr/>
    </dgm:pt>
    <dgm:pt modelId="{29A8ADD4-895D-4A1E-8F41-6697BB9CFE9A}" type="pres">
      <dgm:prSet presAssocID="{9BBF08EA-6FB2-4A5B-B0FD-DA3FA35C386D}" presName="parentText" presStyleLbl="node1" presStyleIdx="1" presStyleCnt="3">
        <dgm:presLayoutVars>
          <dgm:chMax val="0"/>
          <dgm:bulletEnabled val="1"/>
        </dgm:presLayoutVars>
      </dgm:prSet>
      <dgm:spPr/>
      <dgm:t>
        <a:bodyPr/>
        <a:lstStyle/>
        <a:p>
          <a:endParaRPr lang="en-US"/>
        </a:p>
      </dgm:t>
    </dgm:pt>
    <dgm:pt modelId="{BD7F211F-8F55-43B4-B8BB-FEA69EE4F6C5}" type="pres">
      <dgm:prSet presAssocID="{9722ED2B-4815-422D-8FEE-38E65487B94E}" presName="spacer" presStyleCnt="0"/>
      <dgm:spPr/>
    </dgm:pt>
    <dgm:pt modelId="{C82D5F67-2533-4A1D-88CC-0BC957FF3B9F}" type="pres">
      <dgm:prSet presAssocID="{3423C74B-5756-409E-9E09-8E0CB0DA22FF}" presName="parentText" presStyleLbl="node1" presStyleIdx="2" presStyleCnt="3">
        <dgm:presLayoutVars>
          <dgm:chMax val="0"/>
          <dgm:bulletEnabled val="1"/>
        </dgm:presLayoutVars>
      </dgm:prSet>
      <dgm:spPr/>
      <dgm:t>
        <a:bodyPr/>
        <a:lstStyle/>
        <a:p>
          <a:endParaRPr lang="en-US"/>
        </a:p>
      </dgm:t>
    </dgm:pt>
  </dgm:ptLst>
  <dgm:cxnLst>
    <dgm:cxn modelId="{EB87CAF3-63CB-43E5-A7B9-921B74721F06}" type="presOf" srcId="{9BBF08EA-6FB2-4A5B-B0FD-DA3FA35C386D}" destId="{29A8ADD4-895D-4A1E-8F41-6697BB9CFE9A}" srcOrd="0" destOrd="0" presId="urn:microsoft.com/office/officeart/2005/8/layout/vList2"/>
    <dgm:cxn modelId="{A2400A37-F3FA-461F-A0F3-9432C91E86B0}" type="presOf" srcId="{3423C74B-5756-409E-9E09-8E0CB0DA22FF}" destId="{C82D5F67-2533-4A1D-88CC-0BC957FF3B9F}" srcOrd="0" destOrd="0" presId="urn:microsoft.com/office/officeart/2005/8/layout/vList2"/>
    <dgm:cxn modelId="{8368BCFB-DE9F-44A5-A82B-71C8E8222915}" type="presOf" srcId="{A9465AA9-6828-4CCE-85E2-AB9D679FB85F}" destId="{1F652C25-3D63-4143-A199-C2EA8FE681BB}" srcOrd="0" destOrd="0" presId="urn:microsoft.com/office/officeart/2005/8/layout/vList2"/>
    <dgm:cxn modelId="{6177A9AD-6C64-45B1-AC6F-C23FC861FDF0}" srcId="{A9465AA9-6828-4CCE-85E2-AB9D679FB85F}" destId="{9BBF08EA-6FB2-4A5B-B0FD-DA3FA35C386D}" srcOrd="1" destOrd="0" parTransId="{D2BC2C8F-E37A-4319-8AE0-336A8C410C20}" sibTransId="{9722ED2B-4815-422D-8FEE-38E65487B94E}"/>
    <dgm:cxn modelId="{B9B0B62D-BD85-452B-9EE4-5AB4E66AFB14}" type="presOf" srcId="{A5C91FA7-6A37-41FC-B4EC-EB3DEE4ADE02}" destId="{C67481E2-D4DF-4EC7-A69C-635013A9F8F5}" srcOrd="0" destOrd="0" presId="urn:microsoft.com/office/officeart/2005/8/layout/vList2"/>
    <dgm:cxn modelId="{1D0795FA-1BB7-41C5-B0F4-931B3101203A}" srcId="{A9465AA9-6828-4CCE-85E2-AB9D679FB85F}" destId="{A5C91FA7-6A37-41FC-B4EC-EB3DEE4ADE02}" srcOrd="0" destOrd="0" parTransId="{DA6754D7-2236-4965-BCEE-ABFD93F678AB}" sibTransId="{201AD26F-AC5B-430D-95B7-DAC199C3B3B2}"/>
    <dgm:cxn modelId="{411560A2-124B-4251-A606-3DC34C7BFA58}" srcId="{A9465AA9-6828-4CCE-85E2-AB9D679FB85F}" destId="{3423C74B-5756-409E-9E09-8E0CB0DA22FF}" srcOrd="2" destOrd="0" parTransId="{524976B3-AB0D-405A-BAC9-197A8247782F}" sibTransId="{641399FC-9C15-495C-A55F-A09AF71215B5}"/>
    <dgm:cxn modelId="{9E691B47-AC61-4C84-A384-B577FB790BAC}" type="presParOf" srcId="{1F652C25-3D63-4143-A199-C2EA8FE681BB}" destId="{C67481E2-D4DF-4EC7-A69C-635013A9F8F5}" srcOrd="0" destOrd="0" presId="urn:microsoft.com/office/officeart/2005/8/layout/vList2"/>
    <dgm:cxn modelId="{CD59ED8F-A99B-45B2-9672-5C6D5D66503F}" type="presParOf" srcId="{1F652C25-3D63-4143-A199-C2EA8FE681BB}" destId="{8B8E5CEF-5B5C-4718-A30D-CBE66D1746C2}" srcOrd="1" destOrd="0" presId="urn:microsoft.com/office/officeart/2005/8/layout/vList2"/>
    <dgm:cxn modelId="{94B707F4-2684-4179-9E1A-7C6190D91D3E}" type="presParOf" srcId="{1F652C25-3D63-4143-A199-C2EA8FE681BB}" destId="{29A8ADD4-895D-4A1E-8F41-6697BB9CFE9A}" srcOrd="2" destOrd="0" presId="urn:microsoft.com/office/officeart/2005/8/layout/vList2"/>
    <dgm:cxn modelId="{4C14CD35-C26D-4142-BEAC-1353A9A42BFE}" type="presParOf" srcId="{1F652C25-3D63-4143-A199-C2EA8FE681BB}" destId="{BD7F211F-8F55-43B4-B8BB-FEA69EE4F6C5}" srcOrd="3" destOrd="0" presId="urn:microsoft.com/office/officeart/2005/8/layout/vList2"/>
    <dgm:cxn modelId="{E87238B0-82CA-4D2A-8149-7B7F08A2DF22}" type="presParOf" srcId="{1F652C25-3D63-4143-A199-C2EA8FE681BB}" destId="{C82D5F67-2533-4A1D-88CC-0BC957FF3B9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465AA9-6828-4CCE-85E2-AB9D679FB85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5C91FA7-6A37-41FC-B4EC-EB3DEE4ADE02}">
      <dgm:prSet phldrT="[Text]" custT="1"/>
      <dgm:spPr/>
      <dgm:t>
        <a:bodyPr/>
        <a:lstStyle/>
        <a:p>
          <a:r>
            <a:rPr lang="en-US" sz="1800" dirty="0" smtClean="0">
              <a:solidFill>
                <a:schemeClr val="bg1"/>
              </a:solidFill>
            </a:rPr>
            <a:t>Print out your program plan found on the department website and complete the required prerequisite coursework.</a:t>
          </a:r>
        </a:p>
      </dgm:t>
    </dgm:pt>
    <dgm:pt modelId="{DA6754D7-2236-4965-BCEE-ABFD93F678AB}" type="parTrans" cxnId="{1D0795FA-1BB7-41C5-B0F4-931B3101203A}">
      <dgm:prSet/>
      <dgm:spPr/>
      <dgm:t>
        <a:bodyPr/>
        <a:lstStyle/>
        <a:p>
          <a:endParaRPr lang="en-US"/>
        </a:p>
      </dgm:t>
    </dgm:pt>
    <dgm:pt modelId="{201AD26F-AC5B-430D-95B7-DAC199C3B3B2}" type="sibTrans" cxnId="{1D0795FA-1BB7-41C5-B0F4-931B3101203A}">
      <dgm:prSet/>
      <dgm:spPr/>
      <dgm:t>
        <a:bodyPr/>
        <a:lstStyle/>
        <a:p>
          <a:endParaRPr lang="en-US"/>
        </a:p>
      </dgm:t>
    </dgm:pt>
    <dgm:pt modelId="{042F4484-9F23-4695-A5EF-E9949EDCCB95}">
      <dgm:prSet phldrT="[Text]" custT="1"/>
      <dgm:spPr/>
      <dgm:t>
        <a:bodyPr/>
        <a:lstStyle/>
        <a:p>
          <a:r>
            <a:rPr lang="en-US" sz="1800" dirty="0" smtClean="0">
              <a:solidFill>
                <a:schemeClr val="bg1"/>
              </a:solidFill>
            </a:rPr>
            <a:t>Complete the FAFSA application at least 12 weeks before you plan to begin the program.</a:t>
          </a:r>
          <a:endParaRPr lang="en-US" sz="1800" dirty="0">
            <a:solidFill>
              <a:schemeClr val="bg1"/>
            </a:solidFill>
          </a:endParaRPr>
        </a:p>
      </dgm:t>
    </dgm:pt>
    <dgm:pt modelId="{E095E9FD-2161-485A-929D-7F9A0BB2369C}" type="parTrans" cxnId="{D95AD12A-F3BC-4A84-9315-91D80E680983}">
      <dgm:prSet/>
      <dgm:spPr/>
      <dgm:t>
        <a:bodyPr/>
        <a:lstStyle/>
        <a:p>
          <a:endParaRPr lang="en-US"/>
        </a:p>
      </dgm:t>
    </dgm:pt>
    <dgm:pt modelId="{D951F26D-A5C5-4CF7-8083-D0102A1AC2BC}" type="sibTrans" cxnId="{D95AD12A-F3BC-4A84-9315-91D80E680983}">
      <dgm:prSet/>
      <dgm:spPr/>
      <dgm:t>
        <a:bodyPr/>
        <a:lstStyle/>
        <a:p>
          <a:endParaRPr lang="en-US"/>
        </a:p>
      </dgm:t>
    </dgm:pt>
    <dgm:pt modelId="{167BCCD3-2752-4194-A0D7-7B9A38CE44CD}">
      <dgm:prSet phldrT="[Text]" custT="1"/>
      <dgm:spPr/>
      <dgm:t>
        <a:bodyPr/>
        <a:lstStyle/>
        <a:p>
          <a:r>
            <a:rPr lang="en-US" sz="1800" dirty="0" smtClean="0">
              <a:solidFill>
                <a:schemeClr val="bg1"/>
              </a:solidFill>
            </a:rPr>
            <a:t>Get ready for a life-changing experience.</a:t>
          </a:r>
        </a:p>
      </dgm:t>
    </dgm:pt>
    <dgm:pt modelId="{D953FABF-3AC9-4528-904B-37990AEEE15C}" type="parTrans" cxnId="{DEF8BBA4-1C95-4DF5-9272-513587AA1446}">
      <dgm:prSet/>
      <dgm:spPr/>
      <dgm:t>
        <a:bodyPr/>
        <a:lstStyle/>
        <a:p>
          <a:endParaRPr lang="en-US"/>
        </a:p>
      </dgm:t>
    </dgm:pt>
    <dgm:pt modelId="{B9E70134-F6C2-4A4C-8CB9-F722E1E1A502}" type="sibTrans" cxnId="{DEF8BBA4-1C95-4DF5-9272-513587AA1446}">
      <dgm:prSet/>
      <dgm:spPr/>
      <dgm:t>
        <a:bodyPr/>
        <a:lstStyle/>
        <a:p>
          <a:endParaRPr lang="en-US"/>
        </a:p>
      </dgm:t>
    </dgm:pt>
    <dgm:pt modelId="{9BBF08EA-6FB2-4A5B-B0FD-DA3FA35C386D}">
      <dgm:prSet phldrT="[Text]" custT="1"/>
      <dgm:spPr/>
      <dgm:t>
        <a:bodyPr/>
        <a:lstStyle/>
        <a:p>
          <a:r>
            <a:rPr lang="en-US" sz="1800" dirty="0" smtClean="0">
              <a:solidFill>
                <a:schemeClr val="bg1"/>
              </a:solidFill>
            </a:rPr>
            <a:t>Meet Intern Readiness requirements if you are interested in doing an internship.</a:t>
          </a:r>
        </a:p>
      </dgm:t>
    </dgm:pt>
    <dgm:pt modelId="{9722ED2B-4815-422D-8FEE-38E65487B94E}" type="sibTrans" cxnId="{6177A9AD-6C64-45B1-AC6F-C23FC861FDF0}">
      <dgm:prSet/>
      <dgm:spPr/>
      <dgm:t>
        <a:bodyPr/>
        <a:lstStyle/>
        <a:p>
          <a:endParaRPr lang="en-US"/>
        </a:p>
      </dgm:t>
    </dgm:pt>
    <dgm:pt modelId="{D2BC2C8F-E37A-4319-8AE0-336A8C410C20}" type="parTrans" cxnId="{6177A9AD-6C64-45B1-AC6F-C23FC861FDF0}">
      <dgm:prSet/>
      <dgm:spPr/>
      <dgm:t>
        <a:bodyPr/>
        <a:lstStyle/>
        <a:p>
          <a:endParaRPr lang="en-US"/>
        </a:p>
      </dgm:t>
    </dgm:pt>
    <dgm:pt modelId="{1F652C25-3D63-4143-A199-C2EA8FE681BB}" type="pres">
      <dgm:prSet presAssocID="{A9465AA9-6828-4CCE-85E2-AB9D679FB85F}" presName="linear" presStyleCnt="0">
        <dgm:presLayoutVars>
          <dgm:animLvl val="lvl"/>
          <dgm:resizeHandles val="exact"/>
        </dgm:presLayoutVars>
      </dgm:prSet>
      <dgm:spPr/>
      <dgm:t>
        <a:bodyPr/>
        <a:lstStyle/>
        <a:p>
          <a:endParaRPr lang="en-US"/>
        </a:p>
      </dgm:t>
    </dgm:pt>
    <dgm:pt modelId="{C67481E2-D4DF-4EC7-A69C-635013A9F8F5}" type="pres">
      <dgm:prSet presAssocID="{A5C91FA7-6A37-41FC-B4EC-EB3DEE4ADE02}" presName="parentText" presStyleLbl="node1" presStyleIdx="0" presStyleCnt="4" custScaleY="157951">
        <dgm:presLayoutVars>
          <dgm:chMax val="0"/>
          <dgm:bulletEnabled val="1"/>
        </dgm:presLayoutVars>
      </dgm:prSet>
      <dgm:spPr/>
      <dgm:t>
        <a:bodyPr/>
        <a:lstStyle/>
        <a:p>
          <a:endParaRPr lang="en-US"/>
        </a:p>
      </dgm:t>
    </dgm:pt>
    <dgm:pt modelId="{E9AF7426-27A5-4752-95D6-3B6DDAD26ABA}" type="pres">
      <dgm:prSet presAssocID="{201AD26F-AC5B-430D-95B7-DAC199C3B3B2}" presName="spacer" presStyleCnt="0"/>
      <dgm:spPr/>
    </dgm:pt>
    <dgm:pt modelId="{29A8ADD4-895D-4A1E-8F41-6697BB9CFE9A}" type="pres">
      <dgm:prSet presAssocID="{9BBF08EA-6FB2-4A5B-B0FD-DA3FA35C386D}" presName="parentText" presStyleLbl="node1" presStyleIdx="1" presStyleCnt="4" custScaleY="158554">
        <dgm:presLayoutVars>
          <dgm:chMax val="0"/>
          <dgm:bulletEnabled val="1"/>
        </dgm:presLayoutVars>
      </dgm:prSet>
      <dgm:spPr/>
      <dgm:t>
        <a:bodyPr/>
        <a:lstStyle/>
        <a:p>
          <a:endParaRPr lang="en-US"/>
        </a:p>
      </dgm:t>
    </dgm:pt>
    <dgm:pt modelId="{BD7F211F-8F55-43B4-B8BB-FEA69EE4F6C5}" type="pres">
      <dgm:prSet presAssocID="{9722ED2B-4815-422D-8FEE-38E65487B94E}" presName="spacer" presStyleCnt="0"/>
      <dgm:spPr/>
    </dgm:pt>
    <dgm:pt modelId="{E6D2E444-B2FE-4781-BB86-950AAAF5C9CC}" type="pres">
      <dgm:prSet presAssocID="{042F4484-9F23-4695-A5EF-E9949EDCCB95}" presName="parentText" presStyleLbl="node1" presStyleIdx="2" presStyleCnt="4" custScaleY="142608">
        <dgm:presLayoutVars>
          <dgm:chMax val="0"/>
          <dgm:bulletEnabled val="1"/>
        </dgm:presLayoutVars>
      </dgm:prSet>
      <dgm:spPr/>
      <dgm:t>
        <a:bodyPr/>
        <a:lstStyle/>
        <a:p>
          <a:endParaRPr lang="en-US"/>
        </a:p>
      </dgm:t>
    </dgm:pt>
    <dgm:pt modelId="{A8CEFB20-F36E-4800-A8D6-CE254B2259CF}" type="pres">
      <dgm:prSet presAssocID="{D951F26D-A5C5-4CF7-8083-D0102A1AC2BC}" presName="spacer" presStyleCnt="0"/>
      <dgm:spPr/>
    </dgm:pt>
    <dgm:pt modelId="{8B887017-BAFA-4C2C-9952-C17DBED8CB31}" type="pres">
      <dgm:prSet presAssocID="{167BCCD3-2752-4194-A0D7-7B9A38CE44CD}" presName="parentText" presStyleLbl="node1" presStyleIdx="3" presStyleCnt="4" custLinFactNeighborX="1250" custLinFactNeighborY="5799">
        <dgm:presLayoutVars>
          <dgm:chMax val="0"/>
          <dgm:bulletEnabled val="1"/>
        </dgm:presLayoutVars>
      </dgm:prSet>
      <dgm:spPr/>
      <dgm:t>
        <a:bodyPr/>
        <a:lstStyle/>
        <a:p>
          <a:endParaRPr lang="en-US"/>
        </a:p>
      </dgm:t>
    </dgm:pt>
  </dgm:ptLst>
  <dgm:cxnLst>
    <dgm:cxn modelId="{1D0795FA-1BB7-41C5-B0F4-931B3101203A}" srcId="{A9465AA9-6828-4CCE-85E2-AB9D679FB85F}" destId="{A5C91FA7-6A37-41FC-B4EC-EB3DEE4ADE02}" srcOrd="0" destOrd="0" parTransId="{DA6754D7-2236-4965-BCEE-ABFD93F678AB}" sibTransId="{201AD26F-AC5B-430D-95B7-DAC199C3B3B2}"/>
    <dgm:cxn modelId="{6177A9AD-6C64-45B1-AC6F-C23FC861FDF0}" srcId="{A9465AA9-6828-4CCE-85E2-AB9D679FB85F}" destId="{9BBF08EA-6FB2-4A5B-B0FD-DA3FA35C386D}" srcOrd="1" destOrd="0" parTransId="{D2BC2C8F-E37A-4319-8AE0-336A8C410C20}" sibTransId="{9722ED2B-4815-422D-8FEE-38E65487B94E}"/>
    <dgm:cxn modelId="{48E85F69-86F6-4EC8-B02C-B280CBD58BDC}" type="presOf" srcId="{9BBF08EA-6FB2-4A5B-B0FD-DA3FA35C386D}" destId="{29A8ADD4-895D-4A1E-8F41-6697BB9CFE9A}" srcOrd="0" destOrd="0" presId="urn:microsoft.com/office/officeart/2005/8/layout/vList2"/>
    <dgm:cxn modelId="{D95AD12A-F3BC-4A84-9315-91D80E680983}" srcId="{A9465AA9-6828-4CCE-85E2-AB9D679FB85F}" destId="{042F4484-9F23-4695-A5EF-E9949EDCCB95}" srcOrd="2" destOrd="0" parTransId="{E095E9FD-2161-485A-929D-7F9A0BB2369C}" sibTransId="{D951F26D-A5C5-4CF7-8083-D0102A1AC2BC}"/>
    <dgm:cxn modelId="{CD2B1970-A3FA-48F6-A6F3-792CB74A63DD}" type="presOf" srcId="{167BCCD3-2752-4194-A0D7-7B9A38CE44CD}" destId="{8B887017-BAFA-4C2C-9952-C17DBED8CB31}" srcOrd="0" destOrd="0" presId="urn:microsoft.com/office/officeart/2005/8/layout/vList2"/>
    <dgm:cxn modelId="{47F2EFE2-BAA8-49C6-BF15-5C199511FA3B}" type="presOf" srcId="{A5C91FA7-6A37-41FC-B4EC-EB3DEE4ADE02}" destId="{C67481E2-D4DF-4EC7-A69C-635013A9F8F5}" srcOrd="0" destOrd="0" presId="urn:microsoft.com/office/officeart/2005/8/layout/vList2"/>
    <dgm:cxn modelId="{DEF8BBA4-1C95-4DF5-9272-513587AA1446}" srcId="{A9465AA9-6828-4CCE-85E2-AB9D679FB85F}" destId="{167BCCD3-2752-4194-A0D7-7B9A38CE44CD}" srcOrd="3" destOrd="0" parTransId="{D953FABF-3AC9-4528-904B-37990AEEE15C}" sibTransId="{B9E70134-F6C2-4A4C-8CB9-F722E1E1A502}"/>
    <dgm:cxn modelId="{9C15F411-D755-4FCC-AE91-899C8137C288}" type="presOf" srcId="{A9465AA9-6828-4CCE-85E2-AB9D679FB85F}" destId="{1F652C25-3D63-4143-A199-C2EA8FE681BB}" srcOrd="0" destOrd="0" presId="urn:microsoft.com/office/officeart/2005/8/layout/vList2"/>
    <dgm:cxn modelId="{03D1FEFE-E93C-4D4B-BE9D-DD1CEA5351E5}" type="presOf" srcId="{042F4484-9F23-4695-A5EF-E9949EDCCB95}" destId="{E6D2E444-B2FE-4781-BB86-950AAAF5C9CC}" srcOrd="0" destOrd="0" presId="urn:microsoft.com/office/officeart/2005/8/layout/vList2"/>
    <dgm:cxn modelId="{B68DFBBB-65C3-40E4-B037-0499E963F686}" type="presParOf" srcId="{1F652C25-3D63-4143-A199-C2EA8FE681BB}" destId="{C67481E2-D4DF-4EC7-A69C-635013A9F8F5}" srcOrd="0" destOrd="0" presId="urn:microsoft.com/office/officeart/2005/8/layout/vList2"/>
    <dgm:cxn modelId="{567E7240-0CE7-49A7-8144-5B31412FC6D7}" type="presParOf" srcId="{1F652C25-3D63-4143-A199-C2EA8FE681BB}" destId="{E9AF7426-27A5-4752-95D6-3B6DDAD26ABA}" srcOrd="1" destOrd="0" presId="urn:microsoft.com/office/officeart/2005/8/layout/vList2"/>
    <dgm:cxn modelId="{A755B17E-46A5-468A-9131-AE62BF5268B6}" type="presParOf" srcId="{1F652C25-3D63-4143-A199-C2EA8FE681BB}" destId="{29A8ADD4-895D-4A1E-8F41-6697BB9CFE9A}" srcOrd="2" destOrd="0" presId="urn:microsoft.com/office/officeart/2005/8/layout/vList2"/>
    <dgm:cxn modelId="{DFF8E4A6-0E23-4F68-AE63-E3F3456FBCD6}" type="presParOf" srcId="{1F652C25-3D63-4143-A199-C2EA8FE681BB}" destId="{BD7F211F-8F55-43B4-B8BB-FEA69EE4F6C5}" srcOrd="3" destOrd="0" presId="urn:microsoft.com/office/officeart/2005/8/layout/vList2"/>
    <dgm:cxn modelId="{8DE94F88-21C0-4518-9DED-AD72D794D805}" type="presParOf" srcId="{1F652C25-3D63-4143-A199-C2EA8FE681BB}" destId="{E6D2E444-B2FE-4781-BB86-950AAAF5C9CC}" srcOrd="4" destOrd="0" presId="urn:microsoft.com/office/officeart/2005/8/layout/vList2"/>
    <dgm:cxn modelId="{CA670683-7767-4A35-ACB9-54CAC3BB582A}" type="presParOf" srcId="{1F652C25-3D63-4143-A199-C2EA8FE681BB}" destId="{A8CEFB20-F36E-4800-A8D6-CE254B2259CF}" srcOrd="5" destOrd="0" presId="urn:microsoft.com/office/officeart/2005/8/layout/vList2"/>
    <dgm:cxn modelId="{9703357C-3322-4229-BB8D-DA954351256A}" type="presParOf" srcId="{1F652C25-3D63-4143-A199-C2EA8FE681BB}" destId="{8B887017-BAFA-4C2C-9952-C17DBED8CB3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5BAB8-5F8F-4200-B082-E191C62031D2}">
      <dsp:nvSpPr>
        <dsp:cNvPr id="0" name=""/>
        <dsp:cNvSpPr/>
      </dsp:nvSpPr>
      <dsp:spPr>
        <a:xfrm rot="5400000">
          <a:off x="4202763" y="-1454640"/>
          <a:ext cx="1335881" cy="4584192"/>
        </a:xfrm>
        <a:prstGeom prst="round2SameRect">
          <a:avLst/>
        </a:prstGeom>
        <a:solidFill>
          <a:schemeClr val="accent3">
            <a:lumMod val="40000"/>
            <a:lumOff val="60000"/>
            <a:alpha val="9000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smtClean="0">
              <a:latin typeface="Lucida Bright" pitchFamily="18" charset="0"/>
            </a:rPr>
            <a:t>demonstrate strong foundation in subject matter</a:t>
          </a:r>
          <a:endParaRPr lang="en-US" sz="1400" kern="1200" dirty="0">
            <a:latin typeface="Lucida Bright" pitchFamily="18" charset="0"/>
          </a:endParaRPr>
        </a:p>
        <a:p>
          <a:pPr marL="114300" lvl="1" indent="-114300" algn="l" defTabSz="622300">
            <a:lnSpc>
              <a:spcPct val="90000"/>
            </a:lnSpc>
            <a:spcBef>
              <a:spcPct val="0"/>
            </a:spcBef>
            <a:spcAft>
              <a:spcPct val="15000"/>
            </a:spcAft>
            <a:buChar char="••"/>
          </a:pPr>
          <a:r>
            <a:rPr lang="en-US" sz="1400" kern="1200" smtClean="0">
              <a:latin typeface="Lucida Bright" pitchFamily="18" charset="0"/>
            </a:rPr>
            <a:t>demonstrate strong understanding and implementation skills in the field</a:t>
          </a:r>
          <a:endParaRPr lang="en-US" sz="1400" kern="1200" dirty="0">
            <a:latin typeface="Lucida Bright" pitchFamily="18" charset="0"/>
          </a:endParaRPr>
        </a:p>
        <a:p>
          <a:pPr marL="114300" lvl="1" indent="-114300" algn="l" defTabSz="622300">
            <a:lnSpc>
              <a:spcPct val="90000"/>
            </a:lnSpc>
            <a:spcBef>
              <a:spcPct val="0"/>
            </a:spcBef>
            <a:spcAft>
              <a:spcPct val="15000"/>
            </a:spcAft>
            <a:buChar char="••"/>
          </a:pPr>
          <a:r>
            <a:rPr lang="en-US" sz="1400" kern="1200" dirty="0" smtClean="0">
              <a:latin typeface="Lucida Bright" pitchFamily="18" charset="0"/>
            </a:rPr>
            <a:t>demonstrate ability to use technology as a resource</a:t>
          </a:r>
          <a:endParaRPr lang="en-US" sz="1400" kern="1200" dirty="0">
            <a:latin typeface="Lucida Bright" pitchFamily="18" charset="0"/>
          </a:endParaRPr>
        </a:p>
      </dsp:txBody>
      <dsp:txXfrm rot="-5400000">
        <a:off x="2578608" y="234727"/>
        <a:ext cx="4518980" cy="1205457"/>
      </dsp:txXfrm>
    </dsp:sp>
    <dsp:sp modelId="{F093D494-2E65-4BA2-A642-F849C833B163}">
      <dsp:nvSpPr>
        <dsp:cNvPr id="0" name=""/>
        <dsp:cNvSpPr/>
      </dsp:nvSpPr>
      <dsp:spPr>
        <a:xfrm>
          <a:off x="0" y="76203"/>
          <a:ext cx="2578608" cy="1669851"/>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bg1"/>
              </a:solidFill>
              <a:latin typeface="Lucida Bright" pitchFamily="18" charset="0"/>
            </a:rPr>
            <a:t>Knowledgeable and Competent Specialists who</a:t>
          </a:r>
          <a:endParaRPr lang="en-US" sz="2000" b="0" i="1" kern="1200" dirty="0">
            <a:solidFill>
              <a:schemeClr val="bg1"/>
            </a:solidFill>
            <a:latin typeface="Lucida Bright" pitchFamily="18" charset="0"/>
          </a:endParaRPr>
        </a:p>
      </dsp:txBody>
      <dsp:txXfrm>
        <a:off x="81515" y="157718"/>
        <a:ext cx="2415578" cy="1506821"/>
      </dsp:txXfrm>
    </dsp:sp>
    <dsp:sp modelId="{75B4C43D-008E-4A54-A438-6D38FC14CD13}">
      <dsp:nvSpPr>
        <dsp:cNvPr id="0" name=""/>
        <dsp:cNvSpPr/>
      </dsp:nvSpPr>
      <dsp:spPr>
        <a:xfrm rot="5400000">
          <a:off x="4202763" y="298703"/>
          <a:ext cx="1335881" cy="4584192"/>
        </a:xfrm>
        <a:prstGeom prst="round2SameRect">
          <a:avLst/>
        </a:prstGeom>
        <a:solidFill>
          <a:schemeClr val="accent3">
            <a:lumMod val="40000"/>
            <a:lumOff val="60000"/>
            <a:alpha val="90000"/>
          </a:schemeClr>
        </a:solidFill>
        <a:ln w="19050" cap="flat" cmpd="sng" algn="ctr">
          <a:solidFill>
            <a:schemeClr val="accent2">
              <a:tint val="40000"/>
              <a:alpha val="90000"/>
              <a:hueOff val="-49615"/>
              <a:satOff val="-18960"/>
              <a:lumOff val="-2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Lucida Bright" pitchFamily="18" charset="0"/>
            </a:rPr>
            <a:t>promote diversity</a:t>
          </a:r>
          <a:endParaRPr lang="en-US" sz="1400" kern="1200" dirty="0">
            <a:latin typeface="Lucida Bright" pitchFamily="18" charset="0"/>
          </a:endParaRPr>
        </a:p>
        <a:p>
          <a:pPr marL="114300" lvl="1" indent="-114300" algn="l" defTabSz="622300">
            <a:lnSpc>
              <a:spcPct val="90000"/>
            </a:lnSpc>
            <a:spcBef>
              <a:spcPct val="0"/>
            </a:spcBef>
            <a:spcAft>
              <a:spcPct val="15000"/>
            </a:spcAft>
            <a:buChar char="••"/>
          </a:pPr>
          <a:r>
            <a:rPr lang="en-US" sz="1400" kern="1200" smtClean="0">
              <a:latin typeface="Lucida Bright" pitchFamily="18" charset="0"/>
            </a:rPr>
            <a:t>think critically and make informed decisions</a:t>
          </a:r>
          <a:endParaRPr lang="en-US" sz="1400" kern="1200" dirty="0">
            <a:latin typeface="Lucida Bright" pitchFamily="18" charset="0"/>
          </a:endParaRPr>
        </a:p>
        <a:p>
          <a:pPr marL="114300" lvl="1" indent="-114300" algn="l" defTabSz="622300">
            <a:lnSpc>
              <a:spcPct val="90000"/>
            </a:lnSpc>
            <a:spcBef>
              <a:spcPct val="0"/>
            </a:spcBef>
            <a:spcAft>
              <a:spcPct val="15000"/>
            </a:spcAft>
            <a:buChar char="••"/>
          </a:pPr>
          <a:r>
            <a:rPr lang="en-US" sz="1400" kern="1200" smtClean="0">
              <a:latin typeface="Lucida Bright" pitchFamily="18" charset="0"/>
            </a:rPr>
            <a:t>engage in collaborative endeavors</a:t>
          </a:r>
          <a:endParaRPr lang="en-US" sz="1400" kern="1200" dirty="0">
            <a:latin typeface="Lucida Bright" pitchFamily="18" charset="0"/>
          </a:endParaRPr>
        </a:p>
      </dsp:txBody>
      <dsp:txXfrm rot="-5400000">
        <a:off x="2578608" y="1988070"/>
        <a:ext cx="4518980" cy="1205457"/>
      </dsp:txXfrm>
    </dsp:sp>
    <dsp:sp modelId="{B5265576-8D2B-47AB-B61B-7A7F63BF8DCE}">
      <dsp:nvSpPr>
        <dsp:cNvPr id="0" name=""/>
        <dsp:cNvSpPr/>
      </dsp:nvSpPr>
      <dsp:spPr>
        <a:xfrm>
          <a:off x="0" y="1755874"/>
          <a:ext cx="2578608" cy="1669851"/>
        </a:xfrm>
        <a:prstGeom prst="roundRect">
          <a:avLst/>
        </a:prstGeom>
        <a:solidFill>
          <a:schemeClr val="accent2">
            <a:hueOff val="214284"/>
            <a:satOff val="-24046"/>
            <a:lumOff val="411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Lucida Bright" pitchFamily="18" charset="0"/>
            </a:rPr>
            <a:t>Reflective and Responsive Practitioners who</a:t>
          </a:r>
          <a:endParaRPr lang="en-US" sz="2000" kern="1200" dirty="0">
            <a:latin typeface="Lucida Bright" pitchFamily="18" charset="0"/>
          </a:endParaRPr>
        </a:p>
      </dsp:txBody>
      <dsp:txXfrm>
        <a:off x="81515" y="1837389"/>
        <a:ext cx="2415578" cy="1506821"/>
      </dsp:txXfrm>
    </dsp:sp>
    <dsp:sp modelId="{EAA3A0C4-F3F2-4E50-9A9E-E9789C021EDE}">
      <dsp:nvSpPr>
        <dsp:cNvPr id="0" name=""/>
        <dsp:cNvSpPr/>
      </dsp:nvSpPr>
      <dsp:spPr>
        <a:xfrm rot="5400000">
          <a:off x="4202763" y="2052048"/>
          <a:ext cx="1335881" cy="4584192"/>
        </a:xfrm>
        <a:prstGeom prst="round2SameRect">
          <a:avLst/>
        </a:prstGeom>
        <a:solidFill>
          <a:schemeClr val="accent3">
            <a:lumMod val="40000"/>
            <a:lumOff val="60000"/>
            <a:alpha val="90000"/>
          </a:schemeClr>
        </a:solidFill>
        <a:ln w="19050" cap="flat" cmpd="sng" algn="ctr">
          <a:solidFill>
            <a:schemeClr val="accent2">
              <a:tint val="40000"/>
              <a:alpha val="90000"/>
              <a:hueOff val="-99230"/>
              <a:satOff val="-37921"/>
              <a:lumOff val="-5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smtClean="0">
              <a:latin typeface="Lucida Bright" pitchFamily="18" charset="0"/>
            </a:rPr>
            <a:t>become change agents</a:t>
          </a:r>
          <a:endParaRPr lang="en-US" sz="1400" kern="1200" dirty="0">
            <a:latin typeface="Lucida Bright" pitchFamily="18" charset="0"/>
          </a:endParaRPr>
        </a:p>
        <a:p>
          <a:pPr marL="114300" lvl="1" indent="-114300" algn="l" defTabSz="622300">
            <a:lnSpc>
              <a:spcPct val="90000"/>
            </a:lnSpc>
            <a:spcBef>
              <a:spcPct val="0"/>
            </a:spcBef>
            <a:spcAft>
              <a:spcPct val="15000"/>
            </a:spcAft>
            <a:buChar char="••"/>
          </a:pPr>
          <a:r>
            <a:rPr lang="en-US" sz="1400" kern="1200" smtClean="0">
              <a:latin typeface="Lucida Bright" pitchFamily="18" charset="0"/>
            </a:rPr>
            <a:t>maintain professional and ethical standards</a:t>
          </a:r>
          <a:endParaRPr lang="en-US" sz="1400" kern="1200" dirty="0">
            <a:latin typeface="Lucida Bright" pitchFamily="18" charset="0"/>
          </a:endParaRPr>
        </a:p>
        <a:p>
          <a:pPr marL="114300" lvl="1" indent="-114300" algn="l" defTabSz="622300">
            <a:lnSpc>
              <a:spcPct val="90000"/>
            </a:lnSpc>
            <a:spcBef>
              <a:spcPct val="0"/>
            </a:spcBef>
            <a:spcAft>
              <a:spcPct val="15000"/>
            </a:spcAft>
            <a:buChar char="••"/>
          </a:pPr>
          <a:r>
            <a:rPr lang="en-US" sz="1400" kern="1200" dirty="0" smtClean="0">
              <a:latin typeface="Lucida Bright" pitchFamily="18" charset="0"/>
            </a:rPr>
            <a:t>become life-long learners</a:t>
          </a:r>
          <a:endParaRPr lang="en-US" sz="1400" kern="1200" dirty="0">
            <a:latin typeface="Lucida Bright" pitchFamily="18" charset="0"/>
          </a:endParaRPr>
        </a:p>
      </dsp:txBody>
      <dsp:txXfrm rot="-5400000">
        <a:off x="2578608" y="3741415"/>
        <a:ext cx="4518980" cy="1205457"/>
      </dsp:txXfrm>
    </dsp:sp>
    <dsp:sp modelId="{10791079-5F40-49CE-A42A-8FF2BECD1254}">
      <dsp:nvSpPr>
        <dsp:cNvPr id="0" name=""/>
        <dsp:cNvSpPr/>
      </dsp:nvSpPr>
      <dsp:spPr>
        <a:xfrm>
          <a:off x="0" y="3505194"/>
          <a:ext cx="2578608" cy="1669851"/>
        </a:xfrm>
        <a:prstGeom prst="roundRect">
          <a:avLst/>
        </a:prstGeom>
        <a:solidFill>
          <a:schemeClr val="accent2">
            <a:hueOff val="428568"/>
            <a:satOff val="-48092"/>
            <a:lumOff val="823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smtClean="0">
              <a:latin typeface="Lucida Bright" pitchFamily="18" charset="0"/>
            </a:rPr>
            <a:t>Committed and Caring Professionals who </a:t>
          </a:r>
          <a:endParaRPr lang="en-US" sz="2000" kern="1200" dirty="0">
            <a:latin typeface="Lucida Bright" pitchFamily="18" charset="0"/>
          </a:endParaRPr>
        </a:p>
      </dsp:txBody>
      <dsp:txXfrm>
        <a:off x="81515" y="3586709"/>
        <a:ext cx="2415578" cy="15068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D8F23-6C7D-4633-8A6E-AF26B891E4C2}">
      <dsp:nvSpPr>
        <dsp:cNvPr id="0" name=""/>
        <dsp:cNvSpPr/>
      </dsp:nvSpPr>
      <dsp:spPr>
        <a:xfrm flipV="1">
          <a:off x="1445537" y="108878"/>
          <a:ext cx="1978104" cy="404748"/>
        </a:xfrm>
        <a:prstGeom prst="rect">
          <a:avLst/>
        </a:prstGeom>
        <a:solidFill>
          <a:schemeClr val="lt1">
            <a:alpha val="90000"/>
            <a:hueOff val="0"/>
            <a:satOff val="0"/>
            <a:lumOff val="0"/>
            <a:alphaOff val="0"/>
          </a:schemeClr>
        </a:solidFill>
        <a:ln w="10000" cap="flat" cmpd="sng" algn="ctr">
          <a:solidFill>
            <a:schemeClr val="accent2">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2FCC566-83F3-4611-823A-5CA986F96DC4}">
      <dsp:nvSpPr>
        <dsp:cNvPr id="0" name=""/>
        <dsp:cNvSpPr/>
      </dsp:nvSpPr>
      <dsp:spPr>
        <a:xfrm>
          <a:off x="152161" y="15671"/>
          <a:ext cx="4260532" cy="1423412"/>
        </a:xfrm>
        <a:prstGeom prst="roundRect">
          <a:avLst/>
        </a:prstGeom>
        <a:solidFill>
          <a:schemeClr val="bg2">
            <a:lumMod val="9000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1038" tIns="0" rIns="161038" bIns="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tx2"/>
              </a:solidFill>
              <a:latin typeface="+mj-lt"/>
            </a:rPr>
            <a:t>Attendance of an </a:t>
          </a:r>
          <a:r>
            <a:rPr lang="en-US" sz="1800" b="1" kern="1200" dirty="0" smtClean="0">
              <a:solidFill>
                <a:schemeClr val="tx2"/>
              </a:solidFill>
              <a:latin typeface="+mj-lt"/>
            </a:rPr>
            <a:t>overview </a:t>
          </a:r>
          <a:r>
            <a:rPr lang="en-US" sz="1800" kern="1200" dirty="0" smtClean="0">
              <a:solidFill>
                <a:schemeClr val="tx2"/>
              </a:solidFill>
              <a:latin typeface="+mj-lt"/>
            </a:rPr>
            <a:t>is </a:t>
          </a:r>
          <a:r>
            <a:rPr lang="en-US" sz="1800" i="1" kern="1200" dirty="0" smtClean="0">
              <a:solidFill>
                <a:schemeClr val="tx2"/>
              </a:solidFill>
              <a:latin typeface="+mj-lt"/>
            </a:rPr>
            <a:t>required</a:t>
          </a:r>
          <a:r>
            <a:rPr lang="en-US" sz="1800" kern="1200" dirty="0" smtClean="0">
              <a:solidFill>
                <a:schemeClr val="tx2"/>
              </a:solidFill>
              <a:latin typeface="+mj-lt"/>
            </a:rPr>
            <a:t>. </a:t>
          </a:r>
        </a:p>
        <a:p>
          <a:pPr lvl="0" algn="l" defTabSz="800100">
            <a:lnSpc>
              <a:spcPct val="90000"/>
            </a:lnSpc>
            <a:spcBef>
              <a:spcPct val="0"/>
            </a:spcBef>
            <a:spcAft>
              <a:spcPct val="35000"/>
            </a:spcAft>
          </a:pPr>
          <a:r>
            <a:rPr lang="en-US" sz="1400" kern="1200" dirty="0" smtClean="0">
              <a:solidFill>
                <a:schemeClr val="tx2"/>
              </a:solidFill>
              <a:latin typeface="Calibri" panose="020F0502020204030204" pitchFamily="34" charset="0"/>
              <a:cs typeface="Calibri" panose="020F0502020204030204" pitchFamily="34" charset="0"/>
            </a:rPr>
            <a:t>You will receive an overview verification email verifying your attendance of an overview within one week after attendance.</a:t>
          </a:r>
        </a:p>
        <a:p>
          <a:pPr lvl="0" algn="l" defTabSz="800100">
            <a:lnSpc>
              <a:spcPct val="90000"/>
            </a:lnSpc>
            <a:spcBef>
              <a:spcPct val="0"/>
            </a:spcBef>
            <a:spcAft>
              <a:spcPct val="35000"/>
            </a:spcAft>
          </a:pPr>
          <a:r>
            <a:rPr lang="en-US" sz="1400" kern="1200" dirty="0" smtClean="0">
              <a:solidFill>
                <a:schemeClr val="tx2"/>
              </a:solidFill>
              <a:latin typeface="Calibri" panose="020F0502020204030204" pitchFamily="34" charset="0"/>
              <a:cs typeface="Calibri" panose="020F0502020204030204" pitchFamily="34" charset="0"/>
            </a:rPr>
            <a:t>To </a:t>
          </a:r>
          <a:r>
            <a:rPr lang="en-US" sz="1400" kern="1200" dirty="0" smtClean="0">
              <a:solidFill>
                <a:schemeClr val="tx2"/>
              </a:solidFill>
              <a:latin typeface="Calibri" panose="020F0502020204030204" pitchFamily="34" charset="0"/>
              <a:cs typeface="Calibri" panose="020F0502020204030204" pitchFamily="34" charset="0"/>
            </a:rPr>
            <a:t>show verification of this requirement, please refer to #4 on the checklist.</a:t>
          </a:r>
        </a:p>
      </dsp:txBody>
      <dsp:txXfrm>
        <a:off x="221646" y="85156"/>
        <a:ext cx="4121562" cy="1284442"/>
      </dsp:txXfrm>
    </dsp:sp>
    <dsp:sp modelId="{D97C8E1B-9F22-4DF4-9410-DEDE2EE5443D}">
      <dsp:nvSpPr>
        <dsp:cNvPr id="0" name=""/>
        <dsp:cNvSpPr/>
      </dsp:nvSpPr>
      <dsp:spPr>
        <a:xfrm flipV="1">
          <a:off x="760809" y="1618629"/>
          <a:ext cx="3499723" cy="420798"/>
        </a:xfrm>
        <a:prstGeom prst="rect">
          <a:avLst/>
        </a:prstGeom>
        <a:solidFill>
          <a:schemeClr val="lt1">
            <a:alpha val="90000"/>
            <a:hueOff val="0"/>
            <a:satOff val="0"/>
            <a:lumOff val="0"/>
            <a:alphaOff val="0"/>
          </a:schemeClr>
        </a:solidFill>
        <a:ln w="10000" cap="flat" cmpd="sng" algn="ctr">
          <a:solidFill>
            <a:schemeClr val="accent2">
              <a:hueOff val="214284"/>
              <a:satOff val="-24046"/>
              <a:lumOff val="4118"/>
              <a:alphaOff val="0"/>
            </a:schemeClr>
          </a:solidFill>
          <a:prstDash val="solid"/>
        </a:ln>
        <a:effectLst>
          <a:outerShdw blurRad="38100" dist="300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540A87F-C955-46B0-8C37-A1C0237F0301}">
      <dsp:nvSpPr>
        <dsp:cNvPr id="0" name=""/>
        <dsp:cNvSpPr/>
      </dsp:nvSpPr>
      <dsp:spPr>
        <a:xfrm>
          <a:off x="142651" y="1499527"/>
          <a:ext cx="4564862" cy="1510180"/>
        </a:xfrm>
        <a:prstGeom prst="roundRect">
          <a:avLst/>
        </a:prstGeom>
        <a:solidFill>
          <a:schemeClr val="bg2"/>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1038" tIns="0" rIns="161038" bIns="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tx2"/>
              </a:solidFill>
              <a:latin typeface="+mn-lt"/>
            </a:rPr>
            <a:t>University graduate application </a:t>
          </a:r>
          <a:r>
            <a:rPr lang="en-US" sz="1800" kern="1200" dirty="0" smtClean="0">
              <a:solidFill>
                <a:schemeClr val="tx2"/>
              </a:solidFill>
              <a:latin typeface="+mn-lt"/>
            </a:rPr>
            <a:t>submitted – www.calstate.edu/apply</a:t>
          </a:r>
        </a:p>
      </dsp:txBody>
      <dsp:txXfrm>
        <a:off x="216372" y="1573248"/>
        <a:ext cx="4417420" cy="1362738"/>
      </dsp:txXfrm>
    </dsp:sp>
    <dsp:sp modelId="{8CE483D8-F74A-4C18-8CD4-1FE12A5105FA}">
      <dsp:nvSpPr>
        <dsp:cNvPr id="0" name=""/>
        <dsp:cNvSpPr/>
      </dsp:nvSpPr>
      <dsp:spPr>
        <a:xfrm>
          <a:off x="1293375" y="3263454"/>
          <a:ext cx="1825942" cy="444642"/>
        </a:xfrm>
        <a:prstGeom prst="rect">
          <a:avLst/>
        </a:prstGeom>
        <a:solidFill>
          <a:schemeClr val="lt1">
            <a:alpha val="90000"/>
            <a:hueOff val="0"/>
            <a:satOff val="0"/>
            <a:lumOff val="0"/>
            <a:alphaOff val="0"/>
          </a:schemeClr>
        </a:solidFill>
        <a:ln w="10000" cap="flat" cmpd="sng" algn="ctr">
          <a:solidFill>
            <a:schemeClr val="accent2">
              <a:hueOff val="428568"/>
              <a:satOff val="-48092"/>
              <a:lumOff val="8236"/>
              <a:alphaOff val="0"/>
            </a:schemeClr>
          </a:solidFill>
          <a:prstDash val="solid"/>
        </a:ln>
        <a:effectLst>
          <a:outerShdw blurRad="38100" dist="300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177ABFA-9943-4AEA-9681-F2AD359C7569}">
      <dsp:nvSpPr>
        <dsp:cNvPr id="0" name=""/>
        <dsp:cNvSpPr/>
      </dsp:nvSpPr>
      <dsp:spPr>
        <a:xfrm>
          <a:off x="152161" y="3067333"/>
          <a:ext cx="4538873" cy="1760950"/>
        </a:xfrm>
        <a:prstGeom prst="roundRect">
          <a:avLst/>
        </a:prstGeom>
        <a:solidFill>
          <a:schemeClr val="bg2">
            <a:lumMod val="9000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1038" tIns="0" rIns="161038" bIns="0" numCol="1" spcCol="1270" anchor="ctr" anchorCtr="0">
          <a:noAutofit/>
        </a:bodyPr>
        <a:lstStyle/>
        <a:p>
          <a:pPr lvl="0" algn="l" defTabSz="711200">
            <a:lnSpc>
              <a:spcPct val="90000"/>
            </a:lnSpc>
            <a:spcBef>
              <a:spcPct val="0"/>
            </a:spcBef>
            <a:spcAft>
              <a:spcPct val="35000"/>
            </a:spcAft>
          </a:pPr>
          <a:r>
            <a:rPr lang="en-US" sz="1600" b="1" kern="1200" dirty="0" smtClean="0">
              <a:solidFill>
                <a:schemeClr val="tx2"/>
              </a:solidFill>
              <a:latin typeface="+mj-lt"/>
            </a:rPr>
            <a:t>Transcripts</a:t>
          </a:r>
          <a:r>
            <a:rPr lang="en-US" sz="1600" kern="1200" dirty="0" smtClean="0">
              <a:solidFill>
                <a:schemeClr val="tx2"/>
              </a:solidFill>
              <a:latin typeface="+mj-lt"/>
            </a:rPr>
            <a:t> for ALL Colleges and Universities attended:</a:t>
          </a:r>
        </a:p>
        <a:p>
          <a:pPr lvl="0" algn="l" defTabSz="711200">
            <a:lnSpc>
              <a:spcPct val="90000"/>
            </a:lnSpc>
            <a:spcBef>
              <a:spcPct val="0"/>
            </a:spcBef>
            <a:spcAft>
              <a:spcPct val="35000"/>
            </a:spcAft>
          </a:pPr>
          <a:r>
            <a:rPr lang="en-US" sz="1600" kern="1200" dirty="0" smtClean="0">
              <a:solidFill>
                <a:schemeClr val="tx2"/>
              </a:solidFill>
              <a:latin typeface="+mj-lt"/>
            </a:rPr>
            <a:t>-Official, Sealed  Transcripts- for both University &amp; Program applications</a:t>
          </a:r>
          <a:r>
            <a:rPr lang="en-US" sz="1400" kern="1200" dirty="0" smtClean="0">
              <a:solidFill>
                <a:schemeClr val="tx2"/>
              </a:solidFill>
              <a:latin typeface="+mj-lt"/>
            </a:rPr>
            <a:t>. </a:t>
          </a:r>
        </a:p>
        <a:p>
          <a:pPr lvl="0" algn="l" defTabSz="711200">
            <a:lnSpc>
              <a:spcPct val="90000"/>
            </a:lnSpc>
            <a:spcBef>
              <a:spcPct val="0"/>
            </a:spcBef>
            <a:spcAft>
              <a:spcPct val="35000"/>
            </a:spcAft>
          </a:pPr>
          <a:r>
            <a:rPr lang="en-US" sz="1400" kern="1200" dirty="0" smtClean="0">
              <a:solidFill>
                <a:schemeClr val="tx2"/>
              </a:solidFill>
              <a:latin typeface="+mj-lt"/>
            </a:rPr>
            <a:t>Note: Refer to checklist for instructions on how to submit transcripts.</a:t>
          </a:r>
          <a:endParaRPr lang="en-US" sz="1400" kern="1200" dirty="0">
            <a:solidFill>
              <a:schemeClr val="tx2"/>
            </a:solidFill>
            <a:latin typeface="+mj-lt"/>
          </a:endParaRPr>
        </a:p>
      </dsp:txBody>
      <dsp:txXfrm>
        <a:off x="238123" y="3153295"/>
        <a:ext cx="4366949" cy="15890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D8F23-6C7D-4633-8A6E-AF26B891E4C2}">
      <dsp:nvSpPr>
        <dsp:cNvPr id="0" name=""/>
        <dsp:cNvSpPr/>
      </dsp:nvSpPr>
      <dsp:spPr>
        <a:xfrm>
          <a:off x="0" y="707260"/>
          <a:ext cx="6096000" cy="478800"/>
        </a:xfrm>
        <a:prstGeom prst="rect">
          <a:avLst/>
        </a:prstGeom>
        <a:solidFill>
          <a:schemeClr val="lt1">
            <a:alpha val="90000"/>
            <a:hueOff val="0"/>
            <a:satOff val="0"/>
            <a:lumOff val="0"/>
            <a:alphaOff val="0"/>
          </a:schemeClr>
        </a:solidFill>
        <a:ln w="10000" cap="flat" cmpd="sng" algn="ctr">
          <a:solidFill>
            <a:schemeClr val="accent2">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2FCC566-83F3-4611-823A-5CA986F96DC4}">
      <dsp:nvSpPr>
        <dsp:cNvPr id="0" name=""/>
        <dsp:cNvSpPr/>
      </dsp:nvSpPr>
      <dsp:spPr>
        <a:xfrm>
          <a:off x="228600" y="50800"/>
          <a:ext cx="4267200" cy="923556"/>
        </a:xfrm>
        <a:prstGeom prst="roundRect">
          <a:avLst/>
        </a:prstGeom>
        <a:solidFill>
          <a:schemeClr val="bg2">
            <a:lumMod val="9000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tx2"/>
              </a:solidFill>
              <a:latin typeface="+mn-lt"/>
            </a:rPr>
            <a:t>Mild/Moderate Program Coordinator</a:t>
          </a:r>
        </a:p>
        <a:p>
          <a:pPr lvl="0" algn="l" defTabSz="800100">
            <a:lnSpc>
              <a:spcPct val="90000"/>
            </a:lnSpc>
            <a:spcBef>
              <a:spcPct val="0"/>
            </a:spcBef>
            <a:spcAft>
              <a:spcPct val="35000"/>
            </a:spcAft>
          </a:pPr>
          <a:r>
            <a:rPr lang="en-US" sz="1800" b="1" kern="1200" dirty="0" smtClean="0">
              <a:solidFill>
                <a:schemeClr val="tx2"/>
              </a:solidFill>
              <a:latin typeface="+mn-lt"/>
            </a:rPr>
            <a:t>Dr. Tiffany Row</a:t>
          </a:r>
        </a:p>
        <a:p>
          <a:pPr lvl="0" algn="l" defTabSz="800100">
            <a:lnSpc>
              <a:spcPct val="90000"/>
            </a:lnSpc>
            <a:spcBef>
              <a:spcPct val="0"/>
            </a:spcBef>
            <a:spcAft>
              <a:spcPct val="35000"/>
            </a:spcAft>
          </a:pPr>
          <a:r>
            <a:rPr lang="en-US" sz="1800" b="1" kern="1200" dirty="0" smtClean="0">
              <a:solidFill>
                <a:schemeClr val="tx2"/>
              </a:solidFill>
              <a:latin typeface="+mn-lt"/>
            </a:rPr>
            <a:t>trow@fullerton.edu</a:t>
          </a:r>
        </a:p>
      </dsp:txBody>
      <dsp:txXfrm>
        <a:off x="273684" y="95884"/>
        <a:ext cx="4177032" cy="833388"/>
      </dsp:txXfrm>
    </dsp:sp>
    <dsp:sp modelId="{D97C8E1B-9F22-4DF4-9410-DEDE2EE5443D}">
      <dsp:nvSpPr>
        <dsp:cNvPr id="0" name=""/>
        <dsp:cNvSpPr/>
      </dsp:nvSpPr>
      <dsp:spPr>
        <a:xfrm>
          <a:off x="0" y="2002144"/>
          <a:ext cx="6096000" cy="478800"/>
        </a:xfrm>
        <a:prstGeom prst="rect">
          <a:avLst/>
        </a:prstGeom>
        <a:solidFill>
          <a:schemeClr val="lt1">
            <a:alpha val="90000"/>
            <a:hueOff val="0"/>
            <a:satOff val="0"/>
            <a:lumOff val="0"/>
            <a:alphaOff val="0"/>
          </a:schemeClr>
        </a:solidFill>
        <a:ln w="10000" cap="flat" cmpd="sng" algn="ctr">
          <a:solidFill>
            <a:schemeClr val="accent2">
              <a:hueOff val="214284"/>
              <a:satOff val="-24046"/>
              <a:lumOff val="4118"/>
              <a:alphaOff val="0"/>
            </a:schemeClr>
          </a:solidFill>
          <a:prstDash val="solid"/>
        </a:ln>
        <a:effectLst>
          <a:outerShdw blurRad="38100" dist="300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540A87F-C955-46B0-8C37-A1C0237F0301}">
      <dsp:nvSpPr>
        <dsp:cNvPr id="0" name=""/>
        <dsp:cNvSpPr/>
      </dsp:nvSpPr>
      <dsp:spPr>
        <a:xfrm>
          <a:off x="228600" y="1270000"/>
          <a:ext cx="4267200" cy="993924"/>
        </a:xfrm>
        <a:prstGeom prst="roundRect">
          <a:avLst/>
        </a:prstGeom>
        <a:solidFill>
          <a:schemeClr val="accent1">
            <a:lumMod val="60000"/>
            <a:lumOff val="4000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tx2"/>
              </a:solidFill>
              <a:latin typeface="+mn-lt"/>
            </a:rPr>
            <a:t>Moderate/Severe Program Coordinator</a:t>
          </a:r>
        </a:p>
        <a:p>
          <a:pPr lvl="0" algn="l" defTabSz="800100">
            <a:lnSpc>
              <a:spcPct val="90000"/>
            </a:lnSpc>
            <a:spcBef>
              <a:spcPct val="0"/>
            </a:spcBef>
            <a:spcAft>
              <a:spcPct val="35000"/>
            </a:spcAft>
          </a:pPr>
          <a:r>
            <a:rPr lang="en-US" sz="1800" b="1" kern="1200" dirty="0" smtClean="0">
              <a:solidFill>
                <a:schemeClr val="tx2"/>
              </a:solidFill>
              <a:latin typeface="+mn-lt"/>
            </a:rPr>
            <a:t>Dr. Erica Howell </a:t>
          </a:r>
        </a:p>
        <a:p>
          <a:pPr lvl="0" algn="l" defTabSz="800100">
            <a:lnSpc>
              <a:spcPct val="90000"/>
            </a:lnSpc>
            <a:spcBef>
              <a:spcPct val="0"/>
            </a:spcBef>
            <a:spcAft>
              <a:spcPct val="35000"/>
            </a:spcAft>
          </a:pPr>
          <a:r>
            <a:rPr lang="en-US" sz="1800" b="1" kern="1200" dirty="0" smtClean="0">
              <a:solidFill>
                <a:schemeClr val="tx2"/>
              </a:solidFill>
              <a:latin typeface="+mn-lt"/>
            </a:rPr>
            <a:t>ehowell@fullerton.edu</a:t>
          </a:r>
        </a:p>
      </dsp:txBody>
      <dsp:txXfrm>
        <a:off x="277119" y="1318519"/>
        <a:ext cx="4170162" cy="896886"/>
      </dsp:txXfrm>
    </dsp:sp>
    <dsp:sp modelId="{8CE483D8-F74A-4C18-8CD4-1FE12A5105FA}">
      <dsp:nvSpPr>
        <dsp:cNvPr id="0" name=""/>
        <dsp:cNvSpPr/>
      </dsp:nvSpPr>
      <dsp:spPr>
        <a:xfrm>
          <a:off x="0" y="3521055"/>
          <a:ext cx="6096000" cy="478800"/>
        </a:xfrm>
        <a:prstGeom prst="rect">
          <a:avLst/>
        </a:prstGeom>
        <a:solidFill>
          <a:schemeClr val="lt1">
            <a:alpha val="90000"/>
            <a:hueOff val="0"/>
            <a:satOff val="0"/>
            <a:lumOff val="0"/>
            <a:alphaOff val="0"/>
          </a:schemeClr>
        </a:solidFill>
        <a:ln w="10000" cap="flat" cmpd="sng" algn="ctr">
          <a:solidFill>
            <a:schemeClr val="accent2">
              <a:hueOff val="428568"/>
              <a:satOff val="-48092"/>
              <a:lumOff val="8236"/>
              <a:alphaOff val="0"/>
            </a:schemeClr>
          </a:solidFill>
          <a:prstDash val="solid"/>
        </a:ln>
        <a:effectLst>
          <a:outerShdw blurRad="38100" dist="300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177ABFA-9943-4AEA-9681-F2AD359C7569}">
      <dsp:nvSpPr>
        <dsp:cNvPr id="0" name=""/>
        <dsp:cNvSpPr/>
      </dsp:nvSpPr>
      <dsp:spPr>
        <a:xfrm>
          <a:off x="228602" y="2489199"/>
          <a:ext cx="4263032" cy="1217950"/>
        </a:xfrm>
        <a:prstGeom prst="roundRect">
          <a:avLst/>
        </a:prstGeom>
        <a:solidFill>
          <a:schemeClr val="accent2">
            <a:lumMod val="40000"/>
            <a:lumOff val="6000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tx2"/>
              </a:solidFill>
              <a:latin typeface="+mn-lt"/>
            </a:rPr>
            <a:t>Early Childhood Program Coordinator</a:t>
          </a:r>
        </a:p>
        <a:p>
          <a:pPr lvl="0" algn="l" defTabSz="800100">
            <a:lnSpc>
              <a:spcPct val="90000"/>
            </a:lnSpc>
            <a:spcBef>
              <a:spcPct val="0"/>
            </a:spcBef>
            <a:spcAft>
              <a:spcPct val="35000"/>
            </a:spcAft>
          </a:pPr>
          <a:r>
            <a:rPr lang="en-US" sz="1800" b="1" kern="1200" dirty="0" smtClean="0">
              <a:solidFill>
                <a:schemeClr val="tx2"/>
              </a:solidFill>
              <a:latin typeface="+mn-lt"/>
            </a:rPr>
            <a:t>Dr. Janice Myck-Wayne </a:t>
          </a:r>
        </a:p>
        <a:p>
          <a:pPr lvl="0" algn="l" defTabSz="800100">
            <a:lnSpc>
              <a:spcPct val="90000"/>
            </a:lnSpc>
            <a:spcBef>
              <a:spcPct val="0"/>
            </a:spcBef>
            <a:spcAft>
              <a:spcPct val="35000"/>
            </a:spcAft>
          </a:pPr>
          <a:r>
            <a:rPr lang="en-US" sz="1800" b="1" kern="1200" dirty="0" smtClean="0">
              <a:solidFill>
                <a:schemeClr val="tx2"/>
              </a:solidFill>
              <a:latin typeface="+mn-lt"/>
            </a:rPr>
            <a:t>jmyck-wayne@fullerton.edu</a:t>
          </a:r>
          <a:endParaRPr lang="en-US" sz="1800" b="1" kern="1200" dirty="0">
            <a:solidFill>
              <a:schemeClr val="tx2"/>
            </a:solidFill>
            <a:latin typeface="+mn-lt"/>
          </a:endParaRPr>
        </a:p>
      </dsp:txBody>
      <dsp:txXfrm>
        <a:off x="288057" y="2548654"/>
        <a:ext cx="4144122" cy="10990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2411A-1BE3-4C25-B8E9-BFB05B83F209}">
      <dsp:nvSpPr>
        <dsp:cNvPr id="0" name=""/>
        <dsp:cNvSpPr/>
      </dsp:nvSpPr>
      <dsp:spPr>
        <a:xfrm>
          <a:off x="0" y="935865"/>
          <a:ext cx="6096000" cy="1260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3117" tIns="104140" rIns="473117" bIns="35560" numCol="1" spcCol="1270" anchor="t" anchorCtr="0">
          <a:noAutofit/>
        </a:bodyPr>
        <a:lstStyle/>
        <a:p>
          <a:pPr marL="57150" lvl="1" indent="-57150" algn="l" defTabSz="222250">
            <a:lnSpc>
              <a:spcPct val="90000"/>
            </a:lnSpc>
            <a:spcBef>
              <a:spcPct val="0"/>
            </a:spcBef>
            <a:spcAft>
              <a:spcPct val="15000"/>
            </a:spcAft>
            <a:buChar char="••"/>
          </a:pPr>
          <a:endParaRPr lang="en-US" sz="500" kern="1200" dirty="0"/>
        </a:p>
      </dsp:txBody>
      <dsp:txXfrm>
        <a:off x="0" y="935865"/>
        <a:ext cx="6096000" cy="126000"/>
      </dsp:txXfrm>
    </dsp:sp>
    <dsp:sp modelId="{8904C783-42CC-4463-BBB8-C9D5CEF282E2}">
      <dsp:nvSpPr>
        <dsp:cNvPr id="0" name=""/>
        <dsp:cNvSpPr/>
      </dsp:nvSpPr>
      <dsp:spPr>
        <a:xfrm>
          <a:off x="304502" y="304801"/>
          <a:ext cx="4263032" cy="854581"/>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en-US" sz="1600" kern="1200" dirty="0" smtClean="0">
              <a:solidFill>
                <a:schemeClr val="bg1"/>
              </a:solidFill>
              <a:latin typeface="Lucida Bright" pitchFamily="18" charset="0"/>
            </a:rPr>
            <a:t>University and department admission</a:t>
          </a:r>
          <a:endParaRPr lang="en-US" sz="1600" kern="1200" dirty="0">
            <a:solidFill>
              <a:schemeClr val="bg1"/>
            </a:solidFill>
            <a:latin typeface="Lucida Bright" pitchFamily="18" charset="0"/>
          </a:endParaRPr>
        </a:p>
      </dsp:txBody>
      <dsp:txXfrm>
        <a:off x="346219" y="346518"/>
        <a:ext cx="4179598" cy="771147"/>
      </dsp:txXfrm>
    </dsp:sp>
    <dsp:sp modelId="{665F5FE8-358D-42D3-A610-4B7D9123E2FC}">
      <dsp:nvSpPr>
        <dsp:cNvPr id="0" name=""/>
        <dsp:cNvSpPr/>
      </dsp:nvSpPr>
      <dsp:spPr>
        <a:xfrm>
          <a:off x="0" y="304800"/>
          <a:ext cx="6096000" cy="126000"/>
        </a:xfrm>
        <a:prstGeom prst="rect">
          <a:avLst/>
        </a:prstGeom>
        <a:solidFill>
          <a:schemeClr val="lt1">
            <a:alpha val="90000"/>
            <a:hueOff val="0"/>
            <a:satOff val="0"/>
            <a:lumOff val="0"/>
            <a:alphaOff val="0"/>
          </a:schemeClr>
        </a:solidFill>
        <a:ln w="19050" cap="flat" cmpd="sng" algn="ctr">
          <a:solidFill>
            <a:schemeClr val="accent2">
              <a:hueOff val="85714"/>
              <a:satOff val="-9618"/>
              <a:lumOff val="1647"/>
              <a:alphaOff val="0"/>
            </a:schemeClr>
          </a:solidFill>
          <a:prstDash val="solid"/>
        </a:ln>
        <a:effectLst/>
      </dsp:spPr>
      <dsp:style>
        <a:lnRef idx="2">
          <a:scrgbClr r="0" g="0" b="0"/>
        </a:lnRef>
        <a:fillRef idx="1">
          <a:scrgbClr r="0" g="0" b="0"/>
        </a:fillRef>
        <a:effectRef idx="0">
          <a:scrgbClr r="0" g="0" b="0"/>
        </a:effectRef>
        <a:fontRef idx="minor"/>
      </dsp:style>
    </dsp:sp>
    <dsp:sp modelId="{180C2BD3-ECFA-409C-84F7-7D58374A6EC0}">
      <dsp:nvSpPr>
        <dsp:cNvPr id="0" name=""/>
        <dsp:cNvSpPr/>
      </dsp:nvSpPr>
      <dsp:spPr>
        <a:xfrm>
          <a:off x="304502" y="1090665"/>
          <a:ext cx="4576749" cy="376958"/>
        </a:xfrm>
        <a:prstGeom prst="roundRect">
          <a:avLst/>
        </a:prstGeom>
        <a:solidFill>
          <a:schemeClr val="accent2">
            <a:hueOff val="85714"/>
            <a:satOff val="-9618"/>
            <a:lumOff val="164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en-US" sz="1600" kern="1200" dirty="0" smtClean="0">
              <a:latin typeface="Lucida Bright" pitchFamily="18" charset="0"/>
            </a:rPr>
            <a:t>GPA of 3.0 or above &amp; Official Transcripts</a:t>
          </a:r>
          <a:endParaRPr lang="en-US" sz="1600" kern="1200" dirty="0">
            <a:latin typeface="Lucida Bright" pitchFamily="18" charset="0"/>
          </a:endParaRPr>
        </a:p>
      </dsp:txBody>
      <dsp:txXfrm>
        <a:off x="322904" y="1109067"/>
        <a:ext cx="4539945" cy="340154"/>
      </dsp:txXfrm>
    </dsp:sp>
    <dsp:sp modelId="{19FF5360-CC23-44BD-8293-19F9B705387D}">
      <dsp:nvSpPr>
        <dsp:cNvPr id="0" name=""/>
        <dsp:cNvSpPr/>
      </dsp:nvSpPr>
      <dsp:spPr>
        <a:xfrm>
          <a:off x="0" y="1994065"/>
          <a:ext cx="6096000" cy="126000"/>
        </a:xfrm>
        <a:prstGeom prst="rect">
          <a:avLst/>
        </a:prstGeom>
        <a:solidFill>
          <a:schemeClr val="lt1">
            <a:alpha val="90000"/>
            <a:hueOff val="0"/>
            <a:satOff val="0"/>
            <a:lumOff val="0"/>
            <a:alphaOff val="0"/>
          </a:schemeClr>
        </a:solidFill>
        <a:ln w="19050" cap="flat" cmpd="sng" algn="ctr">
          <a:solidFill>
            <a:schemeClr val="accent2">
              <a:hueOff val="171427"/>
              <a:satOff val="-19237"/>
              <a:lumOff val="3294"/>
              <a:alphaOff val="0"/>
            </a:schemeClr>
          </a:solidFill>
          <a:prstDash val="solid"/>
        </a:ln>
        <a:effectLst/>
      </dsp:spPr>
      <dsp:style>
        <a:lnRef idx="2">
          <a:scrgbClr r="0" g="0" b="0"/>
        </a:lnRef>
        <a:fillRef idx="1">
          <a:scrgbClr r="0" g="0" b="0"/>
        </a:fillRef>
        <a:effectRef idx="0">
          <a:scrgbClr r="0" g="0" b="0"/>
        </a:effectRef>
        <a:fontRef idx="minor"/>
      </dsp:style>
    </dsp:sp>
    <dsp:sp modelId="{8FEB5F70-DA39-46E2-B889-E992776DF5AE}">
      <dsp:nvSpPr>
        <dsp:cNvPr id="0" name=""/>
        <dsp:cNvSpPr/>
      </dsp:nvSpPr>
      <dsp:spPr>
        <a:xfrm>
          <a:off x="304502" y="1546824"/>
          <a:ext cx="4263032" cy="521041"/>
        </a:xfrm>
        <a:prstGeom prst="roundRect">
          <a:avLst/>
        </a:prstGeom>
        <a:solidFill>
          <a:schemeClr val="accent2">
            <a:hueOff val="171427"/>
            <a:satOff val="-19237"/>
            <a:lumOff val="329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en-US" sz="1600" kern="1200" dirty="0" smtClean="0">
              <a:latin typeface="Lucida Bright" pitchFamily="18" charset="0"/>
            </a:rPr>
            <a:t>Three confidential university faculty recommendations. *Must use template.</a:t>
          </a:r>
          <a:endParaRPr lang="en-US" sz="1600" kern="1200" dirty="0">
            <a:latin typeface="Lucida Bright" pitchFamily="18" charset="0"/>
          </a:endParaRPr>
        </a:p>
      </dsp:txBody>
      <dsp:txXfrm>
        <a:off x="329937" y="1572259"/>
        <a:ext cx="4212162" cy="470171"/>
      </dsp:txXfrm>
    </dsp:sp>
    <dsp:sp modelId="{9548BFCF-054F-4CCF-AC89-E656B51ECF6E}">
      <dsp:nvSpPr>
        <dsp:cNvPr id="0" name=""/>
        <dsp:cNvSpPr/>
      </dsp:nvSpPr>
      <dsp:spPr>
        <a:xfrm>
          <a:off x="0" y="2421365"/>
          <a:ext cx="6096000" cy="126000"/>
        </a:xfrm>
        <a:prstGeom prst="rect">
          <a:avLst/>
        </a:prstGeom>
        <a:solidFill>
          <a:schemeClr val="lt1">
            <a:alpha val="90000"/>
            <a:hueOff val="0"/>
            <a:satOff val="0"/>
            <a:lumOff val="0"/>
            <a:alphaOff val="0"/>
          </a:schemeClr>
        </a:solidFill>
        <a:ln w="19050" cap="flat" cmpd="sng" algn="ctr">
          <a:solidFill>
            <a:schemeClr val="accent2">
              <a:hueOff val="257141"/>
              <a:satOff val="-28855"/>
              <a:lumOff val="4942"/>
              <a:alphaOff val="0"/>
            </a:schemeClr>
          </a:solidFill>
          <a:prstDash val="solid"/>
        </a:ln>
        <a:effectLst/>
      </dsp:spPr>
      <dsp:style>
        <a:lnRef idx="2">
          <a:scrgbClr r="0" g="0" b="0"/>
        </a:lnRef>
        <a:fillRef idx="1">
          <a:scrgbClr r="0" g="0" b="0"/>
        </a:fillRef>
        <a:effectRef idx="0">
          <a:scrgbClr r="0" g="0" b="0"/>
        </a:effectRef>
        <a:fontRef idx="minor"/>
      </dsp:style>
    </dsp:sp>
    <dsp:sp modelId="{674D57DC-07C4-499A-8D6E-DE48D148F513}">
      <dsp:nvSpPr>
        <dsp:cNvPr id="0" name=""/>
        <dsp:cNvSpPr/>
      </dsp:nvSpPr>
      <dsp:spPr>
        <a:xfrm>
          <a:off x="304502" y="2147065"/>
          <a:ext cx="4263032" cy="348099"/>
        </a:xfrm>
        <a:prstGeom prst="roundRect">
          <a:avLst/>
        </a:prstGeom>
        <a:solidFill>
          <a:schemeClr val="accent2">
            <a:hueOff val="257141"/>
            <a:satOff val="-28855"/>
            <a:lumOff val="494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en-US" sz="1600" kern="1200" smtClean="0">
              <a:latin typeface="Lucida Bright" pitchFamily="18" charset="0"/>
            </a:rPr>
            <a:t>Successful passage of interview</a:t>
          </a:r>
          <a:endParaRPr lang="en-US" sz="1600" kern="1200" dirty="0" smtClean="0">
            <a:latin typeface="Lucida Bright" pitchFamily="18" charset="0"/>
          </a:endParaRPr>
        </a:p>
      </dsp:txBody>
      <dsp:txXfrm>
        <a:off x="321495" y="2164058"/>
        <a:ext cx="4229046" cy="314113"/>
      </dsp:txXfrm>
    </dsp:sp>
    <dsp:sp modelId="{8891ABD6-47A8-41A1-9284-DA75D91E3918}">
      <dsp:nvSpPr>
        <dsp:cNvPr id="0" name=""/>
        <dsp:cNvSpPr/>
      </dsp:nvSpPr>
      <dsp:spPr>
        <a:xfrm>
          <a:off x="0" y="3110233"/>
          <a:ext cx="6096000" cy="126000"/>
        </a:xfrm>
        <a:prstGeom prst="rect">
          <a:avLst/>
        </a:prstGeom>
        <a:solidFill>
          <a:schemeClr val="lt1">
            <a:alpha val="90000"/>
            <a:hueOff val="0"/>
            <a:satOff val="0"/>
            <a:lumOff val="0"/>
            <a:alphaOff val="0"/>
          </a:schemeClr>
        </a:solidFill>
        <a:ln w="19050" cap="flat" cmpd="sng" algn="ctr">
          <a:solidFill>
            <a:schemeClr val="accent2">
              <a:hueOff val="342855"/>
              <a:satOff val="-38474"/>
              <a:lumOff val="6589"/>
              <a:alphaOff val="0"/>
            </a:schemeClr>
          </a:solidFill>
          <a:prstDash val="solid"/>
        </a:ln>
        <a:effectLst/>
      </dsp:spPr>
      <dsp:style>
        <a:lnRef idx="2">
          <a:scrgbClr r="0" g="0" b="0"/>
        </a:lnRef>
        <a:fillRef idx="1">
          <a:scrgbClr r="0" g="0" b="0"/>
        </a:fillRef>
        <a:effectRef idx="0">
          <a:scrgbClr r="0" g="0" b="0"/>
        </a:effectRef>
        <a:fontRef idx="minor"/>
      </dsp:style>
    </dsp:sp>
    <dsp:sp modelId="{100B4AE6-5AE5-4C6D-BDEB-64EC35072F73}">
      <dsp:nvSpPr>
        <dsp:cNvPr id="0" name=""/>
        <dsp:cNvSpPr/>
      </dsp:nvSpPr>
      <dsp:spPr>
        <a:xfrm>
          <a:off x="304502" y="2574365"/>
          <a:ext cx="4263032" cy="609667"/>
        </a:xfrm>
        <a:prstGeom prst="roundRect">
          <a:avLst/>
        </a:prstGeom>
        <a:solidFill>
          <a:schemeClr val="accent2">
            <a:hueOff val="342855"/>
            <a:satOff val="-38474"/>
            <a:lumOff val="658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en-US" sz="1600" kern="1200" smtClean="0">
              <a:latin typeface="Lucida Bright" pitchFamily="18" charset="0"/>
            </a:rPr>
            <a:t>Completion of SPED 501 when admitted (fall or spring)</a:t>
          </a:r>
          <a:endParaRPr lang="en-US" sz="1600" kern="1200" dirty="0">
            <a:latin typeface="Lucida Bright" pitchFamily="18" charset="0"/>
          </a:endParaRPr>
        </a:p>
      </dsp:txBody>
      <dsp:txXfrm>
        <a:off x="334263" y="2604126"/>
        <a:ext cx="4203510" cy="550145"/>
      </dsp:txXfrm>
    </dsp:sp>
    <dsp:sp modelId="{6B0B3201-F4F4-453A-A326-9D5836C71997}">
      <dsp:nvSpPr>
        <dsp:cNvPr id="0" name=""/>
        <dsp:cNvSpPr/>
      </dsp:nvSpPr>
      <dsp:spPr>
        <a:xfrm>
          <a:off x="0" y="3781115"/>
          <a:ext cx="6096000" cy="126000"/>
        </a:xfrm>
        <a:prstGeom prst="rect">
          <a:avLst/>
        </a:prstGeom>
        <a:solidFill>
          <a:schemeClr val="lt1">
            <a:alpha val="90000"/>
            <a:hueOff val="0"/>
            <a:satOff val="0"/>
            <a:lumOff val="0"/>
            <a:alphaOff val="0"/>
          </a:schemeClr>
        </a:solidFill>
        <a:ln w="19050" cap="flat" cmpd="sng" algn="ctr">
          <a:solidFill>
            <a:schemeClr val="accent2">
              <a:hueOff val="428568"/>
              <a:satOff val="-48092"/>
              <a:lumOff val="8236"/>
              <a:alphaOff val="0"/>
            </a:schemeClr>
          </a:solidFill>
          <a:prstDash val="solid"/>
        </a:ln>
        <a:effectLst/>
      </dsp:spPr>
      <dsp:style>
        <a:lnRef idx="2">
          <a:scrgbClr r="0" g="0" b="0"/>
        </a:lnRef>
        <a:fillRef idx="1">
          <a:scrgbClr r="0" g="0" b="0"/>
        </a:fillRef>
        <a:effectRef idx="0">
          <a:scrgbClr r="0" g="0" b="0"/>
        </a:effectRef>
        <a:fontRef idx="minor"/>
      </dsp:style>
    </dsp:sp>
    <dsp:sp modelId="{B2B075A7-69D1-4A6D-9868-D43AE1C95667}">
      <dsp:nvSpPr>
        <dsp:cNvPr id="0" name=""/>
        <dsp:cNvSpPr/>
      </dsp:nvSpPr>
      <dsp:spPr>
        <a:xfrm>
          <a:off x="304502" y="3263233"/>
          <a:ext cx="4263032" cy="591682"/>
        </a:xfrm>
        <a:prstGeom prst="roundRect">
          <a:avLst/>
        </a:prstGeom>
        <a:solidFill>
          <a:schemeClr val="accent2">
            <a:hueOff val="428568"/>
            <a:satOff val="-48092"/>
            <a:lumOff val="823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en-US" sz="1600" kern="1200" dirty="0" smtClean="0">
              <a:latin typeface="Lucida Bright" pitchFamily="18" charset="0"/>
            </a:rPr>
            <a:t>Approval of the master’s study plan by university graduate study</a:t>
          </a:r>
          <a:endParaRPr lang="en-US" sz="1600" kern="1200" dirty="0">
            <a:latin typeface="Lucida Bright" pitchFamily="18" charset="0"/>
          </a:endParaRPr>
        </a:p>
      </dsp:txBody>
      <dsp:txXfrm>
        <a:off x="333386" y="3292117"/>
        <a:ext cx="4205264" cy="5339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481E2-D4DF-4EC7-A69C-635013A9F8F5}">
      <dsp:nvSpPr>
        <dsp:cNvPr id="0" name=""/>
        <dsp:cNvSpPr/>
      </dsp:nvSpPr>
      <dsp:spPr>
        <a:xfrm>
          <a:off x="0" y="2238"/>
          <a:ext cx="6096000" cy="192615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solidFill>
                <a:schemeClr val="bg1"/>
              </a:solidFill>
            </a:rPr>
            <a:t>Apply to the university</a:t>
          </a:r>
        </a:p>
        <a:p>
          <a:pPr lvl="0" algn="l" defTabSz="800100">
            <a:lnSpc>
              <a:spcPct val="90000"/>
            </a:lnSpc>
            <a:spcBef>
              <a:spcPct val="0"/>
            </a:spcBef>
            <a:spcAft>
              <a:spcPct val="35000"/>
            </a:spcAft>
          </a:pPr>
          <a:r>
            <a:rPr lang="en-US" sz="1800" kern="1200" dirty="0" smtClean="0">
              <a:solidFill>
                <a:schemeClr val="bg1"/>
              </a:solidFill>
            </a:rPr>
            <a:t>at www.calstate.edu/apply</a:t>
          </a:r>
        </a:p>
        <a:p>
          <a:pPr lvl="0" algn="l" defTabSz="800100">
            <a:lnSpc>
              <a:spcPct val="90000"/>
            </a:lnSpc>
            <a:spcBef>
              <a:spcPct val="0"/>
            </a:spcBef>
            <a:spcAft>
              <a:spcPct val="35000"/>
            </a:spcAft>
          </a:pPr>
          <a:r>
            <a:rPr lang="en-US" sz="1800" kern="1200" dirty="0" smtClean="0">
              <a:solidFill>
                <a:schemeClr val="bg1"/>
              </a:solidFill>
            </a:rPr>
            <a:t>- $50 Credential Program Processing Fee:</a:t>
          </a:r>
        </a:p>
        <a:p>
          <a:pPr lvl="0" algn="l" defTabSz="800100">
            <a:lnSpc>
              <a:spcPct val="90000"/>
            </a:lnSpc>
            <a:spcBef>
              <a:spcPct val="0"/>
            </a:spcBef>
            <a:spcAft>
              <a:spcPct val="35000"/>
            </a:spcAft>
          </a:pPr>
          <a:r>
            <a:rPr lang="en-US" sz="1800" kern="1200" dirty="0" smtClean="0">
              <a:solidFill>
                <a:schemeClr val="bg1"/>
              </a:solidFill>
            </a:rPr>
            <a:t>http://coepay.fullerton.edu/ated/</a:t>
          </a:r>
          <a:endParaRPr lang="en-US" sz="1800" kern="1200" dirty="0">
            <a:solidFill>
              <a:schemeClr val="tx1"/>
            </a:solidFill>
          </a:endParaRPr>
        </a:p>
      </dsp:txBody>
      <dsp:txXfrm>
        <a:off x="94027" y="96265"/>
        <a:ext cx="5907946" cy="1738101"/>
      </dsp:txXfrm>
    </dsp:sp>
    <dsp:sp modelId="{29A8ADD4-895D-4A1E-8F41-6697BB9CFE9A}">
      <dsp:nvSpPr>
        <dsp:cNvPr id="0" name=""/>
        <dsp:cNvSpPr/>
      </dsp:nvSpPr>
      <dsp:spPr>
        <a:xfrm>
          <a:off x="0" y="1941374"/>
          <a:ext cx="6096000" cy="1307703"/>
        </a:xfrm>
        <a:prstGeom prst="roundRect">
          <a:avLst/>
        </a:prstGeom>
        <a:solidFill>
          <a:schemeClr val="accent2">
            <a:hueOff val="214284"/>
            <a:satOff val="-24046"/>
            <a:lumOff val="411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solidFill>
                <a:schemeClr val="bg1"/>
              </a:solidFill>
            </a:rPr>
            <a:t>Apply to the Special Education Credential/Graduate Program</a:t>
          </a:r>
        </a:p>
        <a:p>
          <a:pPr lvl="0" algn="l" defTabSz="800100">
            <a:lnSpc>
              <a:spcPct val="90000"/>
            </a:lnSpc>
            <a:spcBef>
              <a:spcPct val="0"/>
            </a:spcBef>
            <a:spcAft>
              <a:spcPct val="35000"/>
            </a:spcAft>
          </a:pPr>
          <a:r>
            <a:rPr lang="en-US" sz="1800" kern="1200" dirty="0" smtClean="0">
              <a:solidFill>
                <a:schemeClr val="bg1"/>
              </a:solidFill>
            </a:rPr>
            <a:t>- Priority deadlines:  Fall: Feb. 15, March 15, April 15</a:t>
          </a:r>
        </a:p>
        <a:p>
          <a:pPr lvl="0" algn="l" defTabSz="800100">
            <a:lnSpc>
              <a:spcPct val="90000"/>
            </a:lnSpc>
            <a:spcBef>
              <a:spcPct val="0"/>
            </a:spcBef>
            <a:spcAft>
              <a:spcPct val="35000"/>
            </a:spcAft>
          </a:pPr>
          <a:r>
            <a:rPr lang="en-US" sz="1800" kern="1200" dirty="0" smtClean="0">
              <a:solidFill>
                <a:schemeClr val="bg1"/>
              </a:solidFill>
            </a:rPr>
            <a:t>                             Spring: Sept. 15, Oct. 15, Nov. 15</a:t>
          </a:r>
          <a:endParaRPr lang="en-US" sz="1800" kern="1200" dirty="0">
            <a:solidFill>
              <a:schemeClr val="bg1"/>
            </a:solidFill>
          </a:endParaRPr>
        </a:p>
      </dsp:txBody>
      <dsp:txXfrm>
        <a:off x="63837" y="2005211"/>
        <a:ext cx="5968326" cy="1180029"/>
      </dsp:txXfrm>
    </dsp:sp>
    <dsp:sp modelId="{C82D5F67-2533-4A1D-88CC-0BC957FF3B9F}">
      <dsp:nvSpPr>
        <dsp:cNvPr id="0" name=""/>
        <dsp:cNvSpPr/>
      </dsp:nvSpPr>
      <dsp:spPr>
        <a:xfrm>
          <a:off x="0" y="3262057"/>
          <a:ext cx="6096000" cy="1307703"/>
        </a:xfrm>
        <a:prstGeom prst="roundRect">
          <a:avLst/>
        </a:prstGeom>
        <a:solidFill>
          <a:schemeClr val="accent2">
            <a:hueOff val="428568"/>
            <a:satOff val="-48092"/>
            <a:lumOff val="823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smtClean="0">
              <a:solidFill>
                <a:schemeClr val="bg1"/>
              </a:solidFill>
            </a:rPr>
            <a:t>Submit </a:t>
          </a:r>
          <a:r>
            <a:rPr lang="en-US" sz="1800" kern="1200" dirty="0" smtClean="0">
              <a:solidFill>
                <a:schemeClr val="bg1"/>
              </a:solidFill>
            </a:rPr>
            <a:t>all admission items.  When your file is complete, you are eligible for an interview</a:t>
          </a:r>
          <a:r>
            <a:rPr lang="en-US" sz="2000" kern="1200" dirty="0" smtClean="0">
              <a:solidFill>
                <a:schemeClr val="bg1"/>
              </a:solidFill>
            </a:rPr>
            <a:t>.</a:t>
          </a:r>
          <a:endParaRPr lang="en-US" sz="2000" kern="1200" dirty="0">
            <a:solidFill>
              <a:schemeClr val="bg1"/>
            </a:solidFill>
          </a:endParaRPr>
        </a:p>
      </dsp:txBody>
      <dsp:txXfrm>
        <a:off x="63837" y="3325894"/>
        <a:ext cx="5968326" cy="11800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481E2-D4DF-4EC7-A69C-635013A9F8F5}">
      <dsp:nvSpPr>
        <dsp:cNvPr id="0" name=""/>
        <dsp:cNvSpPr/>
      </dsp:nvSpPr>
      <dsp:spPr>
        <a:xfrm>
          <a:off x="0" y="19880"/>
          <a:ext cx="6096000" cy="1182737"/>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solidFill>
                <a:schemeClr val="bg1"/>
              </a:solidFill>
            </a:rPr>
            <a:t>Print out your program plan found on the department website and complete the required prerequisite coursework.</a:t>
          </a:r>
        </a:p>
      </dsp:txBody>
      <dsp:txXfrm>
        <a:off x="57736" y="77616"/>
        <a:ext cx="5980528" cy="1067265"/>
      </dsp:txXfrm>
    </dsp:sp>
    <dsp:sp modelId="{29A8ADD4-895D-4A1E-8F41-6697BB9CFE9A}">
      <dsp:nvSpPr>
        <dsp:cNvPr id="0" name=""/>
        <dsp:cNvSpPr/>
      </dsp:nvSpPr>
      <dsp:spPr>
        <a:xfrm>
          <a:off x="0" y="1317818"/>
          <a:ext cx="6096000" cy="1187252"/>
        </a:xfrm>
        <a:prstGeom prst="roundRect">
          <a:avLst/>
        </a:prstGeom>
        <a:solidFill>
          <a:schemeClr val="accent2">
            <a:hueOff val="142856"/>
            <a:satOff val="-16031"/>
            <a:lumOff val="274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solidFill>
                <a:schemeClr val="bg1"/>
              </a:solidFill>
            </a:rPr>
            <a:t>Meet Intern Readiness requirements if you are interested in doing an internship.</a:t>
          </a:r>
        </a:p>
      </dsp:txBody>
      <dsp:txXfrm>
        <a:off x="57957" y="1375775"/>
        <a:ext cx="5980086" cy="1071338"/>
      </dsp:txXfrm>
    </dsp:sp>
    <dsp:sp modelId="{E6D2E444-B2FE-4781-BB86-950AAAF5C9CC}">
      <dsp:nvSpPr>
        <dsp:cNvPr id="0" name=""/>
        <dsp:cNvSpPr/>
      </dsp:nvSpPr>
      <dsp:spPr>
        <a:xfrm>
          <a:off x="0" y="2620270"/>
          <a:ext cx="6096000" cy="1067848"/>
        </a:xfrm>
        <a:prstGeom prst="roundRect">
          <a:avLst/>
        </a:prstGeom>
        <a:solidFill>
          <a:schemeClr val="accent2">
            <a:hueOff val="285712"/>
            <a:satOff val="-32061"/>
            <a:lumOff val="549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solidFill>
                <a:schemeClr val="bg1"/>
              </a:solidFill>
            </a:rPr>
            <a:t>Complete the FAFSA application at least 12 weeks before you plan to begin the program.</a:t>
          </a:r>
          <a:endParaRPr lang="en-US" sz="1800" kern="1200" dirty="0">
            <a:solidFill>
              <a:schemeClr val="bg1"/>
            </a:solidFill>
          </a:endParaRPr>
        </a:p>
      </dsp:txBody>
      <dsp:txXfrm>
        <a:off x="52128" y="2672398"/>
        <a:ext cx="5991744" cy="963592"/>
      </dsp:txXfrm>
    </dsp:sp>
    <dsp:sp modelId="{8B887017-BAFA-4C2C-9952-C17DBED8CB31}">
      <dsp:nvSpPr>
        <dsp:cNvPr id="0" name=""/>
        <dsp:cNvSpPr/>
      </dsp:nvSpPr>
      <dsp:spPr>
        <a:xfrm>
          <a:off x="0" y="3809999"/>
          <a:ext cx="6096000" cy="748800"/>
        </a:xfrm>
        <a:prstGeom prst="roundRect">
          <a:avLst/>
        </a:prstGeom>
        <a:solidFill>
          <a:schemeClr val="accent2">
            <a:hueOff val="428568"/>
            <a:satOff val="-48092"/>
            <a:lumOff val="823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solidFill>
                <a:schemeClr val="bg1"/>
              </a:solidFill>
            </a:rPr>
            <a:t>Get ready for a life-changing experience.</a:t>
          </a:r>
        </a:p>
      </dsp:txBody>
      <dsp:txXfrm>
        <a:off x="36553" y="3846552"/>
        <a:ext cx="6022894" cy="67569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658" cy="465613"/>
          </a:xfrm>
          <a:prstGeom prst="rect">
            <a:avLst/>
          </a:prstGeom>
        </p:spPr>
        <p:txBody>
          <a:bodyPr vert="horz" lIns="90836" tIns="45418" rIns="90836" bIns="45418" rtlCol="0"/>
          <a:lstStyle>
            <a:lvl1pPr algn="l">
              <a:defRPr sz="1200"/>
            </a:lvl1pPr>
          </a:lstStyle>
          <a:p>
            <a:endParaRPr lang="en-US"/>
          </a:p>
        </p:txBody>
      </p:sp>
      <p:sp>
        <p:nvSpPr>
          <p:cNvPr id="3" name="Date Placeholder 2"/>
          <p:cNvSpPr>
            <a:spLocks noGrp="1"/>
          </p:cNvSpPr>
          <p:nvPr>
            <p:ph type="dt" sz="quarter" idx="1"/>
          </p:nvPr>
        </p:nvSpPr>
        <p:spPr>
          <a:xfrm>
            <a:off x="3977867" y="1"/>
            <a:ext cx="3043658" cy="465613"/>
          </a:xfrm>
          <a:prstGeom prst="rect">
            <a:avLst/>
          </a:prstGeom>
        </p:spPr>
        <p:txBody>
          <a:bodyPr vert="horz" lIns="90836" tIns="45418" rIns="90836" bIns="45418" rtlCol="0"/>
          <a:lstStyle>
            <a:lvl1pPr algn="r">
              <a:defRPr sz="1200"/>
            </a:lvl1pPr>
          </a:lstStyle>
          <a:p>
            <a:endParaRPr lang="en-US"/>
          </a:p>
        </p:txBody>
      </p:sp>
      <p:sp>
        <p:nvSpPr>
          <p:cNvPr id="4" name="Footer Placeholder 3"/>
          <p:cNvSpPr>
            <a:spLocks noGrp="1"/>
          </p:cNvSpPr>
          <p:nvPr>
            <p:ph type="ftr" sz="quarter" idx="2"/>
          </p:nvPr>
        </p:nvSpPr>
        <p:spPr>
          <a:xfrm>
            <a:off x="0" y="8841909"/>
            <a:ext cx="3043658" cy="465613"/>
          </a:xfrm>
          <a:prstGeom prst="rect">
            <a:avLst/>
          </a:prstGeom>
        </p:spPr>
        <p:txBody>
          <a:bodyPr vert="horz" lIns="90836" tIns="45418" rIns="90836" bIns="45418" rtlCol="0" anchor="b"/>
          <a:lstStyle>
            <a:lvl1pPr algn="l">
              <a:defRPr sz="1200"/>
            </a:lvl1pPr>
          </a:lstStyle>
          <a:p>
            <a:endParaRPr lang="en-US"/>
          </a:p>
        </p:txBody>
      </p:sp>
      <p:sp>
        <p:nvSpPr>
          <p:cNvPr id="5" name="Slide Number Placeholder 4"/>
          <p:cNvSpPr>
            <a:spLocks noGrp="1"/>
          </p:cNvSpPr>
          <p:nvPr>
            <p:ph type="sldNum" sz="quarter" idx="3"/>
          </p:nvPr>
        </p:nvSpPr>
        <p:spPr>
          <a:xfrm>
            <a:off x="3977867" y="8841909"/>
            <a:ext cx="3043658" cy="465613"/>
          </a:xfrm>
          <a:prstGeom prst="rect">
            <a:avLst/>
          </a:prstGeom>
        </p:spPr>
        <p:txBody>
          <a:bodyPr vert="horz" lIns="90836" tIns="45418" rIns="90836" bIns="45418" rtlCol="0" anchor="b"/>
          <a:lstStyle>
            <a:lvl1pPr algn="r">
              <a:defRPr sz="1200"/>
            </a:lvl1pPr>
          </a:lstStyle>
          <a:p>
            <a:fld id="{1E0E87C3-AF01-4D41-B396-D011D97104AF}" type="slidenum">
              <a:rPr lang="en-US" smtClean="0"/>
              <a:t>‹#›</a:t>
            </a:fld>
            <a:endParaRPr lang="en-US"/>
          </a:p>
        </p:txBody>
      </p:sp>
    </p:spTree>
    <p:extLst>
      <p:ext uri="{BB962C8B-B14F-4D97-AF65-F5344CB8AC3E}">
        <p14:creationId xmlns:p14="http://schemas.microsoft.com/office/powerpoint/2010/main" val="20476433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5455"/>
          </a:xfrm>
          <a:prstGeom prst="rect">
            <a:avLst/>
          </a:prstGeom>
        </p:spPr>
        <p:txBody>
          <a:bodyPr vert="horz" lIns="93316" tIns="46658" rIns="93316" bIns="46658" rtlCol="0"/>
          <a:lstStyle>
            <a:lvl1pPr algn="l">
              <a:defRPr sz="1200"/>
            </a:lvl1pPr>
          </a:lstStyle>
          <a:p>
            <a:endParaRPr lang="en-US"/>
          </a:p>
        </p:txBody>
      </p:sp>
      <p:sp>
        <p:nvSpPr>
          <p:cNvPr id="3" name="Date Placeholder 2"/>
          <p:cNvSpPr>
            <a:spLocks noGrp="1"/>
          </p:cNvSpPr>
          <p:nvPr>
            <p:ph type="dt" idx="1"/>
          </p:nvPr>
        </p:nvSpPr>
        <p:spPr>
          <a:xfrm>
            <a:off x="3978132" y="0"/>
            <a:ext cx="3043344" cy="465455"/>
          </a:xfrm>
          <a:prstGeom prst="rect">
            <a:avLst/>
          </a:prstGeom>
        </p:spPr>
        <p:txBody>
          <a:bodyPr vert="horz" lIns="93316" tIns="46658" rIns="93316" bIns="46658" rtlCol="0"/>
          <a:lstStyle>
            <a:lvl1pPr algn="r">
              <a:defRPr sz="1200"/>
            </a:lvl1pPr>
          </a:lstStyle>
          <a:p>
            <a:endParaRPr lang="en-US"/>
          </a:p>
        </p:txBody>
      </p:sp>
      <p:sp>
        <p:nvSpPr>
          <p:cNvPr id="4" name="Slide Image Placeholder 3"/>
          <p:cNvSpPr>
            <a:spLocks noGrp="1" noRot="1" noChangeAspect="1"/>
          </p:cNvSpPr>
          <p:nvPr>
            <p:ph type="sldImg" idx="2"/>
          </p:nvPr>
        </p:nvSpPr>
        <p:spPr>
          <a:xfrm>
            <a:off x="1184275" y="696913"/>
            <a:ext cx="4654550" cy="3492500"/>
          </a:xfrm>
          <a:prstGeom prst="rect">
            <a:avLst/>
          </a:prstGeom>
          <a:noFill/>
          <a:ln w="12700">
            <a:solidFill>
              <a:prstClr val="black"/>
            </a:solidFill>
          </a:ln>
        </p:spPr>
        <p:txBody>
          <a:bodyPr vert="horz" lIns="93316" tIns="46658" rIns="93316" bIns="46658"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6" tIns="46658" rIns="93316" bIns="4665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4" cy="465455"/>
          </a:xfrm>
          <a:prstGeom prst="rect">
            <a:avLst/>
          </a:prstGeom>
        </p:spPr>
        <p:txBody>
          <a:bodyPr vert="horz" lIns="93316" tIns="46658" rIns="93316" bIns="46658"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4" cy="465455"/>
          </a:xfrm>
          <a:prstGeom prst="rect">
            <a:avLst/>
          </a:prstGeom>
        </p:spPr>
        <p:txBody>
          <a:bodyPr vert="horz" lIns="93316" tIns="46658" rIns="93316" bIns="46658" rtlCol="0" anchor="b"/>
          <a:lstStyle>
            <a:lvl1pPr algn="r">
              <a:defRPr sz="1200"/>
            </a:lvl1pPr>
          </a:lstStyle>
          <a:p>
            <a:fld id="{6FD5C9E6-1FAE-4D8D-A415-896C5B29BBB4}" type="slidenum">
              <a:rPr lang="en-US" smtClean="0"/>
              <a:pPr/>
              <a:t>‹#›</a:t>
            </a:fld>
            <a:endParaRPr lang="en-US"/>
          </a:p>
        </p:txBody>
      </p:sp>
    </p:spTree>
    <p:extLst>
      <p:ext uri="{BB962C8B-B14F-4D97-AF65-F5344CB8AC3E}">
        <p14:creationId xmlns:p14="http://schemas.microsoft.com/office/powerpoint/2010/main" val="15868546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5C9E6-1FAE-4D8D-A415-896C5B29BBB4}" type="slidenum">
              <a:rPr lang="en-US" smtClean="0"/>
              <a:pPr/>
              <a:t>1</a:t>
            </a:fld>
            <a:endParaRPr lang="en-US"/>
          </a:p>
        </p:txBody>
      </p:sp>
    </p:spTree>
    <p:extLst>
      <p:ext uri="{BB962C8B-B14F-4D97-AF65-F5344CB8AC3E}">
        <p14:creationId xmlns:p14="http://schemas.microsoft.com/office/powerpoint/2010/main" val="2704614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5C9E6-1FAE-4D8D-A415-896C5B29BBB4}" type="slidenum">
              <a:rPr lang="en-US" smtClean="0"/>
              <a:pPr/>
              <a:t>40</a:t>
            </a:fld>
            <a:endParaRPr lang="en-US"/>
          </a:p>
        </p:txBody>
      </p:sp>
    </p:spTree>
    <p:extLst>
      <p:ext uri="{BB962C8B-B14F-4D97-AF65-F5344CB8AC3E}">
        <p14:creationId xmlns:p14="http://schemas.microsoft.com/office/powerpoint/2010/main" val="3177793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5C9E6-1FAE-4D8D-A415-896C5B29BBB4}" type="slidenum">
              <a:rPr lang="en-US" smtClean="0"/>
              <a:pPr/>
              <a:t>41</a:t>
            </a:fld>
            <a:endParaRPr lang="en-US"/>
          </a:p>
        </p:txBody>
      </p:sp>
    </p:spTree>
    <p:extLst>
      <p:ext uri="{BB962C8B-B14F-4D97-AF65-F5344CB8AC3E}">
        <p14:creationId xmlns:p14="http://schemas.microsoft.com/office/powerpoint/2010/main" val="1723138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5C9E6-1FAE-4D8D-A415-896C5B29BBB4}" type="slidenum">
              <a:rPr lang="en-US" smtClean="0"/>
              <a:pPr/>
              <a:t>42</a:t>
            </a:fld>
            <a:endParaRPr lang="en-US"/>
          </a:p>
        </p:txBody>
      </p:sp>
    </p:spTree>
    <p:extLst>
      <p:ext uri="{BB962C8B-B14F-4D97-AF65-F5344CB8AC3E}">
        <p14:creationId xmlns:p14="http://schemas.microsoft.com/office/powerpoint/2010/main" val="618036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D5C9E6-1FAE-4D8D-A415-896C5B29BBB4}" type="slidenum">
              <a:rPr lang="en-US" smtClean="0"/>
              <a:pPr/>
              <a:t>44</a:t>
            </a:fld>
            <a:endParaRPr lang="en-US"/>
          </a:p>
        </p:txBody>
      </p:sp>
    </p:spTree>
    <p:extLst>
      <p:ext uri="{BB962C8B-B14F-4D97-AF65-F5344CB8AC3E}">
        <p14:creationId xmlns:p14="http://schemas.microsoft.com/office/powerpoint/2010/main" val="3749018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5C9E6-1FAE-4D8D-A415-896C5B29BBB4}" type="slidenum">
              <a:rPr lang="en-US" smtClean="0"/>
              <a:pPr/>
              <a:t>45</a:t>
            </a:fld>
            <a:endParaRPr lang="en-US"/>
          </a:p>
        </p:txBody>
      </p:sp>
    </p:spTree>
    <p:extLst>
      <p:ext uri="{BB962C8B-B14F-4D97-AF65-F5344CB8AC3E}">
        <p14:creationId xmlns:p14="http://schemas.microsoft.com/office/powerpoint/2010/main" val="4193778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5C9E6-1FAE-4D8D-A415-896C5B29BBB4}" type="slidenum">
              <a:rPr lang="en-US" smtClean="0"/>
              <a:pPr/>
              <a:t>46</a:t>
            </a:fld>
            <a:endParaRPr lang="en-US"/>
          </a:p>
        </p:txBody>
      </p:sp>
    </p:spTree>
    <p:extLst>
      <p:ext uri="{BB962C8B-B14F-4D97-AF65-F5344CB8AC3E}">
        <p14:creationId xmlns:p14="http://schemas.microsoft.com/office/powerpoint/2010/main" val="2293114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5C9E6-1FAE-4D8D-A415-896C5B29BBB4}" type="slidenum">
              <a:rPr lang="en-US" smtClean="0"/>
              <a:pPr/>
              <a:t>47</a:t>
            </a:fld>
            <a:endParaRPr lang="en-US"/>
          </a:p>
        </p:txBody>
      </p:sp>
    </p:spTree>
    <p:extLst>
      <p:ext uri="{BB962C8B-B14F-4D97-AF65-F5344CB8AC3E}">
        <p14:creationId xmlns:p14="http://schemas.microsoft.com/office/powerpoint/2010/main" val="1736652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D5C9E6-1FAE-4D8D-A415-896C5B29BBB4}" type="slidenum">
              <a:rPr lang="en-US" smtClean="0"/>
              <a:pPr/>
              <a:t>49</a:t>
            </a:fld>
            <a:endParaRPr lang="en-US"/>
          </a:p>
        </p:txBody>
      </p:sp>
    </p:spTree>
    <p:extLst>
      <p:ext uri="{BB962C8B-B14F-4D97-AF65-F5344CB8AC3E}">
        <p14:creationId xmlns:p14="http://schemas.microsoft.com/office/powerpoint/2010/main" val="1991344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5C9E6-1FAE-4D8D-A415-896C5B29BBB4}" type="slidenum">
              <a:rPr lang="en-US" smtClean="0"/>
              <a:pPr/>
              <a:t>50</a:t>
            </a:fld>
            <a:endParaRPr lang="en-US"/>
          </a:p>
        </p:txBody>
      </p:sp>
    </p:spTree>
    <p:extLst>
      <p:ext uri="{BB962C8B-B14F-4D97-AF65-F5344CB8AC3E}">
        <p14:creationId xmlns:p14="http://schemas.microsoft.com/office/powerpoint/2010/main" val="2618922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D5C9E6-1FAE-4D8D-A415-896C5B29BBB4}" type="slidenum">
              <a:rPr lang="en-US" smtClean="0"/>
              <a:pPr/>
              <a:t>51</a:t>
            </a:fld>
            <a:endParaRPr lang="en-US"/>
          </a:p>
        </p:txBody>
      </p:sp>
    </p:spTree>
    <p:extLst>
      <p:ext uri="{BB962C8B-B14F-4D97-AF65-F5344CB8AC3E}">
        <p14:creationId xmlns:p14="http://schemas.microsoft.com/office/powerpoint/2010/main" val="3285727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D5C9E6-1FAE-4D8D-A415-896C5B29BBB4}" type="slidenum">
              <a:rPr lang="en-US" smtClean="0"/>
              <a:pPr/>
              <a:t>2</a:t>
            </a:fld>
            <a:endParaRPr lang="en-US"/>
          </a:p>
        </p:txBody>
      </p:sp>
    </p:spTree>
    <p:extLst>
      <p:ext uri="{BB962C8B-B14F-4D97-AF65-F5344CB8AC3E}">
        <p14:creationId xmlns:p14="http://schemas.microsoft.com/office/powerpoint/2010/main" val="1867208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D5C9E6-1FAE-4D8D-A415-896C5B29BBB4}" type="slidenum">
              <a:rPr lang="en-US" smtClean="0"/>
              <a:pPr/>
              <a:t>52</a:t>
            </a:fld>
            <a:endParaRPr lang="en-US"/>
          </a:p>
        </p:txBody>
      </p:sp>
    </p:spTree>
    <p:extLst>
      <p:ext uri="{BB962C8B-B14F-4D97-AF65-F5344CB8AC3E}">
        <p14:creationId xmlns:p14="http://schemas.microsoft.com/office/powerpoint/2010/main" val="1521349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5C9E6-1FAE-4D8D-A415-896C5B29BBB4}" type="slidenum">
              <a:rPr lang="en-US" smtClean="0"/>
              <a:pPr/>
              <a:t>53</a:t>
            </a:fld>
            <a:endParaRPr lang="en-US"/>
          </a:p>
        </p:txBody>
      </p:sp>
    </p:spTree>
    <p:extLst>
      <p:ext uri="{BB962C8B-B14F-4D97-AF65-F5344CB8AC3E}">
        <p14:creationId xmlns:p14="http://schemas.microsoft.com/office/powerpoint/2010/main" val="1754700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5C9E6-1FAE-4D8D-A415-896C5B29BBB4}" type="slidenum">
              <a:rPr lang="en-US" smtClean="0"/>
              <a:pPr/>
              <a:t>3</a:t>
            </a:fld>
            <a:endParaRPr lang="en-US"/>
          </a:p>
        </p:txBody>
      </p:sp>
    </p:spTree>
    <p:extLst>
      <p:ext uri="{BB962C8B-B14F-4D97-AF65-F5344CB8AC3E}">
        <p14:creationId xmlns:p14="http://schemas.microsoft.com/office/powerpoint/2010/main" val="1417843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5C9E6-1FAE-4D8D-A415-896C5B29BBB4}" type="slidenum">
              <a:rPr lang="en-US" smtClean="0"/>
              <a:pPr/>
              <a:t>4</a:t>
            </a:fld>
            <a:endParaRPr lang="en-US"/>
          </a:p>
        </p:txBody>
      </p:sp>
    </p:spTree>
    <p:extLst>
      <p:ext uri="{BB962C8B-B14F-4D97-AF65-F5344CB8AC3E}">
        <p14:creationId xmlns:p14="http://schemas.microsoft.com/office/powerpoint/2010/main" val="2812077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5C9E6-1FAE-4D8D-A415-896C5B29BBB4}" type="slidenum">
              <a:rPr lang="en-US" smtClean="0"/>
              <a:pPr/>
              <a:t>5</a:t>
            </a:fld>
            <a:endParaRPr lang="en-US"/>
          </a:p>
        </p:txBody>
      </p:sp>
    </p:spTree>
    <p:extLst>
      <p:ext uri="{BB962C8B-B14F-4D97-AF65-F5344CB8AC3E}">
        <p14:creationId xmlns:p14="http://schemas.microsoft.com/office/powerpoint/2010/main" val="3715369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D5C9E6-1FAE-4D8D-A415-896C5B29BBB4}" type="slidenum">
              <a:rPr lang="en-US" smtClean="0"/>
              <a:pPr/>
              <a:t>6</a:t>
            </a:fld>
            <a:endParaRPr lang="en-US"/>
          </a:p>
        </p:txBody>
      </p:sp>
    </p:spTree>
    <p:extLst>
      <p:ext uri="{BB962C8B-B14F-4D97-AF65-F5344CB8AC3E}">
        <p14:creationId xmlns:p14="http://schemas.microsoft.com/office/powerpoint/2010/main" val="4050185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5C9E6-1FAE-4D8D-A415-896C5B29BBB4}" type="slidenum">
              <a:rPr lang="en-US" smtClean="0"/>
              <a:pPr/>
              <a:t>31</a:t>
            </a:fld>
            <a:endParaRPr lang="en-US"/>
          </a:p>
        </p:txBody>
      </p:sp>
    </p:spTree>
    <p:extLst>
      <p:ext uri="{BB962C8B-B14F-4D97-AF65-F5344CB8AC3E}">
        <p14:creationId xmlns:p14="http://schemas.microsoft.com/office/powerpoint/2010/main" val="1943284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D5C9E6-1FAE-4D8D-A415-896C5B29BBB4}" type="slidenum">
              <a:rPr lang="en-US" smtClean="0"/>
              <a:pPr/>
              <a:t>32</a:t>
            </a:fld>
            <a:endParaRPr lang="en-US"/>
          </a:p>
        </p:txBody>
      </p:sp>
    </p:spTree>
    <p:extLst>
      <p:ext uri="{BB962C8B-B14F-4D97-AF65-F5344CB8AC3E}">
        <p14:creationId xmlns:p14="http://schemas.microsoft.com/office/powerpoint/2010/main" val="596569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D5C9E6-1FAE-4D8D-A415-896C5B29BBB4}" type="slidenum">
              <a:rPr lang="en-US" smtClean="0"/>
              <a:pPr/>
              <a:t>36</a:t>
            </a:fld>
            <a:endParaRPr lang="en-US"/>
          </a:p>
        </p:txBody>
      </p:sp>
    </p:spTree>
    <p:extLst>
      <p:ext uri="{BB962C8B-B14F-4D97-AF65-F5344CB8AC3E}">
        <p14:creationId xmlns:p14="http://schemas.microsoft.com/office/powerpoint/2010/main" val="2203189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FE27B7D-FD7B-40F9-9481-B164BE2D52B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27B7D-FD7B-40F9-9481-B164BE2D52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6FE27B7D-FD7B-40F9-9481-B164BE2D52B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FE27B7D-FD7B-40F9-9481-B164BE2D52B4}"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FE27B7D-FD7B-40F9-9481-B164BE2D52B4}"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6FE27B7D-FD7B-40F9-9481-B164BE2D52B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6FE27B7D-FD7B-40F9-9481-B164BE2D52B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6FE27B7D-FD7B-40F9-9481-B164BE2D52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6FE27B7D-FD7B-40F9-9481-B164BE2D52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FE27B7D-FD7B-40F9-9481-B164BE2D52B4}"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6FE27B7D-FD7B-40F9-9481-B164BE2D52B4}"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FE27B7D-FD7B-40F9-9481-B164BE2D52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www.cbest.nesinc.com/" TargetMode="External"/><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hyperlink" Target="http://www.ctc.ca.gov/credentials/leaflets/cl667.pdf"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mailto:credentialsonline@fullerton.edu" TargetMode="External"/><Relationship Id="rId2" Type="http://schemas.openxmlformats.org/officeDocument/2006/relationships/hyperlink" Target="https://www.ctc.ca.gov/credentials/what-does-regional-accreditation-mean"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ed.fullerton.edu/sped/_resources/pdfs/credential_program_plan_early_childhood_special_eduation.pdf" TargetMode="External"/><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frodriguez-valls@fullerton.e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3" Type="http://schemas.openxmlformats.org/officeDocument/2006/relationships/hyperlink" Target="mailto:ajung@fullerton.ed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7.xml.rels><?xml version="1.0" encoding="UTF-8" standalone="yes"?>
<Relationships xmlns="http://schemas.openxmlformats.org/package/2006/relationships"><Relationship Id="rId3" Type="http://schemas.openxmlformats.org/officeDocument/2006/relationships/hyperlink" Target="http://www.fafsa.ed.gov/" TargetMode="External"/><Relationship Id="rId7"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sfs.fullerton.edu/services/fees/TuitionAndCampusFees.php" TargetMode="External"/><Relationship Id="rId5" Type="http://schemas.openxmlformats.org/officeDocument/2006/relationships/hyperlink" Target="mailto:dialopez@fullerton.edu" TargetMode="External"/><Relationship Id="rId4" Type="http://schemas.openxmlformats.org/officeDocument/2006/relationships/hyperlink" Target="http://www.fullerton.edu/financialaid/award/"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mailto:askcct@fullerton.edu" TargetMode="External"/><Relationship Id="rId2" Type="http://schemas.openxmlformats.org/officeDocument/2006/relationships/hyperlink" Target="https://campusmail.fullerton.edu/owa/redir.aspx?C=0JGsq_eRL1mH3AuwEbkhuhDbijWR0r5Fv0U91CVIbb8R1mVk0lrUCA..&amp;URL=http://ed.fullerton.edu/cct"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8" Type="http://schemas.openxmlformats.org/officeDocument/2006/relationships/hyperlink" Target="http://www.cset.nesinc.com/" TargetMode="External"/><Relationship Id="rId13" Type="http://schemas.openxmlformats.org/officeDocument/2006/relationships/hyperlink" Target="http://www.fullerton.edu/cct" TargetMode="External"/><Relationship Id="rId3" Type="http://schemas.openxmlformats.org/officeDocument/2006/relationships/hyperlink" Target="http://ed.fullerton.edu/sped/" TargetMode="External"/><Relationship Id="rId7" Type="http://schemas.openxmlformats.org/officeDocument/2006/relationships/hyperlink" Target="http://www.cbest.nesinc.com/" TargetMode="External"/><Relationship Id="rId12" Type="http://schemas.openxmlformats.org/officeDocument/2006/relationships/hyperlink" Target="http://www.ctc.ca.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ctc.ca.gov/docs/default-source/leaflets/cl900.pdf?sfvrsn=b6bd8b52_2" TargetMode="External"/><Relationship Id="rId11" Type="http://schemas.openxmlformats.org/officeDocument/2006/relationships/hyperlink" Target="http://www.fullerton.edu/career" TargetMode="External"/><Relationship Id="rId5" Type="http://schemas.openxmlformats.org/officeDocument/2006/relationships/hyperlink" Target="https://coepay.fullerton.edu/ated/" TargetMode="External"/><Relationship Id="rId15" Type="http://schemas.openxmlformats.org/officeDocument/2006/relationships/image" Target="../media/image37.jpg"/><Relationship Id="rId10" Type="http://schemas.openxmlformats.org/officeDocument/2006/relationships/hyperlink" Target="http://extension.fullerton.edu/professionaldevelopment/Educators" TargetMode="External"/><Relationship Id="rId4" Type="http://schemas.openxmlformats.org/officeDocument/2006/relationships/hyperlink" Target="http://ed.fullerton.edu/sped/admissions.php" TargetMode="External"/><Relationship Id="rId9" Type="http://schemas.openxmlformats.org/officeDocument/2006/relationships/hyperlink" Target="http://ou.fullerton.edu/" TargetMode="External"/><Relationship Id="rId14" Type="http://schemas.openxmlformats.org/officeDocument/2006/relationships/hyperlink" Target="http://sfs.fullerton.edu/"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lsadler@fullerton.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ed.fullerton.edu/sped/admissions/cred-sped.php" TargetMode="External"/><Relationship Id="rId4" Type="http://schemas.openxmlformats.org/officeDocument/2006/relationships/hyperlink" Target="mailto:lalexander@fullerton.edu"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2.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in.nationalmssociety.org/images/content/pagebuilder/ILD_MS_Education_Summit.jpg"/>
          <p:cNvPicPr>
            <a:picLocks noChangeAspect="1" noChangeArrowheads="1"/>
          </p:cNvPicPr>
          <p:nvPr/>
        </p:nvPicPr>
        <p:blipFill>
          <a:blip r:embed="rId3" cstate="print"/>
          <a:srcRect/>
          <a:stretch>
            <a:fillRect/>
          </a:stretch>
        </p:blipFill>
        <p:spPr bwMode="auto">
          <a:xfrm>
            <a:off x="6781800" y="2971800"/>
            <a:ext cx="2362200" cy="3238500"/>
          </a:xfrm>
          <a:prstGeom prst="rect">
            <a:avLst/>
          </a:prstGeom>
          <a:noFill/>
        </p:spPr>
      </p:pic>
      <p:sp>
        <p:nvSpPr>
          <p:cNvPr id="6" name="Title 1"/>
          <p:cNvSpPr>
            <a:spLocks noGrp="1"/>
          </p:cNvSpPr>
          <p:nvPr>
            <p:ph type="title"/>
          </p:nvPr>
        </p:nvSpPr>
        <p:spPr>
          <a:xfrm>
            <a:off x="457200" y="914400"/>
            <a:ext cx="8229600" cy="503238"/>
          </a:xfrm>
        </p:spPr>
        <p:txBody>
          <a:bodyPr>
            <a:normAutofit fontScale="90000"/>
          </a:bodyPr>
          <a:lstStyle/>
          <a:p>
            <a:r>
              <a:rPr lang="en-US" sz="4000" i="1" dirty="0" smtClean="0">
                <a:effectLst>
                  <a:outerShdw blurRad="38100" dist="38100" dir="2700000" algn="tl">
                    <a:srgbClr val="000000">
                      <a:alpha val="43137"/>
                    </a:srgbClr>
                  </a:outerShdw>
                </a:effectLst>
              </a:rPr>
              <a:t>  Special Education </a:t>
            </a:r>
            <a:r>
              <a:rPr lang="en-US" sz="4000" i="1" dirty="0" smtClean="0">
                <a:effectLst>
                  <a:outerShdw blurRad="38100" dist="38100" dir="2700000" algn="tl">
                    <a:srgbClr val="000000">
                      <a:alpha val="43137"/>
                    </a:srgbClr>
                  </a:outerShdw>
                </a:effectLst>
                <a:latin typeface="+mn-lt"/>
              </a:rPr>
              <a:t>Program Overview</a:t>
            </a:r>
            <a:br>
              <a:rPr lang="en-US" sz="4000" i="1" dirty="0" smtClean="0">
                <a:effectLst>
                  <a:outerShdw blurRad="38100" dist="38100" dir="2700000" algn="tl">
                    <a:srgbClr val="000000">
                      <a:alpha val="43137"/>
                    </a:srgbClr>
                  </a:outerShdw>
                </a:effectLst>
                <a:latin typeface="+mn-lt"/>
              </a:rPr>
            </a:br>
            <a:r>
              <a:rPr lang="en-US" sz="4000" i="1" dirty="0" smtClean="0">
                <a:latin typeface="+mn-lt"/>
              </a:rPr>
              <a:t/>
            </a:r>
            <a:br>
              <a:rPr lang="en-US" sz="4000" i="1" dirty="0" smtClean="0">
                <a:latin typeface="+mn-lt"/>
              </a:rPr>
            </a:br>
            <a:endParaRPr lang="en-US" sz="1600" dirty="0"/>
          </a:p>
        </p:txBody>
      </p:sp>
      <p:sp>
        <p:nvSpPr>
          <p:cNvPr id="3" name="Content Placeholder 2"/>
          <p:cNvSpPr>
            <a:spLocks noGrp="1"/>
          </p:cNvSpPr>
          <p:nvPr>
            <p:ph sz="quarter" idx="1"/>
          </p:nvPr>
        </p:nvSpPr>
        <p:spPr>
          <a:xfrm>
            <a:off x="381000" y="1600200"/>
            <a:ext cx="8229600" cy="4525963"/>
          </a:xfrm>
        </p:spPr>
        <p:txBody>
          <a:bodyPr>
            <a:normAutofit/>
          </a:bodyPr>
          <a:lstStyle/>
          <a:p>
            <a:pPr>
              <a:buFont typeface="Wingdings" panose="05000000000000000000" pitchFamily="2" charset="2"/>
              <a:buChar char="v"/>
            </a:pPr>
            <a:r>
              <a:rPr lang="en-US" dirty="0"/>
              <a:t>Education Specialist Credential </a:t>
            </a:r>
            <a:r>
              <a:rPr lang="en-US" dirty="0" smtClean="0"/>
              <a:t>Programs</a:t>
            </a:r>
          </a:p>
          <a:p>
            <a:pPr marL="0" indent="0">
              <a:buNone/>
            </a:pPr>
            <a:endParaRPr lang="en-US" dirty="0" smtClean="0"/>
          </a:p>
          <a:p>
            <a:pPr>
              <a:buFont typeface="Wingdings" panose="05000000000000000000" pitchFamily="2" charset="2"/>
              <a:buChar char="v"/>
            </a:pPr>
            <a:r>
              <a:rPr lang="en-US" dirty="0" smtClean="0"/>
              <a:t>Master </a:t>
            </a:r>
            <a:r>
              <a:rPr lang="en-US" dirty="0"/>
              <a:t>of Science in </a:t>
            </a:r>
            <a:br>
              <a:rPr lang="en-US" dirty="0"/>
            </a:br>
            <a:r>
              <a:rPr lang="en-US" dirty="0" smtClean="0"/>
              <a:t>Education- Concentration  </a:t>
            </a:r>
          </a:p>
          <a:p>
            <a:pPr marL="0" indent="0">
              <a:buNone/>
            </a:pPr>
            <a:r>
              <a:rPr lang="en-US" dirty="0"/>
              <a:t> </a:t>
            </a:r>
            <a:r>
              <a:rPr lang="en-US" dirty="0" smtClean="0"/>
              <a:t>   in Special Education</a:t>
            </a:r>
          </a:p>
          <a:p>
            <a:endParaRPr lang="en-US" dirty="0"/>
          </a:p>
          <a:p>
            <a:pPr marL="0" indent="0">
              <a:buNone/>
            </a:pPr>
            <a:endParaRPr lang="en-US" dirty="0" smtClean="0"/>
          </a:p>
          <a:p>
            <a:pPr marL="0" indent="0">
              <a:buNone/>
            </a:pPr>
            <a:r>
              <a:rPr lang="en-US" sz="1400" dirty="0" smtClean="0"/>
              <a:t>Department </a:t>
            </a:r>
            <a:r>
              <a:rPr lang="en-US" sz="1400" dirty="0"/>
              <a:t>of Special Education, revised </a:t>
            </a:r>
            <a:r>
              <a:rPr lang="en-US" sz="1400" dirty="0" smtClean="0"/>
              <a:t>August 2020</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4572000" cy="769441"/>
          </a:xfrm>
          <a:prstGeom prst="rect">
            <a:avLst/>
          </a:prstGeom>
        </p:spPr>
        <p:txBody>
          <a:bodyPr wrap="square">
            <a:spAutoFit/>
          </a:bodyPr>
          <a:lstStyle/>
          <a:p>
            <a:r>
              <a:rPr lang="en-US" sz="4400" i="1" dirty="0" smtClean="0">
                <a:effectLst>
                  <a:outerShdw blurRad="38100" dist="38100" dir="2700000" algn="tl">
                    <a:srgbClr val="000000">
                      <a:alpha val="43137"/>
                    </a:srgbClr>
                  </a:outerShdw>
                </a:effectLst>
                <a:latin typeface="Lucida Bright" pitchFamily="18" charset="0"/>
              </a:rPr>
              <a:t>Cal State Apply</a:t>
            </a:r>
            <a:endParaRPr lang="en-US" sz="4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 y="1074241"/>
            <a:ext cx="7181850" cy="5572125"/>
          </a:xfrm>
          <a:prstGeom prst="rect">
            <a:avLst/>
          </a:prstGeom>
        </p:spPr>
      </p:pic>
      <p:sp>
        <p:nvSpPr>
          <p:cNvPr id="4" name="TextBox 3"/>
          <p:cNvSpPr txBox="1"/>
          <p:nvPr/>
        </p:nvSpPr>
        <p:spPr>
          <a:xfrm>
            <a:off x="520065" y="2514600"/>
            <a:ext cx="6858000" cy="523220"/>
          </a:xfrm>
          <a:prstGeom prst="rect">
            <a:avLst/>
          </a:prstGeom>
          <a:solidFill>
            <a:schemeClr val="bg1"/>
          </a:solidFill>
        </p:spPr>
        <p:txBody>
          <a:bodyPr wrap="square" rtlCol="0">
            <a:spAutoFit/>
          </a:bodyPr>
          <a:lstStyle/>
          <a:p>
            <a:r>
              <a:rPr lang="en-US" sz="1400" b="1" dirty="0" smtClean="0">
                <a:latin typeface="Calibri" panose="020F0502020204030204" pitchFamily="34" charset="0"/>
                <a:cs typeface="Calibri" panose="020F0502020204030204" pitchFamily="34" charset="0"/>
              </a:rPr>
              <a:t>The information provided below will be used to ensure you see all programs for which you qualify and ensure that your application includes all relevant information. </a:t>
            </a:r>
            <a:endParaRPr lang="en-US" sz="1400" b="1" dirty="0">
              <a:latin typeface="Calibri" panose="020F0502020204030204" pitchFamily="34" charset="0"/>
              <a:cs typeface="Calibri" panose="020F0502020204030204" pitchFamily="34" charset="0"/>
            </a:endParaRPr>
          </a:p>
        </p:txBody>
      </p:sp>
      <p:sp>
        <p:nvSpPr>
          <p:cNvPr id="5" name="TextBox 4"/>
          <p:cNvSpPr txBox="1"/>
          <p:nvPr/>
        </p:nvSpPr>
        <p:spPr>
          <a:xfrm>
            <a:off x="5469255" y="3124200"/>
            <a:ext cx="2070735" cy="307777"/>
          </a:xfrm>
          <a:prstGeom prst="rect">
            <a:avLst/>
          </a:prstGeom>
          <a:solidFill>
            <a:schemeClr val="bg1"/>
          </a:solidFill>
        </p:spPr>
        <p:txBody>
          <a:bodyPr wrap="square" rtlCol="0">
            <a:spAutoFit/>
          </a:bodyPr>
          <a:lstStyle/>
          <a:p>
            <a:r>
              <a:rPr lang="en-US" sz="1400" b="1" dirty="0" smtClean="0">
                <a:solidFill>
                  <a:srgbClr val="FF0000"/>
                </a:solidFill>
                <a:latin typeface="Calibri" panose="020F0502020204030204" pitchFamily="34" charset="0"/>
                <a:cs typeface="Calibri" panose="020F0502020204030204" pitchFamily="34" charset="0"/>
              </a:rPr>
              <a:t>*</a:t>
            </a:r>
            <a:r>
              <a:rPr lang="en-US" sz="1400" b="1" dirty="0" smtClean="0">
                <a:latin typeface="Calibri" panose="020F0502020204030204" pitchFamily="34" charset="0"/>
                <a:cs typeface="Calibri" panose="020F0502020204030204" pitchFamily="34" charset="0"/>
              </a:rPr>
              <a:t> Indicates required field.</a:t>
            </a:r>
            <a:endParaRPr lang="en-US" sz="1400" b="1" dirty="0">
              <a:latin typeface="Calibri" panose="020F0502020204030204" pitchFamily="34" charset="0"/>
              <a:cs typeface="Calibri" panose="020F0502020204030204" pitchFamily="34" charset="0"/>
            </a:endParaRPr>
          </a:p>
        </p:txBody>
      </p:sp>
      <p:sp>
        <p:nvSpPr>
          <p:cNvPr id="6" name="TextBox 5"/>
          <p:cNvSpPr txBox="1"/>
          <p:nvPr/>
        </p:nvSpPr>
        <p:spPr>
          <a:xfrm>
            <a:off x="838200" y="3706415"/>
            <a:ext cx="4953000" cy="307777"/>
          </a:xfrm>
          <a:prstGeom prst="rect">
            <a:avLst/>
          </a:prstGeom>
          <a:solidFill>
            <a:schemeClr val="bg1"/>
          </a:solidFill>
        </p:spPr>
        <p:txBody>
          <a:bodyPr wrap="square" rtlCol="0">
            <a:spAutoFit/>
          </a:bodyPr>
          <a:lstStyle/>
          <a:p>
            <a:r>
              <a:rPr lang="en-US" sz="1400" b="1" dirty="0" smtClean="0">
                <a:solidFill>
                  <a:srgbClr val="FF0000"/>
                </a:solidFill>
                <a:latin typeface="Calibri" panose="020F0502020204030204" pitchFamily="34" charset="0"/>
                <a:cs typeface="Calibri" panose="020F0502020204030204" pitchFamily="34" charset="0"/>
              </a:rPr>
              <a:t>*</a:t>
            </a:r>
            <a:r>
              <a:rPr lang="en-US" sz="1400" b="1" dirty="0" smtClean="0">
                <a:latin typeface="Calibri" panose="020F0502020204030204" pitchFamily="34" charset="0"/>
                <a:cs typeface="Calibri" panose="020F0502020204030204" pitchFamily="34" charset="0"/>
              </a:rPr>
              <a:t> What degree, credential or certificate are you applying for?</a:t>
            </a:r>
            <a:endParaRPr lang="en-US" sz="1400" b="1" dirty="0">
              <a:latin typeface="Calibri" panose="020F0502020204030204" pitchFamily="34" charset="0"/>
              <a:cs typeface="Calibri" panose="020F0502020204030204" pitchFamily="34" charset="0"/>
            </a:endParaRPr>
          </a:p>
        </p:txBody>
      </p:sp>
      <p:sp>
        <p:nvSpPr>
          <p:cNvPr id="7" name="Oval 6"/>
          <p:cNvSpPr/>
          <p:nvPr/>
        </p:nvSpPr>
        <p:spPr>
          <a:xfrm>
            <a:off x="990600" y="4163407"/>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90600" y="5569417"/>
            <a:ext cx="381000" cy="381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90600" y="6019800"/>
            <a:ext cx="381000" cy="36668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90600" y="4620162"/>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90600" y="506358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383030" y="4045030"/>
            <a:ext cx="5638800" cy="523220"/>
          </a:xfrm>
          <a:prstGeom prst="rect">
            <a:avLst/>
          </a:prstGeom>
          <a:solidFill>
            <a:schemeClr val="bg1"/>
          </a:solidFill>
        </p:spPr>
        <p:txBody>
          <a:bodyPr wrap="square" rtlCol="0">
            <a:spAutoFit/>
          </a:bodyPr>
          <a:lstStyle/>
          <a:p>
            <a:r>
              <a:rPr lang="en-US" sz="1400" b="1" dirty="0" smtClean="0">
                <a:latin typeface="Calibri" panose="020F0502020204030204" pitchFamily="34" charset="0"/>
                <a:cs typeface="Calibri" panose="020F0502020204030204" pitchFamily="34" charset="0"/>
              </a:rPr>
              <a:t>First Bachelor’s Degree (Seeking your first bachelor’s degree and have not earned a prior bachelor’s degree)</a:t>
            </a:r>
            <a:endParaRPr lang="en-US" sz="1400" b="1" dirty="0">
              <a:latin typeface="Calibri" panose="020F0502020204030204" pitchFamily="34" charset="0"/>
              <a:cs typeface="Calibri" panose="020F0502020204030204" pitchFamily="34" charset="0"/>
            </a:endParaRPr>
          </a:p>
        </p:txBody>
      </p:sp>
      <p:sp>
        <p:nvSpPr>
          <p:cNvPr id="13" name="TextBox 12"/>
          <p:cNvSpPr txBox="1"/>
          <p:nvPr/>
        </p:nvSpPr>
        <p:spPr>
          <a:xfrm>
            <a:off x="1390650" y="4580483"/>
            <a:ext cx="5257800" cy="523220"/>
          </a:xfrm>
          <a:prstGeom prst="rect">
            <a:avLst/>
          </a:prstGeom>
          <a:solidFill>
            <a:schemeClr val="bg1"/>
          </a:solidFill>
        </p:spPr>
        <p:txBody>
          <a:bodyPr wrap="square" rtlCol="0">
            <a:spAutoFit/>
          </a:bodyPr>
          <a:lstStyle/>
          <a:p>
            <a:r>
              <a:rPr lang="en-US" sz="1400" b="1" dirty="0" smtClean="0">
                <a:latin typeface="Calibri" panose="020F0502020204030204" pitchFamily="34" charset="0"/>
                <a:cs typeface="Calibri" panose="020F0502020204030204" pitchFamily="34" charset="0"/>
              </a:rPr>
              <a:t>Second Bachelor’s Degree (already earned a bachelor’s degree and are seeking another one)</a:t>
            </a:r>
          </a:p>
        </p:txBody>
      </p:sp>
      <p:sp>
        <p:nvSpPr>
          <p:cNvPr id="14" name="TextBox 13"/>
          <p:cNvSpPr txBox="1"/>
          <p:nvPr/>
        </p:nvSpPr>
        <p:spPr>
          <a:xfrm>
            <a:off x="1394460" y="5153857"/>
            <a:ext cx="4953000" cy="307777"/>
          </a:xfrm>
          <a:prstGeom prst="rect">
            <a:avLst/>
          </a:prstGeom>
          <a:solidFill>
            <a:schemeClr val="bg1"/>
          </a:solidFill>
        </p:spPr>
        <p:txBody>
          <a:bodyPr wrap="square" rtlCol="0">
            <a:spAutoFit/>
          </a:bodyPr>
          <a:lstStyle/>
          <a:p>
            <a:r>
              <a:rPr lang="en-US" sz="1400" b="1" dirty="0" smtClean="0">
                <a:latin typeface="Calibri" panose="020F0502020204030204" pitchFamily="34" charset="0"/>
                <a:cs typeface="Calibri" panose="020F0502020204030204" pitchFamily="34" charset="0"/>
              </a:rPr>
              <a:t>Graduate (e.g. Master’s, Doctoral) or Professional’s Degree</a:t>
            </a:r>
          </a:p>
        </p:txBody>
      </p:sp>
      <p:sp>
        <p:nvSpPr>
          <p:cNvPr id="15" name="TextBox 14"/>
          <p:cNvSpPr txBox="1"/>
          <p:nvPr/>
        </p:nvSpPr>
        <p:spPr>
          <a:xfrm>
            <a:off x="1504950" y="5511788"/>
            <a:ext cx="5029200" cy="523220"/>
          </a:xfrm>
          <a:prstGeom prst="rect">
            <a:avLst/>
          </a:prstGeom>
          <a:solidFill>
            <a:schemeClr val="bg1"/>
          </a:solidFill>
        </p:spPr>
        <p:txBody>
          <a:bodyPr wrap="square" rtlCol="0">
            <a:spAutoFit/>
          </a:bodyPr>
          <a:lstStyle/>
          <a:p>
            <a:r>
              <a:rPr lang="en-US" sz="1400" b="1" dirty="0" smtClean="0">
                <a:latin typeface="Calibri" panose="020F0502020204030204" pitchFamily="34" charset="0"/>
                <a:cs typeface="Calibri" panose="020F0502020204030204" pitchFamily="34" charset="0"/>
              </a:rPr>
              <a:t>Teaching Credential Only (e.g. Single or Multiple Subject, PPS, Librarian, Admin, </a:t>
            </a:r>
            <a:r>
              <a:rPr lang="en-US" sz="1400" b="1" dirty="0" err="1" smtClean="0">
                <a:latin typeface="Calibri" panose="020F0502020204030204" pitchFamily="34" charset="0"/>
                <a:cs typeface="Calibri" panose="020F0502020204030204" pitchFamily="34" charset="0"/>
              </a:rPr>
              <a:t>CalState</a:t>
            </a:r>
            <a:r>
              <a:rPr lang="en-US" sz="1400" b="1" dirty="0" smtClean="0">
                <a:latin typeface="Calibri" panose="020F0502020204030204" pitchFamily="34" charset="0"/>
                <a:cs typeface="Calibri" panose="020F0502020204030204" pitchFamily="34" charset="0"/>
              </a:rPr>
              <a:t> TEACH)</a:t>
            </a:r>
            <a:endParaRPr lang="en-US" sz="1400" b="1" dirty="0">
              <a:latin typeface="Calibri" panose="020F0502020204030204" pitchFamily="34" charset="0"/>
              <a:cs typeface="Calibri" panose="020F0502020204030204" pitchFamily="34" charset="0"/>
            </a:endParaRPr>
          </a:p>
        </p:txBody>
      </p:sp>
      <p:sp>
        <p:nvSpPr>
          <p:cNvPr id="16" name="TextBox 15"/>
          <p:cNvSpPr txBox="1"/>
          <p:nvPr/>
        </p:nvSpPr>
        <p:spPr>
          <a:xfrm>
            <a:off x="1428750" y="6077186"/>
            <a:ext cx="1335405" cy="307777"/>
          </a:xfrm>
          <a:prstGeom prst="rect">
            <a:avLst/>
          </a:prstGeom>
          <a:solidFill>
            <a:schemeClr val="bg1"/>
          </a:solidFill>
        </p:spPr>
        <p:txBody>
          <a:bodyPr wrap="square" rtlCol="0">
            <a:spAutoFit/>
          </a:bodyPr>
          <a:lstStyle/>
          <a:p>
            <a:r>
              <a:rPr lang="en-US" sz="1400" b="1" dirty="0" smtClean="0">
                <a:latin typeface="Calibri" panose="020F0502020204030204" pitchFamily="34" charset="0"/>
                <a:cs typeface="Calibri" panose="020F0502020204030204" pitchFamily="34" charset="0"/>
              </a:rPr>
              <a:t>Certificate</a:t>
            </a:r>
            <a:endParaRPr lang="en-US" sz="1400" b="1" dirty="0">
              <a:latin typeface="Calibri" panose="020F0502020204030204" pitchFamily="34" charset="0"/>
              <a:cs typeface="Calibri" panose="020F0502020204030204" pitchFamily="34" charset="0"/>
            </a:endParaRPr>
          </a:p>
        </p:txBody>
      </p:sp>
      <p:sp>
        <p:nvSpPr>
          <p:cNvPr id="17" name="TextBox 16"/>
          <p:cNvSpPr txBox="1"/>
          <p:nvPr/>
        </p:nvSpPr>
        <p:spPr>
          <a:xfrm>
            <a:off x="748665" y="5503812"/>
            <a:ext cx="6400800" cy="505837"/>
          </a:xfrm>
          <a:prstGeom prst="rect">
            <a:avLst/>
          </a:prstGeom>
          <a:noFill/>
          <a:ln w="76200">
            <a:solidFill>
              <a:schemeClr val="tx1"/>
            </a:solidFill>
          </a:ln>
        </p:spPr>
        <p:txBody>
          <a:bodyPr wrap="square" rtlCol="0">
            <a:spAutoFit/>
          </a:bodyPr>
          <a:lstStyle/>
          <a:p>
            <a:endParaRPr lang="en-US" dirty="0"/>
          </a:p>
        </p:txBody>
      </p:sp>
      <p:sp>
        <p:nvSpPr>
          <p:cNvPr id="18" name="TextBox 17"/>
          <p:cNvSpPr txBox="1"/>
          <p:nvPr/>
        </p:nvSpPr>
        <p:spPr>
          <a:xfrm>
            <a:off x="4953000" y="304800"/>
            <a:ext cx="3429000" cy="338554"/>
          </a:xfrm>
          <a:prstGeom prst="rect">
            <a:avLst/>
          </a:prstGeom>
          <a:noFill/>
          <a:ln w="57150">
            <a:solidFill>
              <a:schemeClr val="tx1"/>
            </a:solidFill>
          </a:ln>
        </p:spPr>
        <p:txBody>
          <a:bodyPr wrap="square" rtlCol="0">
            <a:spAutoFit/>
          </a:bodyPr>
          <a:lstStyle/>
          <a:p>
            <a:r>
              <a:rPr lang="en-US" sz="1600" b="1" dirty="0" smtClean="0">
                <a:latin typeface="Calibri" panose="020F0502020204030204" pitchFamily="34" charset="0"/>
                <a:cs typeface="Calibri" panose="020F0502020204030204" pitchFamily="34" charset="0"/>
              </a:rPr>
              <a:t>Select “Teaching Credential Only”</a:t>
            </a:r>
            <a:endParaRPr 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4333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4572000" cy="769441"/>
          </a:xfrm>
          <a:prstGeom prst="rect">
            <a:avLst/>
          </a:prstGeom>
        </p:spPr>
        <p:txBody>
          <a:bodyPr wrap="square">
            <a:spAutoFit/>
          </a:bodyPr>
          <a:lstStyle/>
          <a:p>
            <a:r>
              <a:rPr lang="en-US" sz="4400" i="1" dirty="0" smtClean="0">
                <a:effectLst>
                  <a:outerShdw blurRad="38100" dist="38100" dir="2700000" algn="tl">
                    <a:srgbClr val="000000">
                      <a:alpha val="43137"/>
                    </a:srgbClr>
                  </a:outerShdw>
                </a:effectLst>
                <a:latin typeface="Lucida Bright" pitchFamily="18" charset="0"/>
              </a:rPr>
              <a:t>Cal State Apply</a:t>
            </a:r>
            <a:endParaRPr lang="en-US" sz="4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371600"/>
            <a:ext cx="8229600" cy="4094564"/>
          </a:xfrm>
          <a:prstGeom prst="rect">
            <a:avLst/>
          </a:prstGeom>
        </p:spPr>
      </p:pic>
      <p:sp>
        <p:nvSpPr>
          <p:cNvPr id="4" name="TextBox 3"/>
          <p:cNvSpPr txBox="1"/>
          <p:nvPr/>
        </p:nvSpPr>
        <p:spPr>
          <a:xfrm>
            <a:off x="685800" y="5532690"/>
            <a:ext cx="5501640" cy="461665"/>
          </a:xfrm>
          <a:prstGeom prst="rect">
            <a:avLst/>
          </a:prstGeom>
          <a:noFill/>
        </p:spPr>
        <p:txBody>
          <a:bodyPr wrap="square" rtlCol="0">
            <a:spAutoFit/>
          </a:bodyPr>
          <a:lstStyle/>
          <a:p>
            <a:r>
              <a:rPr lang="en-US" sz="2400" b="1" dirty="0" smtClean="0">
                <a:latin typeface="Calibri" panose="020F0502020204030204" pitchFamily="34" charset="0"/>
                <a:cs typeface="Calibri" panose="020F0502020204030204" pitchFamily="34" charset="0"/>
              </a:rPr>
              <a:t>Scroll down to select program</a:t>
            </a:r>
            <a:endParaRPr lang="en-US" sz="2400" b="1" dirty="0">
              <a:latin typeface="Calibri" panose="020F0502020204030204" pitchFamily="34" charset="0"/>
              <a:cs typeface="Calibri" panose="020F0502020204030204" pitchFamily="34" charset="0"/>
            </a:endParaRPr>
          </a:p>
        </p:txBody>
      </p:sp>
      <p:cxnSp>
        <p:nvCxnSpPr>
          <p:cNvPr id="6" name="Straight Arrow Connector 5"/>
          <p:cNvCxnSpPr/>
          <p:nvPr/>
        </p:nvCxnSpPr>
        <p:spPr>
          <a:xfrm>
            <a:off x="4876800" y="5466164"/>
            <a:ext cx="0" cy="93463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626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4241"/>
            <a:ext cx="8827160" cy="4884853"/>
          </a:xfrm>
          <a:prstGeom prst="rect">
            <a:avLst/>
          </a:prstGeom>
        </p:spPr>
      </p:pic>
      <p:sp>
        <p:nvSpPr>
          <p:cNvPr id="2" name="Rectangle 1"/>
          <p:cNvSpPr/>
          <p:nvPr/>
        </p:nvSpPr>
        <p:spPr>
          <a:xfrm>
            <a:off x="457200" y="304800"/>
            <a:ext cx="4366901" cy="769441"/>
          </a:xfrm>
          <a:prstGeom prst="rect">
            <a:avLst/>
          </a:prstGeom>
        </p:spPr>
        <p:txBody>
          <a:bodyPr wrap="none">
            <a:spAutoFit/>
          </a:bodyPr>
          <a:lstStyle/>
          <a:p>
            <a:r>
              <a:rPr lang="en-US" sz="4400" i="1" dirty="0">
                <a:effectLst>
                  <a:outerShdw blurRad="38100" dist="38100" dir="2700000" algn="tl">
                    <a:srgbClr val="000000">
                      <a:alpha val="43137"/>
                    </a:srgbClr>
                  </a:outerShdw>
                </a:effectLst>
                <a:latin typeface="Lucida Bright" pitchFamily="18" charset="0"/>
              </a:rPr>
              <a:t>Cal State Apply</a:t>
            </a:r>
            <a:endParaRPr lang="en-US" sz="4400" dirty="0"/>
          </a:p>
        </p:txBody>
      </p:sp>
      <p:sp>
        <p:nvSpPr>
          <p:cNvPr id="3" name="TextBox 2"/>
          <p:cNvSpPr txBox="1"/>
          <p:nvPr/>
        </p:nvSpPr>
        <p:spPr>
          <a:xfrm>
            <a:off x="5029200" y="300990"/>
            <a:ext cx="3429000" cy="646331"/>
          </a:xfrm>
          <a:prstGeom prst="rect">
            <a:avLst/>
          </a:prstGeom>
          <a:noFill/>
          <a:ln w="57150">
            <a:solidFill>
              <a:schemeClr val="tx1"/>
            </a:solidFill>
          </a:ln>
        </p:spPr>
        <p:txBody>
          <a:bodyPr wrap="square" rtlCol="0">
            <a:spAutoFit/>
          </a:bodyPr>
          <a:lstStyle/>
          <a:p>
            <a:r>
              <a:rPr lang="en-US" b="1" dirty="0" smtClean="0">
                <a:latin typeface="Arial" panose="020B0604020202020204" pitchFamily="34" charset="0"/>
                <a:cs typeface="Arial" panose="020B0604020202020204" pitchFamily="34" charset="0"/>
              </a:rPr>
              <a:t>For the “Campus” section, choose CSU Fullerton</a:t>
            </a:r>
            <a:endParaRPr lang="en-US" b="1" dirty="0">
              <a:latin typeface="Arial" panose="020B0604020202020204" pitchFamily="34" charset="0"/>
              <a:cs typeface="Arial" panose="020B0604020202020204" pitchFamily="34" charset="0"/>
            </a:endParaRPr>
          </a:p>
        </p:txBody>
      </p:sp>
      <p:cxnSp>
        <p:nvCxnSpPr>
          <p:cNvPr id="6" name="Straight Arrow Connector 5"/>
          <p:cNvCxnSpPr/>
          <p:nvPr/>
        </p:nvCxnSpPr>
        <p:spPr>
          <a:xfrm flipH="1">
            <a:off x="5410200" y="1828800"/>
            <a:ext cx="22860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685800" y="1371600"/>
            <a:ext cx="4343400" cy="685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477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106612"/>
            <a:ext cx="8991601" cy="4641414"/>
          </a:xfrm>
          <a:prstGeom prst="rect">
            <a:avLst/>
          </a:prstGeom>
        </p:spPr>
      </p:pic>
      <p:sp>
        <p:nvSpPr>
          <p:cNvPr id="2" name="Rectangle 1"/>
          <p:cNvSpPr/>
          <p:nvPr/>
        </p:nvSpPr>
        <p:spPr>
          <a:xfrm>
            <a:off x="142555" y="235388"/>
            <a:ext cx="3231975" cy="584775"/>
          </a:xfrm>
          <a:prstGeom prst="rect">
            <a:avLst/>
          </a:prstGeom>
        </p:spPr>
        <p:txBody>
          <a:bodyPr wrap="none">
            <a:spAutoFit/>
          </a:bodyPr>
          <a:lstStyle/>
          <a:p>
            <a:r>
              <a:rPr lang="en-US" sz="3200" i="1" dirty="0">
                <a:effectLst>
                  <a:outerShdw blurRad="38100" dist="38100" dir="2700000" algn="tl">
                    <a:srgbClr val="000000">
                      <a:alpha val="43137"/>
                    </a:srgbClr>
                  </a:outerShdw>
                </a:effectLst>
                <a:latin typeface="Lucida Bright" pitchFamily="18" charset="0"/>
              </a:rPr>
              <a:t>Cal State Apply</a:t>
            </a:r>
            <a:endParaRPr lang="en-US" sz="3200" dirty="0"/>
          </a:p>
        </p:txBody>
      </p:sp>
      <p:sp>
        <p:nvSpPr>
          <p:cNvPr id="4" name="TextBox 3"/>
          <p:cNvSpPr txBox="1"/>
          <p:nvPr/>
        </p:nvSpPr>
        <p:spPr>
          <a:xfrm>
            <a:off x="3429001" y="152400"/>
            <a:ext cx="5562600" cy="1246495"/>
          </a:xfrm>
          <a:prstGeom prst="rect">
            <a:avLst/>
          </a:prstGeom>
          <a:noFill/>
          <a:ln w="57150">
            <a:solidFill>
              <a:schemeClr val="tx1"/>
            </a:solidFill>
          </a:ln>
        </p:spPr>
        <p:txBody>
          <a:bodyPr wrap="square" rtlCol="0">
            <a:spAutoFit/>
          </a:bodyPr>
          <a:lstStyle/>
          <a:p>
            <a:r>
              <a:rPr lang="en-US" sz="1500" b="1" dirty="0" smtClean="0">
                <a:latin typeface="Arial" panose="020B0604020202020204" pitchFamily="34" charset="0"/>
                <a:cs typeface="Arial" panose="020B0604020202020204" pitchFamily="34" charset="0"/>
              </a:rPr>
              <a:t>If you </a:t>
            </a:r>
            <a:r>
              <a:rPr lang="en-US" sz="1500" b="1" u="sng" dirty="0" smtClean="0">
                <a:solidFill>
                  <a:srgbClr val="FF0000"/>
                </a:solidFill>
                <a:latin typeface="Arial" panose="020B0604020202020204" pitchFamily="34" charset="0"/>
                <a:cs typeface="Arial" panose="020B0604020202020204" pitchFamily="34" charset="0"/>
              </a:rPr>
              <a:t>have NOT</a:t>
            </a:r>
            <a:r>
              <a:rPr lang="en-US" sz="1500" b="1" dirty="0" smtClean="0">
                <a:latin typeface="Arial" panose="020B0604020202020204" pitchFamily="34" charset="0"/>
                <a:cs typeface="Arial" panose="020B0604020202020204" pitchFamily="34" charset="0"/>
              </a:rPr>
              <a:t> taken the SPED pre-</a:t>
            </a:r>
            <a:r>
              <a:rPr lang="en-US" sz="1500" b="1" dirty="0" err="1" smtClean="0">
                <a:latin typeface="Arial" panose="020B0604020202020204" pitchFamily="34" charset="0"/>
                <a:cs typeface="Arial" panose="020B0604020202020204" pitchFamily="34" charset="0"/>
              </a:rPr>
              <a:t>reqs</a:t>
            </a:r>
            <a:r>
              <a:rPr lang="en-US" sz="1500" b="1" dirty="0" smtClean="0">
                <a:latin typeface="Arial" panose="020B0604020202020204" pitchFamily="34" charset="0"/>
                <a:cs typeface="Arial" panose="020B0604020202020204" pitchFamily="34" charset="0"/>
              </a:rPr>
              <a:t>, apply to ONE of the </a:t>
            </a:r>
            <a:r>
              <a:rPr lang="en-US" sz="1500" b="1" u="sng" dirty="0" smtClean="0">
                <a:solidFill>
                  <a:srgbClr val="FF0000"/>
                </a:solidFill>
                <a:latin typeface="Arial" panose="020B0604020202020204" pitchFamily="34" charset="0"/>
                <a:cs typeface="Arial" panose="020B0604020202020204" pitchFamily="34" charset="0"/>
              </a:rPr>
              <a:t>PRE-REQUISITE</a:t>
            </a:r>
            <a:r>
              <a:rPr lang="en-US" sz="1500" b="1" dirty="0" smtClean="0">
                <a:latin typeface="Arial" panose="020B0604020202020204" pitchFamily="34" charset="0"/>
                <a:cs typeface="Arial" panose="020B0604020202020204" pitchFamily="34" charset="0"/>
              </a:rPr>
              <a:t> Programs, in either: </a:t>
            </a:r>
          </a:p>
          <a:p>
            <a:r>
              <a:rPr lang="en-US" sz="1500" b="1" dirty="0" smtClean="0">
                <a:latin typeface="Arial" panose="020B0604020202020204" pitchFamily="34" charset="0"/>
                <a:cs typeface="Arial" panose="020B0604020202020204" pitchFamily="34" charset="0"/>
              </a:rPr>
              <a:t>1) </a:t>
            </a:r>
            <a:r>
              <a:rPr lang="en-US" sz="1500" b="1" u="sng" dirty="0" smtClean="0">
                <a:solidFill>
                  <a:srgbClr val="FF0000"/>
                </a:solidFill>
                <a:latin typeface="Arial" panose="020B0604020202020204" pitchFamily="34" charset="0"/>
                <a:cs typeface="Arial" panose="020B0604020202020204" pitchFamily="34" charset="0"/>
              </a:rPr>
              <a:t>Early Childhood Pre-requisite</a:t>
            </a:r>
            <a:r>
              <a:rPr lang="en-US" sz="1500" b="1" dirty="0" smtClean="0">
                <a:latin typeface="Arial" panose="020B0604020202020204" pitchFamily="34" charset="0"/>
                <a:cs typeface="Arial" panose="020B0604020202020204" pitchFamily="34" charset="0"/>
              </a:rPr>
              <a:t>, 2) </a:t>
            </a:r>
            <a:r>
              <a:rPr lang="en-US" sz="1500" b="1" u="sng" dirty="0" smtClean="0">
                <a:solidFill>
                  <a:srgbClr val="FF0000"/>
                </a:solidFill>
                <a:latin typeface="Arial" panose="020B0604020202020204" pitchFamily="34" charset="0"/>
                <a:cs typeface="Arial" panose="020B0604020202020204" pitchFamily="34" charset="0"/>
              </a:rPr>
              <a:t>Preliminary Mild Moderate PRE-REQUISITE</a:t>
            </a:r>
            <a:r>
              <a:rPr lang="en-US" sz="1500" b="1" dirty="0" smtClean="0">
                <a:latin typeface="Arial" panose="020B0604020202020204" pitchFamily="34" charset="0"/>
                <a:cs typeface="Arial" panose="020B0604020202020204" pitchFamily="34" charset="0"/>
              </a:rPr>
              <a:t>, or 3) </a:t>
            </a:r>
            <a:r>
              <a:rPr lang="en-US" sz="1500" b="1" u="sng" dirty="0" smtClean="0">
                <a:solidFill>
                  <a:srgbClr val="FF0000"/>
                </a:solidFill>
                <a:latin typeface="Arial" panose="020B0604020202020204" pitchFamily="34" charset="0"/>
                <a:cs typeface="Arial" panose="020B0604020202020204" pitchFamily="34" charset="0"/>
              </a:rPr>
              <a:t>Preliminary Moderate Severe PRE-REQUISITE</a:t>
            </a:r>
            <a:r>
              <a:rPr lang="en-US" sz="1500" b="1" dirty="0" smtClean="0">
                <a:latin typeface="Arial" panose="020B0604020202020204" pitchFamily="34" charset="0"/>
                <a:cs typeface="Arial" panose="020B0604020202020204" pitchFamily="34" charset="0"/>
              </a:rPr>
              <a:t>.</a:t>
            </a:r>
            <a:endParaRPr lang="en-US" sz="1500" b="1" dirty="0">
              <a:latin typeface="Arial" panose="020B0604020202020204" pitchFamily="34" charset="0"/>
              <a:cs typeface="Arial" panose="020B0604020202020204" pitchFamily="34" charset="0"/>
            </a:endParaRPr>
          </a:p>
        </p:txBody>
      </p:sp>
      <p:cxnSp>
        <p:nvCxnSpPr>
          <p:cNvPr id="8" name="Straight Arrow Connector 7"/>
          <p:cNvCxnSpPr/>
          <p:nvPr/>
        </p:nvCxnSpPr>
        <p:spPr>
          <a:xfrm flipV="1">
            <a:off x="38295" y="2215233"/>
            <a:ext cx="619445" cy="1043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6200" y="6121480"/>
            <a:ext cx="581540" cy="310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6200" y="6520754"/>
            <a:ext cx="581540" cy="4600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09600" y="1997066"/>
            <a:ext cx="3124200" cy="4363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 y="5961983"/>
            <a:ext cx="3124200" cy="381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6345111"/>
            <a:ext cx="3124200" cy="41650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0748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10505"/>
            <a:ext cx="8915400" cy="4426129"/>
          </a:xfrm>
          <a:prstGeom prst="rect">
            <a:avLst/>
          </a:prstGeom>
        </p:spPr>
      </p:pic>
      <p:sp>
        <p:nvSpPr>
          <p:cNvPr id="2" name="Rectangle 1"/>
          <p:cNvSpPr/>
          <p:nvPr/>
        </p:nvSpPr>
        <p:spPr>
          <a:xfrm>
            <a:off x="457200" y="304800"/>
            <a:ext cx="4366901" cy="769441"/>
          </a:xfrm>
          <a:prstGeom prst="rect">
            <a:avLst/>
          </a:prstGeom>
        </p:spPr>
        <p:txBody>
          <a:bodyPr wrap="none">
            <a:spAutoFit/>
          </a:bodyPr>
          <a:lstStyle/>
          <a:p>
            <a:r>
              <a:rPr lang="en-US" sz="4400" i="1" dirty="0">
                <a:effectLst>
                  <a:outerShdw blurRad="38100" dist="38100" dir="2700000" algn="tl">
                    <a:srgbClr val="000000">
                      <a:alpha val="43137"/>
                    </a:srgbClr>
                  </a:outerShdw>
                </a:effectLst>
                <a:latin typeface="Lucida Bright" pitchFamily="18" charset="0"/>
              </a:rPr>
              <a:t>Cal State Apply</a:t>
            </a:r>
            <a:endParaRPr lang="en-US" sz="4400" dirty="0"/>
          </a:p>
        </p:txBody>
      </p:sp>
      <p:cxnSp>
        <p:nvCxnSpPr>
          <p:cNvPr id="11" name="Straight Arrow Connector 10"/>
          <p:cNvCxnSpPr>
            <a:endCxn id="8" idx="1"/>
          </p:cNvCxnSpPr>
          <p:nvPr/>
        </p:nvCxnSpPr>
        <p:spPr>
          <a:xfrm flipV="1">
            <a:off x="32951" y="4645610"/>
            <a:ext cx="576649" cy="2095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52400" y="3194612"/>
            <a:ext cx="609600" cy="57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4713" y="3947741"/>
            <a:ext cx="67550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85800" y="2970252"/>
            <a:ext cx="3124200" cy="38254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85800" y="3719141"/>
            <a:ext cx="3124200" cy="31945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600" y="4417010"/>
            <a:ext cx="3124200"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820291" y="152400"/>
            <a:ext cx="4171309" cy="1200329"/>
          </a:xfrm>
          <a:prstGeom prst="rect">
            <a:avLst/>
          </a:prstGeom>
          <a:noFill/>
          <a:ln w="57150">
            <a:solidFill>
              <a:schemeClr val="tx1"/>
            </a:solidFill>
          </a:ln>
        </p:spPr>
        <p:txBody>
          <a:bodyPr wrap="square" rtlCol="0">
            <a:spAutoFit/>
          </a:bodyPr>
          <a:lstStyle/>
          <a:p>
            <a:r>
              <a:rPr lang="en-US" b="1" dirty="0" smtClean="0">
                <a:latin typeface="Arial" panose="020B0604020202020204" pitchFamily="34" charset="0"/>
                <a:cs typeface="Arial" panose="020B0604020202020204" pitchFamily="34" charset="0"/>
              </a:rPr>
              <a:t>If you </a:t>
            </a:r>
            <a:r>
              <a:rPr lang="en-US" b="1" u="sng" dirty="0" smtClean="0">
                <a:solidFill>
                  <a:srgbClr val="FF0000"/>
                </a:solidFill>
                <a:latin typeface="Arial" panose="020B0604020202020204" pitchFamily="34" charset="0"/>
                <a:cs typeface="Arial" panose="020B0604020202020204" pitchFamily="34" charset="0"/>
              </a:rPr>
              <a:t>have</a:t>
            </a:r>
            <a:r>
              <a:rPr lang="en-US" b="1" dirty="0" smtClean="0">
                <a:latin typeface="Arial" panose="020B0604020202020204" pitchFamily="34" charset="0"/>
                <a:cs typeface="Arial" panose="020B0604020202020204" pitchFamily="34" charset="0"/>
              </a:rPr>
              <a:t> taken the SPED pre-</a:t>
            </a:r>
            <a:r>
              <a:rPr lang="en-US" b="1" dirty="0" err="1" smtClean="0">
                <a:latin typeface="Arial" panose="020B0604020202020204" pitchFamily="34" charset="0"/>
                <a:cs typeface="Arial" panose="020B0604020202020204" pitchFamily="34" charset="0"/>
              </a:rPr>
              <a:t>reqs</a:t>
            </a:r>
            <a:r>
              <a:rPr lang="en-US" b="1" dirty="0" smtClean="0">
                <a:latin typeface="Arial" panose="020B0604020202020204" pitchFamily="34" charset="0"/>
                <a:cs typeface="Arial" panose="020B0604020202020204" pitchFamily="34" charset="0"/>
              </a:rPr>
              <a:t> (or are currently taking them, select </a:t>
            </a:r>
            <a:r>
              <a:rPr lang="en-US" b="1" u="sng" dirty="0" smtClean="0">
                <a:latin typeface="Arial" panose="020B0604020202020204" pitchFamily="34" charset="0"/>
                <a:cs typeface="Arial" panose="020B0604020202020204" pitchFamily="34" charset="0"/>
              </a:rPr>
              <a:t>PRELIMINARY</a:t>
            </a:r>
            <a:r>
              <a:rPr lang="en-US" b="1" dirty="0" smtClean="0">
                <a:latin typeface="Arial" panose="020B0604020202020204" pitchFamily="34" charset="0"/>
                <a:cs typeface="Arial" panose="020B0604020202020204" pitchFamily="34" charset="0"/>
              </a:rPr>
              <a:t> Early Childhood, Mild Moderate, or Moderate Severe.</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1720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4366901" cy="769441"/>
          </a:xfrm>
          <a:prstGeom prst="rect">
            <a:avLst/>
          </a:prstGeom>
        </p:spPr>
        <p:txBody>
          <a:bodyPr wrap="none">
            <a:spAutoFit/>
          </a:bodyPr>
          <a:lstStyle/>
          <a:p>
            <a:r>
              <a:rPr lang="en-US" sz="4400" i="1" dirty="0">
                <a:effectLst>
                  <a:outerShdw blurRad="38100" dist="38100" dir="2700000" algn="tl">
                    <a:srgbClr val="000000">
                      <a:alpha val="43137"/>
                    </a:srgbClr>
                  </a:outerShdw>
                </a:effectLst>
                <a:latin typeface="Lucida Bright" pitchFamily="18" charset="0"/>
              </a:rPr>
              <a:t>Cal State Apply</a:t>
            </a:r>
            <a:endParaRPr lang="en-US" sz="4400" dirty="0"/>
          </a:p>
        </p:txBody>
      </p:sp>
      <p:sp>
        <p:nvSpPr>
          <p:cNvPr id="7" name="TextBox 6"/>
          <p:cNvSpPr txBox="1"/>
          <p:nvPr/>
        </p:nvSpPr>
        <p:spPr>
          <a:xfrm>
            <a:off x="5562600" y="304800"/>
            <a:ext cx="3124200" cy="923330"/>
          </a:xfrm>
          <a:prstGeom prst="rect">
            <a:avLst/>
          </a:prstGeom>
          <a:noFill/>
          <a:ln w="76200">
            <a:solidFill>
              <a:schemeClr val="tx1"/>
            </a:solidFill>
          </a:ln>
        </p:spPr>
        <p:txBody>
          <a:bodyPr wrap="square" rtlCol="0">
            <a:spAutoFit/>
          </a:bodyPr>
          <a:lstStyle/>
          <a:p>
            <a:r>
              <a:rPr lang="en-US" b="1" dirty="0" smtClean="0">
                <a:latin typeface="Calibri" panose="020F0502020204030204" pitchFamily="34" charset="0"/>
                <a:cs typeface="Calibri" panose="020F0502020204030204" pitchFamily="34" charset="0"/>
              </a:rPr>
              <a:t>Once you have chosen the correct program, select “I am Done, Review My Selections”</a:t>
            </a:r>
            <a:endParaRPr lang="en-US" b="1" dirty="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1621"/>
            <a:ext cx="9144000" cy="4200979"/>
          </a:xfrm>
          <a:prstGeom prst="rect">
            <a:avLst/>
          </a:prstGeom>
        </p:spPr>
      </p:pic>
      <p:sp>
        <p:nvSpPr>
          <p:cNvPr id="4" name="TextBox 3"/>
          <p:cNvSpPr txBox="1"/>
          <p:nvPr/>
        </p:nvSpPr>
        <p:spPr>
          <a:xfrm>
            <a:off x="4824101" y="4710790"/>
            <a:ext cx="4167499" cy="1143000"/>
          </a:xfrm>
          <a:prstGeom prst="rect">
            <a:avLst/>
          </a:prstGeom>
          <a:noFill/>
          <a:ln w="76200">
            <a:solidFill>
              <a:schemeClr val="tx1"/>
            </a:solidFill>
          </a:ln>
        </p:spPr>
        <p:txBody>
          <a:bodyPr wrap="square" rtlCol="0">
            <a:spAutoFit/>
          </a:bodyPr>
          <a:lstStyle/>
          <a:p>
            <a:endParaRPr lang="en-US"/>
          </a:p>
        </p:txBody>
      </p:sp>
      <p:cxnSp>
        <p:nvCxnSpPr>
          <p:cNvPr id="6" name="Straight Arrow Connector 5"/>
          <p:cNvCxnSpPr/>
          <p:nvPr/>
        </p:nvCxnSpPr>
        <p:spPr>
          <a:xfrm flipV="1">
            <a:off x="5257800" y="5524500"/>
            <a:ext cx="1143000" cy="9144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052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4366901" cy="769441"/>
          </a:xfrm>
          <a:prstGeom prst="rect">
            <a:avLst/>
          </a:prstGeom>
        </p:spPr>
        <p:txBody>
          <a:bodyPr wrap="none">
            <a:spAutoFit/>
          </a:bodyPr>
          <a:lstStyle/>
          <a:p>
            <a:r>
              <a:rPr lang="en-US" sz="4400" i="1" dirty="0">
                <a:effectLst>
                  <a:outerShdw blurRad="38100" dist="38100" dir="2700000" algn="tl">
                    <a:srgbClr val="000000">
                      <a:alpha val="43137"/>
                    </a:srgbClr>
                  </a:outerShdw>
                </a:effectLst>
                <a:latin typeface="Lucida Bright" pitchFamily="18" charset="0"/>
              </a:rPr>
              <a:t>Cal State Apply</a:t>
            </a:r>
            <a:endParaRPr lang="en-US" sz="4400" dirty="0"/>
          </a:p>
        </p:txBody>
      </p:sp>
      <p:sp>
        <p:nvSpPr>
          <p:cNvPr id="7" name="TextBox 6"/>
          <p:cNvSpPr txBox="1"/>
          <p:nvPr/>
        </p:nvSpPr>
        <p:spPr>
          <a:xfrm>
            <a:off x="6116955" y="323850"/>
            <a:ext cx="2602230" cy="646331"/>
          </a:xfrm>
          <a:prstGeom prst="rect">
            <a:avLst/>
          </a:prstGeom>
          <a:noFill/>
          <a:ln w="76200">
            <a:solidFill>
              <a:schemeClr val="tx1"/>
            </a:solidFill>
          </a:ln>
        </p:spPr>
        <p:txBody>
          <a:bodyPr wrap="square" rtlCol="0">
            <a:spAutoFit/>
          </a:bodyPr>
          <a:lstStyle/>
          <a:p>
            <a:r>
              <a:rPr lang="en-US" b="1" dirty="0" smtClean="0">
                <a:latin typeface="Calibri" panose="020F0502020204030204" pitchFamily="34" charset="0"/>
                <a:cs typeface="Calibri" panose="020F0502020204030204" pitchFamily="34" charset="0"/>
              </a:rPr>
              <a:t>Click “Continue to My Application”</a:t>
            </a:r>
            <a:endParaRPr lang="en-US" b="1"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371600"/>
            <a:ext cx="8839200" cy="4495800"/>
          </a:xfrm>
          <a:prstGeom prst="rect">
            <a:avLst/>
          </a:prstGeom>
        </p:spPr>
      </p:pic>
      <p:sp>
        <p:nvSpPr>
          <p:cNvPr id="4" name="TextBox 3"/>
          <p:cNvSpPr txBox="1"/>
          <p:nvPr/>
        </p:nvSpPr>
        <p:spPr>
          <a:xfrm>
            <a:off x="5486400" y="3200400"/>
            <a:ext cx="3429000" cy="914400"/>
          </a:xfrm>
          <a:prstGeom prst="rect">
            <a:avLst/>
          </a:prstGeom>
          <a:noFill/>
          <a:ln w="57150">
            <a:solidFill>
              <a:schemeClr val="tx1"/>
            </a:solidFill>
          </a:ln>
        </p:spPr>
        <p:txBody>
          <a:bodyPr wrap="square" rtlCol="0">
            <a:spAutoFit/>
          </a:bodyPr>
          <a:lstStyle/>
          <a:p>
            <a:endParaRPr lang="en-US" dirty="0"/>
          </a:p>
        </p:txBody>
      </p:sp>
      <p:cxnSp>
        <p:nvCxnSpPr>
          <p:cNvPr id="6" name="Straight Arrow Connector 5"/>
          <p:cNvCxnSpPr/>
          <p:nvPr/>
        </p:nvCxnSpPr>
        <p:spPr>
          <a:xfrm flipV="1">
            <a:off x="4724400" y="3866276"/>
            <a:ext cx="1828800" cy="6858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632412" y="5029200"/>
            <a:ext cx="1406188" cy="253916"/>
          </a:xfrm>
          <a:prstGeom prst="rect">
            <a:avLst/>
          </a:prstGeom>
          <a:solidFill>
            <a:schemeClr val="bg1"/>
          </a:solidFill>
        </p:spPr>
        <p:txBody>
          <a:bodyPr wrap="square" rtlCol="0">
            <a:spAutoFit/>
          </a:bodyPr>
          <a:lstStyle/>
          <a:p>
            <a:r>
              <a:rPr lang="en-US" sz="1050" b="1" dirty="0" smtClean="0"/>
              <a:t>Deadline 11/15/20</a:t>
            </a:r>
            <a:endParaRPr lang="en-US" sz="1050" b="1" dirty="0"/>
          </a:p>
        </p:txBody>
      </p:sp>
    </p:spTree>
    <p:extLst>
      <p:ext uri="{BB962C8B-B14F-4D97-AF65-F5344CB8AC3E}">
        <p14:creationId xmlns:p14="http://schemas.microsoft.com/office/powerpoint/2010/main" val="482314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0957"/>
            <a:ext cx="4572000" cy="769441"/>
          </a:xfrm>
          <a:prstGeom prst="rect">
            <a:avLst/>
          </a:prstGeom>
        </p:spPr>
        <p:txBody>
          <a:bodyPr wrap="square">
            <a:spAutoFit/>
          </a:bodyPr>
          <a:lstStyle/>
          <a:p>
            <a:r>
              <a:rPr lang="en-US" sz="4400" i="1" dirty="0" smtClean="0">
                <a:effectLst>
                  <a:outerShdw blurRad="38100" dist="38100" dir="2700000" algn="tl">
                    <a:srgbClr val="000000">
                      <a:alpha val="43137"/>
                    </a:srgbClr>
                  </a:outerShdw>
                </a:effectLst>
                <a:latin typeface="Lucida Bright" pitchFamily="18" charset="0"/>
              </a:rPr>
              <a:t>Cal State Apply</a:t>
            </a:r>
            <a:endParaRPr lang="en-US" sz="4400" dirty="0"/>
          </a:p>
        </p:txBody>
      </p:sp>
      <p:sp>
        <p:nvSpPr>
          <p:cNvPr id="4" name="TextBox 3"/>
          <p:cNvSpPr txBox="1"/>
          <p:nvPr/>
        </p:nvSpPr>
        <p:spPr>
          <a:xfrm>
            <a:off x="4953000" y="230030"/>
            <a:ext cx="3810000" cy="646331"/>
          </a:xfrm>
          <a:prstGeom prst="rect">
            <a:avLst/>
          </a:prstGeom>
          <a:noFill/>
          <a:ln w="57150">
            <a:solidFill>
              <a:schemeClr val="tx1"/>
            </a:solidFill>
          </a:ln>
        </p:spPr>
        <p:txBody>
          <a:bodyPr wrap="square" rtlCol="0">
            <a:spAutoFit/>
          </a:bodyPr>
          <a:lstStyle/>
          <a:p>
            <a:r>
              <a:rPr lang="en-US" b="1" dirty="0" smtClean="0">
                <a:latin typeface="Arial" panose="020B0604020202020204" pitchFamily="34" charset="0"/>
                <a:cs typeface="Arial" panose="020B0604020202020204" pitchFamily="34" charset="0"/>
              </a:rPr>
              <a:t>This is what the “home” page of Cal State Apply should look like.</a:t>
            </a:r>
            <a:endParaRPr lang="en-US"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286820"/>
            <a:ext cx="8763000" cy="5389971"/>
          </a:xfrm>
          <a:prstGeom prst="rect">
            <a:avLst/>
          </a:prstGeom>
        </p:spPr>
      </p:pic>
      <p:sp>
        <p:nvSpPr>
          <p:cNvPr id="6" name="TextBox 5"/>
          <p:cNvSpPr txBox="1"/>
          <p:nvPr/>
        </p:nvSpPr>
        <p:spPr>
          <a:xfrm>
            <a:off x="3962400" y="3985970"/>
            <a:ext cx="1562100" cy="430887"/>
          </a:xfrm>
          <a:prstGeom prst="rect">
            <a:avLst/>
          </a:prstGeom>
          <a:solidFill>
            <a:schemeClr val="bg1"/>
          </a:solidFill>
        </p:spPr>
        <p:txBody>
          <a:bodyPr wrap="square" rtlCol="0">
            <a:spAutoFit/>
          </a:bodyPr>
          <a:lstStyle/>
          <a:p>
            <a:pPr algn="ctr"/>
            <a:r>
              <a:rPr lang="en-US" sz="1050" b="1" dirty="0" smtClean="0">
                <a:latin typeface="Calibri" panose="020F0502020204030204" pitchFamily="34" charset="0"/>
                <a:cs typeface="Calibri" panose="020F0502020204030204" pitchFamily="34" charset="0"/>
              </a:rPr>
              <a:t>0/7</a:t>
            </a:r>
          </a:p>
          <a:p>
            <a:pPr algn="ctr"/>
            <a:r>
              <a:rPr lang="en-US" sz="1050" b="1" dirty="0" smtClean="0">
                <a:latin typeface="Calibri" panose="020F0502020204030204" pitchFamily="34" charset="0"/>
                <a:cs typeface="Calibri" panose="020F0502020204030204" pitchFamily="34" charset="0"/>
              </a:rPr>
              <a:t>Sections Completed</a:t>
            </a:r>
            <a:endParaRPr lang="en-US" sz="1050" b="1" dirty="0">
              <a:latin typeface="Calibri" panose="020F0502020204030204" pitchFamily="34" charset="0"/>
              <a:cs typeface="Calibri" panose="020F0502020204030204" pitchFamily="34" charset="0"/>
            </a:endParaRPr>
          </a:p>
        </p:txBody>
      </p:sp>
      <p:sp>
        <p:nvSpPr>
          <p:cNvPr id="8" name="TextBox 7"/>
          <p:cNvSpPr txBox="1"/>
          <p:nvPr/>
        </p:nvSpPr>
        <p:spPr>
          <a:xfrm>
            <a:off x="3886200" y="6337044"/>
            <a:ext cx="1562100" cy="430887"/>
          </a:xfrm>
          <a:prstGeom prst="rect">
            <a:avLst/>
          </a:prstGeom>
          <a:solidFill>
            <a:schemeClr val="bg1"/>
          </a:solidFill>
        </p:spPr>
        <p:txBody>
          <a:bodyPr wrap="square" rtlCol="0">
            <a:spAutoFit/>
          </a:bodyPr>
          <a:lstStyle/>
          <a:p>
            <a:pPr algn="ctr"/>
            <a:r>
              <a:rPr lang="en-US" sz="1050" b="1" dirty="0" smtClean="0">
                <a:latin typeface="Calibri" panose="020F0502020204030204" pitchFamily="34" charset="0"/>
                <a:cs typeface="Calibri" panose="020F0502020204030204" pitchFamily="34" charset="0"/>
              </a:rPr>
              <a:t>0/1</a:t>
            </a:r>
          </a:p>
          <a:p>
            <a:pPr algn="ctr"/>
            <a:r>
              <a:rPr lang="en-US" sz="1050" b="1" dirty="0" smtClean="0">
                <a:latin typeface="Calibri" panose="020F0502020204030204" pitchFamily="34" charset="0"/>
                <a:cs typeface="Calibri" panose="020F0502020204030204" pitchFamily="34" charset="0"/>
              </a:rPr>
              <a:t>Sections Completed</a:t>
            </a:r>
            <a:endParaRPr lang="en-US" sz="1050" b="1" dirty="0">
              <a:latin typeface="Calibri" panose="020F0502020204030204" pitchFamily="34" charset="0"/>
              <a:cs typeface="Calibri" panose="020F0502020204030204" pitchFamily="34" charset="0"/>
            </a:endParaRPr>
          </a:p>
        </p:txBody>
      </p:sp>
      <p:sp>
        <p:nvSpPr>
          <p:cNvPr id="10" name="TextBox 9"/>
          <p:cNvSpPr txBox="1"/>
          <p:nvPr/>
        </p:nvSpPr>
        <p:spPr>
          <a:xfrm>
            <a:off x="6282690" y="6331556"/>
            <a:ext cx="1562100" cy="430887"/>
          </a:xfrm>
          <a:prstGeom prst="rect">
            <a:avLst/>
          </a:prstGeom>
          <a:solidFill>
            <a:schemeClr val="bg1"/>
          </a:solidFill>
        </p:spPr>
        <p:txBody>
          <a:bodyPr wrap="square" rtlCol="0">
            <a:spAutoFit/>
          </a:bodyPr>
          <a:lstStyle/>
          <a:p>
            <a:pPr algn="ctr"/>
            <a:r>
              <a:rPr lang="en-US" sz="1050" b="1" dirty="0" smtClean="0">
                <a:latin typeface="Calibri" panose="020F0502020204030204" pitchFamily="34" charset="0"/>
                <a:cs typeface="Calibri" panose="020F0502020204030204" pitchFamily="34" charset="0"/>
              </a:rPr>
              <a:t>0/1</a:t>
            </a:r>
          </a:p>
          <a:p>
            <a:pPr algn="ctr"/>
            <a:r>
              <a:rPr lang="en-US" sz="1050" b="1" dirty="0" smtClean="0">
                <a:latin typeface="Calibri" panose="020F0502020204030204" pitchFamily="34" charset="0"/>
                <a:cs typeface="Calibri" panose="020F0502020204030204" pitchFamily="34" charset="0"/>
              </a:rPr>
              <a:t>Sections Completed</a:t>
            </a:r>
            <a:endParaRPr lang="en-US" sz="1050" b="1" dirty="0">
              <a:latin typeface="Calibri" panose="020F0502020204030204" pitchFamily="34" charset="0"/>
              <a:cs typeface="Calibri" panose="020F0502020204030204" pitchFamily="34" charset="0"/>
            </a:endParaRPr>
          </a:p>
        </p:txBody>
      </p:sp>
      <p:sp>
        <p:nvSpPr>
          <p:cNvPr id="7" name="TextBox 6"/>
          <p:cNvSpPr txBox="1"/>
          <p:nvPr/>
        </p:nvSpPr>
        <p:spPr>
          <a:xfrm>
            <a:off x="6282690" y="3985970"/>
            <a:ext cx="1562100" cy="430887"/>
          </a:xfrm>
          <a:prstGeom prst="rect">
            <a:avLst/>
          </a:prstGeom>
          <a:solidFill>
            <a:schemeClr val="bg1"/>
          </a:solidFill>
        </p:spPr>
        <p:txBody>
          <a:bodyPr wrap="square" rtlCol="0">
            <a:spAutoFit/>
          </a:bodyPr>
          <a:lstStyle/>
          <a:p>
            <a:pPr algn="ctr"/>
            <a:r>
              <a:rPr lang="en-US" sz="1050" b="1" dirty="0" smtClean="0">
                <a:latin typeface="Calibri" panose="020F0502020204030204" pitchFamily="34" charset="0"/>
                <a:cs typeface="Calibri" panose="020F0502020204030204" pitchFamily="34" charset="0"/>
              </a:rPr>
              <a:t>0/3</a:t>
            </a:r>
          </a:p>
          <a:p>
            <a:pPr algn="ctr"/>
            <a:r>
              <a:rPr lang="en-US" sz="1050" b="1" dirty="0" smtClean="0">
                <a:latin typeface="Calibri" panose="020F0502020204030204" pitchFamily="34" charset="0"/>
                <a:cs typeface="Calibri" panose="020F0502020204030204" pitchFamily="34" charset="0"/>
              </a:rPr>
              <a:t>Sections Completed</a:t>
            </a:r>
            <a:endParaRPr lang="en-US" sz="1050" b="1" dirty="0">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85800"/>
            <a:ext cx="1295400" cy="542925"/>
          </a:xfrm>
          <a:prstGeom prst="rect">
            <a:avLst/>
          </a:prstGeom>
        </p:spPr>
      </p:pic>
    </p:spTree>
    <p:extLst>
      <p:ext uri="{BB962C8B-B14F-4D97-AF65-F5344CB8AC3E}">
        <p14:creationId xmlns:p14="http://schemas.microsoft.com/office/powerpoint/2010/main" val="15765974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168253"/>
            <a:ext cx="4572000" cy="769441"/>
          </a:xfrm>
          <a:prstGeom prst="rect">
            <a:avLst/>
          </a:prstGeom>
        </p:spPr>
        <p:txBody>
          <a:bodyPr wrap="square">
            <a:spAutoFit/>
          </a:bodyPr>
          <a:lstStyle/>
          <a:p>
            <a:r>
              <a:rPr lang="en-US" sz="4400" i="1" dirty="0" smtClean="0">
                <a:effectLst>
                  <a:outerShdw blurRad="38100" dist="38100" dir="2700000" algn="tl">
                    <a:srgbClr val="000000">
                      <a:alpha val="43137"/>
                    </a:srgbClr>
                  </a:outerShdw>
                </a:effectLst>
                <a:latin typeface="Lucida Bright" pitchFamily="18" charset="0"/>
              </a:rPr>
              <a:t>Cal State Apply</a:t>
            </a:r>
            <a:endParaRPr lang="en-US" sz="4400" dirty="0"/>
          </a:p>
        </p:txBody>
      </p:sp>
      <p:sp>
        <p:nvSpPr>
          <p:cNvPr id="5" name="TextBox 4"/>
          <p:cNvSpPr txBox="1"/>
          <p:nvPr/>
        </p:nvSpPr>
        <p:spPr>
          <a:xfrm>
            <a:off x="5105400" y="2133600"/>
            <a:ext cx="762000" cy="338554"/>
          </a:xfrm>
          <a:prstGeom prst="rect">
            <a:avLst/>
          </a:prstGeom>
          <a:noFill/>
        </p:spPr>
        <p:txBody>
          <a:bodyPr wrap="square" rtlCol="0">
            <a:spAutoFit/>
          </a:bodyPr>
          <a:lstStyle/>
          <a:p>
            <a:endParaRPr lang="en-US" sz="160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331271"/>
            <a:ext cx="8839200" cy="5500059"/>
          </a:xfrm>
          <a:prstGeom prst="rect">
            <a:avLst/>
          </a:prstGeom>
        </p:spPr>
      </p:pic>
      <p:sp>
        <p:nvSpPr>
          <p:cNvPr id="4" name="TextBox 3"/>
          <p:cNvSpPr txBox="1"/>
          <p:nvPr/>
        </p:nvSpPr>
        <p:spPr>
          <a:xfrm>
            <a:off x="3733800" y="2213342"/>
            <a:ext cx="2133600" cy="2438400"/>
          </a:xfrm>
          <a:prstGeom prst="rect">
            <a:avLst/>
          </a:prstGeom>
          <a:noFill/>
          <a:ln w="76200">
            <a:solidFill>
              <a:schemeClr val="tx1"/>
            </a:solidFill>
          </a:ln>
        </p:spPr>
        <p:txBody>
          <a:bodyPr wrap="square" rtlCol="0">
            <a:spAutoFit/>
          </a:bodyPr>
          <a:lstStyle/>
          <a:p>
            <a:endParaRPr lang="en-US" dirty="0"/>
          </a:p>
        </p:txBody>
      </p:sp>
      <p:sp>
        <p:nvSpPr>
          <p:cNvPr id="6" name="TextBox 5"/>
          <p:cNvSpPr txBox="1"/>
          <p:nvPr/>
        </p:nvSpPr>
        <p:spPr>
          <a:xfrm>
            <a:off x="4495800" y="2213342"/>
            <a:ext cx="838200" cy="369332"/>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[Q1]</a:t>
            </a:r>
            <a:endParaRPr lang="en-US" b="1" dirty="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6231"/>
            <a:ext cx="1295400" cy="542925"/>
          </a:xfrm>
          <a:prstGeom prst="rect">
            <a:avLst/>
          </a:prstGeom>
        </p:spPr>
      </p:pic>
    </p:spTree>
    <p:extLst>
      <p:ext uri="{BB962C8B-B14F-4D97-AF65-F5344CB8AC3E}">
        <p14:creationId xmlns:p14="http://schemas.microsoft.com/office/powerpoint/2010/main" val="35847385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57890"/>
            <a:ext cx="4572000" cy="769441"/>
          </a:xfrm>
          <a:prstGeom prst="rect">
            <a:avLst/>
          </a:prstGeom>
        </p:spPr>
        <p:txBody>
          <a:bodyPr wrap="square">
            <a:spAutoFit/>
          </a:bodyPr>
          <a:lstStyle/>
          <a:p>
            <a:r>
              <a:rPr lang="en-US" sz="4400" i="1" dirty="0" smtClean="0">
                <a:effectLst>
                  <a:outerShdw blurRad="38100" dist="38100" dir="2700000" algn="tl">
                    <a:srgbClr val="000000">
                      <a:alpha val="43137"/>
                    </a:srgbClr>
                  </a:outerShdw>
                </a:effectLst>
                <a:latin typeface="Lucida Bright" pitchFamily="18" charset="0"/>
              </a:rPr>
              <a:t>Cal State Apply</a:t>
            </a:r>
            <a:endParaRPr lang="en-US" sz="4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143000"/>
            <a:ext cx="8611830" cy="5410200"/>
          </a:xfrm>
          <a:prstGeom prst="rect">
            <a:avLst/>
          </a:prstGeom>
        </p:spPr>
      </p:pic>
      <p:sp>
        <p:nvSpPr>
          <p:cNvPr id="4" name="TextBox 3"/>
          <p:cNvSpPr txBox="1"/>
          <p:nvPr/>
        </p:nvSpPr>
        <p:spPr>
          <a:xfrm>
            <a:off x="5410200" y="257890"/>
            <a:ext cx="3581400" cy="954107"/>
          </a:xfrm>
          <a:prstGeom prst="rect">
            <a:avLst/>
          </a:prstGeom>
          <a:noFill/>
        </p:spPr>
        <p:txBody>
          <a:bodyPr wrap="square" rtlCol="0">
            <a:spAutoFit/>
          </a:bodyPr>
          <a:lstStyle/>
          <a:p>
            <a:r>
              <a:rPr lang="en-US" sz="2800" b="1" dirty="0" smtClean="0">
                <a:latin typeface="Calibri" panose="020F0502020204030204" pitchFamily="34" charset="0"/>
                <a:cs typeface="Calibri" panose="020F0502020204030204" pitchFamily="34" charset="0"/>
              </a:rPr>
              <a:t>[Q1]- Personal Information Section</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3441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normAutofit/>
          </a:bodyPr>
          <a:lstStyle/>
          <a:p>
            <a:r>
              <a:rPr lang="en-US" i="1" dirty="0" smtClean="0">
                <a:effectLst>
                  <a:outerShdw blurRad="38100" dist="38100" dir="2700000" algn="tl">
                    <a:srgbClr val="000000">
                      <a:alpha val="43137"/>
                    </a:srgbClr>
                  </a:outerShdw>
                </a:effectLst>
                <a:latin typeface="+mn-lt"/>
              </a:rPr>
              <a:t>Overview Agenda</a:t>
            </a:r>
            <a:endParaRPr lang="en-US" sz="1600" dirty="0">
              <a:latin typeface="+mn-lt"/>
            </a:endParaRPr>
          </a:p>
        </p:txBody>
      </p:sp>
      <p:sp>
        <p:nvSpPr>
          <p:cNvPr id="7" name="Content Placeholder 6"/>
          <p:cNvSpPr>
            <a:spLocks noGrp="1"/>
          </p:cNvSpPr>
          <p:nvPr>
            <p:ph sz="quarter" idx="1"/>
          </p:nvPr>
        </p:nvSpPr>
        <p:spPr>
          <a:xfrm>
            <a:off x="457200" y="1371600"/>
            <a:ext cx="8229600" cy="4724400"/>
          </a:xfrm>
        </p:spPr>
        <p:txBody>
          <a:bodyPr>
            <a:normAutofit fontScale="92500" lnSpcReduction="10000"/>
          </a:bodyPr>
          <a:lstStyle/>
          <a:p>
            <a:pPr>
              <a:buNone/>
            </a:pPr>
            <a:endParaRPr lang="en-US" sz="2400" dirty="0" smtClean="0">
              <a:latin typeface="Lucida Bright" pitchFamily="18" charset="0"/>
              <a:ea typeface="Batang" pitchFamily="18" charset="-127"/>
            </a:endParaRPr>
          </a:p>
          <a:p>
            <a:pPr>
              <a:buFont typeface="Wingdings" panose="05000000000000000000" pitchFamily="2" charset="2"/>
              <a:buChar char="v"/>
            </a:pPr>
            <a:r>
              <a:rPr lang="en-US" sz="2600" dirty="0" smtClean="0">
                <a:ea typeface="Batang" pitchFamily="18" charset="-127"/>
              </a:rPr>
              <a:t>College of Education Conceptual Framework</a:t>
            </a:r>
          </a:p>
          <a:p>
            <a:pPr>
              <a:buFont typeface="Wingdings" panose="05000000000000000000" pitchFamily="2" charset="2"/>
              <a:buChar char="v"/>
            </a:pPr>
            <a:r>
              <a:rPr lang="en-US" sz="2600" dirty="0" smtClean="0">
                <a:ea typeface="Batang" pitchFamily="18" charset="-127"/>
              </a:rPr>
              <a:t>The Admissions Process</a:t>
            </a:r>
          </a:p>
          <a:p>
            <a:pPr>
              <a:buFont typeface="Wingdings" panose="05000000000000000000" pitchFamily="2" charset="2"/>
              <a:buChar char="v"/>
            </a:pPr>
            <a:r>
              <a:rPr lang="en-US" sz="2600" dirty="0" smtClean="0">
                <a:ea typeface="Batang" pitchFamily="18" charset="-127"/>
              </a:rPr>
              <a:t>Preliminary Credential Program</a:t>
            </a:r>
          </a:p>
          <a:p>
            <a:pPr>
              <a:buNone/>
            </a:pPr>
            <a:r>
              <a:rPr lang="en-US" sz="2600" dirty="0" smtClean="0">
                <a:ea typeface="Batang" pitchFamily="18" charset="-127"/>
              </a:rPr>
              <a:t>	- </a:t>
            </a:r>
            <a:r>
              <a:rPr lang="en-US" sz="2100" dirty="0" smtClean="0">
                <a:ea typeface="Batang" pitchFamily="18" charset="-127"/>
              </a:rPr>
              <a:t>Mild/Moderate, Moderate/Severe and Early Childhood Special Education</a:t>
            </a:r>
          </a:p>
          <a:p>
            <a:pPr>
              <a:buNone/>
            </a:pPr>
            <a:r>
              <a:rPr lang="en-US" sz="2100" dirty="0" smtClean="0">
                <a:ea typeface="Batang" pitchFamily="18" charset="-127"/>
              </a:rPr>
              <a:t>	-  Subject Matter Preparation, Prerequisite Coursework, Credential Program,   </a:t>
            </a:r>
          </a:p>
          <a:p>
            <a:pPr>
              <a:buNone/>
            </a:pPr>
            <a:r>
              <a:rPr lang="en-US" sz="2100" dirty="0">
                <a:ea typeface="Batang" pitchFamily="18" charset="-127"/>
              </a:rPr>
              <a:t> </a:t>
            </a:r>
            <a:r>
              <a:rPr lang="en-US" sz="2100" dirty="0" smtClean="0">
                <a:ea typeface="Batang" pitchFamily="18" charset="-127"/>
              </a:rPr>
              <a:t>        Coursework and </a:t>
            </a:r>
            <a:r>
              <a:rPr lang="en-US" sz="2100" dirty="0">
                <a:ea typeface="Batang" pitchFamily="18" charset="-127"/>
              </a:rPr>
              <a:t>Directed Teaching </a:t>
            </a:r>
            <a:r>
              <a:rPr lang="en-US" sz="2100" dirty="0" smtClean="0">
                <a:ea typeface="Batang" pitchFamily="18" charset="-127"/>
              </a:rPr>
              <a:t>         </a:t>
            </a:r>
          </a:p>
          <a:p>
            <a:pPr>
              <a:buFont typeface="Wingdings" panose="05000000000000000000" pitchFamily="2" charset="2"/>
              <a:buChar char="v"/>
            </a:pPr>
            <a:r>
              <a:rPr lang="en-US" sz="2600" dirty="0" smtClean="0">
                <a:ea typeface="Batang" pitchFamily="18" charset="-127"/>
              </a:rPr>
              <a:t>Internship Program</a:t>
            </a:r>
          </a:p>
          <a:p>
            <a:pPr>
              <a:buFont typeface="Wingdings" panose="05000000000000000000" pitchFamily="2" charset="2"/>
              <a:buChar char="v"/>
            </a:pPr>
            <a:r>
              <a:rPr lang="en-US" sz="2600" dirty="0" smtClean="0">
                <a:ea typeface="Batang" pitchFamily="18" charset="-127"/>
              </a:rPr>
              <a:t>Bilingual Authorization</a:t>
            </a:r>
          </a:p>
          <a:p>
            <a:pPr>
              <a:buFont typeface="Wingdings" panose="05000000000000000000" pitchFamily="2" charset="2"/>
              <a:buChar char="v"/>
            </a:pPr>
            <a:r>
              <a:rPr lang="en-US" sz="2600" dirty="0" smtClean="0">
                <a:ea typeface="Batang" pitchFamily="18" charset="-127"/>
              </a:rPr>
              <a:t>Clear Credential Program</a:t>
            </a:r>
          </a:p>
          <a:p>
            <a:pPr>
              <a:buFont typeface="Wingdings" panose="05000000000000000000" pitchFamily="2" charset="2"/>
              <a:buChar char="v"/>
            </a:pPr>
            <a:r>
              <a:rPr lang="en-US" sz="2600" dirty="0" smtClean="0">
                <a:ea typeface="Batang" pitchFamily="18" charset="-127"/>
              </a:rPr>
              <a:t>MSE Graduate Program</a:t>
            </a:r>
          </a:p>
          <a:p>
            <a:pPr>
              <a:buNone/>
            </a:pPr>
            <a:endParaRPr lang="en-US" sz="1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4056" y="4191000"/>
            <a:ext cx="1075944" cy="192132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4572000" cy="769441"/>
          </a:xfrm>
          <a:prstGeom prst="rect">
            <a:avLst/>
          </a:prstGeom>
        </p:spPr>
        <p:txBody>
          <a:bodyPr wrap="square">
            <a:spAutoFit/>
          </a:bodyPr>
          <a:lstStyle/>
          <a:p>
            <a:r>
              <a:rPr lang="en-US" sz="4400" i="1" dirty="0">
                <a:effectLst>
                  <a:outerShdw blurRad="38100" dist="38100" dir="2700000" algn="tl">
                    <a:srgbClr val="000000">
                      <a:alpha val="43137"/>
                    </a:srgbClr>
                  </a:outerShdw>
                </a:effectLst>
                <a:latin typeface="Lucida Bright" pitchFamily="18" charset="0"/>
              </a:rPr>
              <a:t>Cal State Apply</a:t>
            </a:r>
            <a:endParaRPr lang="en-US" sz="4400" dirty="0"/>
          </a:p>
        </p:txBody>
      </p:sp>
      <p:pic>
        <p:nvPicPr>
          <p:cNvPr id="5" name="Picture 4" descr="El árbol del conocimiento - Obra FCU"/>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143000"/>
            <a:ext cx="685800" cy="619506"/>
          </a:xfrm>
          <a:prstGeom prst="rect">
            <a:avLst/>
          </a:prstGeom>
        </p:spPr>
      </p:pic>
      <p:pic>
        <p:nvPicPr>
          <p:cNvPr id="6" name="Picture 5" descr="El árbol del conocimiento - Obra FCU"/>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1066800"/>
            <a:ext cx="697199" cy="629803"/>
          </a:xfrm>
          <a:prstGeom prst="rect">
            <a:avLst/>
          </a:prstGeom>
        </p:spPr>
      </p:pic>
      <p:sp>
        <p:nvSpPr>
          <p:cNvPr id="8" name="TextBox 7"/>
          <p:cNvSpPr txBox="1"/>
          <p:nvPr/>
        </p:nvSpPr>
        <p:spPr>
          <a:xfrm>
            <a:off x="838200" y="1066800"/>
            <a:ext cx="7467600" cy="830997"/>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Please</a:t>
            </a:r>
            <a:r>
              <a:rPr lang="en-US" sz="2400" b="1" dirty="0" smtClean="0">
                <a:latin typeface="Arial" panose="020B0604020202020204" pitchFamily="34" charset="0"/>
                <a:cs typeface="Arial" panose="020B0604020202020204" pitchFamily="34" charset="0"/>
              </a:rPr>
              <a:t> </a:t>
            </a:r>
            <a:r>
              <a:rPr lang="en-US" sz="2400" b="1" u="sng" dirty="0" smtClean="0">
                <a:latin typeface="Arial" panose="020B0604020202020204" pitchFamily="34" charset="0"/>
                <a:cs typeface="Arial" panose="020B0604020202020204" pitchFamily="34" charset="0"/>
              </a:rPr>
              <a:t>SKIP</a:t>
            </a:r>
            <a:r>
              <a:rPr lang="en-US" sz="2400" b="1"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a:t>
            </a:r>
            <a:r>
              <a:rPr lang="en-US" sz="2400" dirty="0" smtClean="0">
                <a:latin typeface="Arial" panose="020B0604020202020204" pitchFamily="34" charset="0"/>
                <a:cs typeface="Arial" panose="020B0604020202020204" pitchFamily="34" charset="0"/>
              </a:rPr>
              <a:t>he following sections on the Cal State Apply Application</a:t>
            </a:r>
            <a:endParaRPr lang="en-US" sz="2400" dirty="0">
              <a:latin typeface="Arial" panose="020B0604020202020204" pitchFamily="34" charset="0"/>
              <a:cs typeface="Arial" panose="020B0604020202020204" pitchFamily="34" charset="0"/>
            </a:endParaRPr>
          </a:p>
        </p:txBody>
      </p:sp>
      <p:sp>
        <p:nvSpPr>
          <p:cNvPr id="10" name="TextBox 9"/>
          <p:cNvSpPr txBox="1"/>
          <p:nvPr/>
        </p:nvSpPr>
        <p:spPr>
          <a:xfrm>
            <a:off x="308610" y="1924759"/>
            <a:ext cx="8115300" cy="3093154"/>
          </a:xfrm>
          <a:prstGeom prst="rect">
            <a:avLst/>
          </a:prstGeom>
          <a:noFill/>
        </p:spPr>
        <p:txBody>
          <a:bodyPr wrap="square" rtlCol="0">
            <a:spAutoFit/>
          </a:bodyPr>
          <a:lstStyle/>
          <a:p>
            <a:r>
              <a:rPr lang="en-US" sz="2000" b="1" u="sng" dirty="0" smtClean="0"/>
              <a:t>Standardized Tests</a:t>
            </a:r>
          </a:p>
          <a:p>
            <a:pPr marL="285750" indent="-285750">
              <a:buFont typeface="Wingdings" panose="05000000000000000000" pitchFamily="2" charset="2"/>
              <a:buChar char="§"/>
            </a:pPr>
            <a:r>
              <a:rPr lang="en-US" dirty="0" smtClean="0"/>
              <a:t>In the “</a:t>
            </a:r>
            <a:r>
              <a:rPr lang="en-US" b="1" dirty="0" smtClean="0"/>
              <a:t>Academic History</a:t>
            </a:r>
            <a:r>
              <a:rPr lang="en-US" dirty="0" smtClean="0"/>
              <a:t>” section in </a:t>
            </a:r>
            <a:r>
              <a:rPr lang="en-US" b="1" dirty="0" smtClean="0"/>
              <a:t>[Q2]</a:t>
            </a:r>
            <a:r>
              <a:rPr lang="en-US" dirty="0" smtClean="0"/>
              <a:t>, please </a:t>
            </a:r>
            <a:r>
              <a:rPr lang="en-US" b="1" u="sng" dirty="0" smtClean="0"/>
              <a:t>SKIP</a:t>
            </a:r>
            <a:r>
              <a:rPr lang="en-US" dirty="0" smtClean="0"/>
              <a:t> the </a:t>
            </a:r>
            <a:r>
              <a:rPr lang="en-US" b="1" dirty="0" smtClean="0"/>
              <a:t>Standardized Tests</a:t>
            </a:r>
            <a:r>
              <a:rPr lang="en-US" dirty="0" smtClean="0"/>
              <a:t> section. This section asks for test scores such as the GRE, SAT, and ACT, which are NOT needed for the SPED credential program. In order to </a:t>
            </a:r>
            <a:r>
              <a:rPr lang="en-US" i="1" dirty="0" smtClean="0"/>
              <a:t>skip</a:t>
            </a:r>
            <a:r>
              <a:rPr lang="en-US" dirty="0" smtClean="0"/>
              <a:t> this section, </a:t>
            </a:r>
            <a:r>
              <a:rPr lang="en-US" b="1" dirty="0" smtClean="0"/>
              <a:t>please select, “</a:t>
            </a:r>
            <a:r>
              <a:rPr lang="en-US" b="1" i="1" dirty="0" smtClean="0"/>
              <a:t>I am not adding any standardized tests.</a:t>
            </a:r>
            <a:r>
              <a:rPr lang="en-US" b="1" dirty="0" smtClean="0"/>
              <a:t>”</a:t>
            </a:r>
          </a:p>
          <a:p>
            <a:endParaRPr lang="en-US" b="1" dirty="0" smtClean="0"/>
          </a:p>
          <a:p>
            <a:r>
              <a:rPr lang="en-US" sz="2000" b="1" u="sng" dirty="0" smtClean="0"/>
              <a:t>Experiences</a:t>
            </a:r>
            <a:endParaRPr lang="en-US" dirty="0"/>
          </a:p>
          <a:p>
            <a:pPr marL="342900" indent="-342900">
              <a:buFont typeface="Wingdings" panose="05000000000000000000" pitchFamily="2" charset="2"/>
              <a:buChar char="§"/>
            </a:pPr>
            <a:r>
              <a:rPr lang="en-US" dirty="0"/>
              <a:t>In the “</a:t>
            </a:r>
            <a:r>
              <a:rPr lang="en-US" b="1" dirty="0"/>
              <a:t>Supporting Information</a:t>
            </a:r>
            <a:r>
              <a:rPr lang="en-US" dirty="0"/>
              <a:t>” section in </a:t>
            </a:r>
            <a:r>
              <a:rPr lang="en-US" b="1" dirty="0"/>
              <a:t>[Q3]</a:t>
            </a:r>
            <a:r>
              <a:rPr lang="en-US" dirty="0"/>
              <a:t>, please </a:t>
            </a:r>
            <a:r>
              <a:rPr lang="en-US" b="1" u="sng" dirty="0"/>
              <a:t>SKIP</a:t>
            </a:r>
            <a:r>
              <a:rPr lang="en-US" dirty="0"/>
              <a:t> the </a:t>
            </a:r>
            <a:r>
              <a:rPr lang="en-US" b="1" dirty="0"/>
              <a:t>Experiences</a:t>
            </a:r>
            <a:r>
              <a:rPr lang="en-US" dirty="0"/>
              <a:t> section. In order to </a:t>
            </a:r>
            <a:r>
              <a:rPr lang="en-US" i="1" dirty="0"/>
              <a:t>skip</a:t>
            </a:r>
            <a:r>
              <a:rPr lang="en-US" dirty="0"/>
              <a:t> this section, </a:t>
            </a:r>
            <a:r>
              <a:rPr lang="en-US" b="1" dirty="0"/>
              <a:t>please select, “</a:t>
            </a:r>
            <a:r>
              <a:rPr lang="en-US" b="1" i="1" dirty="0"/>
              <a:t>I am not adding any experiences.</a:t>
            </a:r>
            <a:r>
              <a:rPr lang="en-US" b="1" dirty="0"/>
              <a:t>”</a:t>
            </a:r>
            <a:r>
              <a:rPr lang="en-US" dirty="0"/>
              <a:t> </a:t>
            </a:r>
          </a:p>
          <a:p>
            <a:endParaRPr lang="en-US" sz="1100" b="1" dirty="0" smtClean="0"/>
          </a:p>
        </p:txBody>
      </p:sp>
    </p:spTree>
    <p:extLst>
      <p:ext uri="{BB962C8B-B14F-4D97-AF65-F5344CB8AC3E}">
        <p14:creationId xmlns:p14="http://schemas.microsoft.com/office/powerpoint/2010/main" val="1851697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1600" y="152400"/>
            <a:ext cx="4572000" cy="769441"/>
          </a:xfrm>
          <a:prstGeom prst="rect">
            <a:avLst/>
          </a:prstGeom>
        </p:spPr>
        <p:txBody>
          <a:bodyPr wrap="square">
            <a:spAutoFit/>
          </a:bodyPr>
          <a:lstStyle/>
          <a:p>
            <a:r>
              <a:rPr lang="en-US" sz="4400" i="1" dirty="0" smtClean="0">
                <a:effectLst>
                  <a:outerShdw blurRad="38100" dist="38100" dir="2700000" algn="tl">
                    <a:srgbClr val="000000">
                      <a:alpha val="43137"/>
                    </a:srgbClr>
                  </a:outerShdw>
                </a:effectLst>
                <a:latin typeface="Lucida Bright" pitchFamily="18" charset="0"/>
              </a:rPr>
              <a:t>Cal State Apply</a:t>
            </a:r>
            <a:endParaRPr lang="en-US" sz="4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5390"/>
            <a:ext cx="8991600" cy="5307810"/>
          </a:xfrm>
          <a:prstGeom prst="rect">
            <a:avLst/>
          </a:prstGeom>
        </p:spPr>
      </p:pic>
      <p:sp>
        <p:nvSpPr>
          <p:cNvPr id="8" name="TextBox 7"/>
          <p:cNvSpPr txBox="1"/>
          <p:nvPr/>
        </p:nvSpPr>
        <p:spPr>
          <a:xfrm>
            <a:off x="6057900" y="2057400"/>
            <a:ext cx="2209800" cy="2438400"/>
          </a:xfrm>
          <a:prstGeom prst="rect">
            <a:avLst/>
          </a:prstGeom>
          <a:noFill/>
          <a:ln w="76200">
            <a:solidFill>
              <a:schemeClr val="tx1"/>
            </a:solidFill>
          </a:ln>
        </p:spPr>
        <p:txBody>
          <a:bodyPr wrap="square" rtlCol="0">
            <a:spAutoFit/>
          </a:bodyPr>
          <a:lstStyle/>
          <a:p>
            <a:endParaRPr lang="en-US" dirty="0"/>
          </a:p>
        </p:txBody>
      </p:sp>
      <p:sp>
        <p:nvSpPr>
          <p:cNvPr id="9" name="TextBox 8"/>
          <p:cNvSpPr txBox="1"/>
          <p:nvPr/>
        </p:nvSpPr>
        <p:spPr>
          <a:xfrm>
            <a:off x="6934200" y="2057400"/>
            <a:ext cx="685800" cy="369332"/>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[Q2]</a:t>
            </a:r>
            <a:endParaRPr lang="en-US" b="1"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518070"/>
            <a:ext cx="1295400" cy="542925"/>
          </a:xfrm>
          <a:prstGeom prst="rect">
            <a:avLst/>
          </a:prstGeom>
        </p:spPr>
      </p:pic>
    </p:spTree>
    <p:extLst>
      <p:ext uri="{BB962C8B-B14F-4D97-AF65-F5344CB8AC3E}">
        <p14:creationId xmlns:p14="http://schemas.microsoft.com/office/powerpoint/2010/main" val="28900715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4572000" cy="769441"/>
          </a:xfrm>
          <a:prstGeom prst="rect">
            <a:avLst/>
          </a:prstGeom>
        </p:spPr>
        <p:txBody>
          <a:bodyPr wrap="square">
            <a:spAutoFit/>
          </a:bodyPr>
          <a:lstStyle/>
          <a:p>
            <a:r>
              <a:rPr lang="en-US" sz="4400" i="1" dirty="0" smtClean="0">
                <a:effectLst>
                  <a:outerShdw blurRad="38100" dist="38100" dir="2700000" algn="tl">
                    <a:srgbClr val="000000">
                      <a:alpha val="43137"/>
                    </a:srgbClr>
                  </a:outerShdw>
                </a:effectLst>
                <a:latin typeface="Lucida Bright" pitchFamily="18" charset="0"/>
              </a:rPr>
              <a:t>Cal State Apply</a:t>
            </a:r>
            <a:endParaRPr lang="en-US" sz="4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516265"/>
            <a:ext cx="8988077" cy="4335895"/>
          </a:xfrm>
          <a:prstGeom prst="rect">
            <a:avLst/>
          </a:prstGeom>
        </p:spPr>
      </p:pic>
      <p:cxnSp>
        <p:nvCxnSpPr>
          <p:cNvPr id="10" name="Straight Arrow Connector 9"/>
          <p:cNvCxnSpPr/>
          <p:nvPr/>
        </p:nvCxnSpPr>
        <p:spPr>
          <a:xfrm flipH="1" flipV="1">
            <a:off x="4876800" y="5309038"/>
            <a:ext cx="342900" cy="54312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048000" y="4953000"/>
            <a:ext cx="5590309" cy="5334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74538" y="5842438"/>
            <a:ext cx="7391400" cy="923330"/>
          </a:xfrm>
          <a:prstGeom prst="rect">
            <a:avLst/>
          </a:prstGeom>
          <a:noFill/>
          <a:ln w="57150">
            <a:solidFill>
              <a:schemeClr val="tx1"/>
            </a:solidFill>
          </a:ln>
        </p:spPr>
        <p:txBody>
          <a:bodyPr wrap="square" rtlCol="0">
            <a:spAutoFit/>
          </a:bodyPr>
          <a:lstStyle/>
          <a:p>
            <a:r>
              <a:rPr lang="en-US" b="1" dirty="0" smtClean="0"/>
              <a:t>Standardized Tests- </a:t>
            </a:r>
            <a:r>
              <a:rPr lang="en-US" dirty="0" smtClean="0"/>
              <a:t>All of the tests listed in this section are NOT needed for the credential program. Please select “</a:t>
            </a:r>
            <a:r>
              <a:rPr lang="en-US" b="1" dirty="0" smtClean="0"/>
              <a:t>I am not adding any standardized tests</a:t>
            </a:r>
            <a:r>
              <a:rPr lang="en-US" dirty="0" smtClean="0"/>
              <a:t>”. </a:t>
            </a:r>
            <a:endParaRPr lang="en-US" dirty="0"/>
          </a:p>
        </p:txBody>
      </p:sp>
      <p:sp>
        <p:nvSpPr>
          <p:cNvPr id="6" name="TextBox 5"/>
          <p:cNvSpPr txBox="1"/>
          <p:nvPr/>
        </p:nvSpPr>
        <p:spPr>
          <a:xfrm>
            <a:off x="5029200" y="165556"/>
            <a:ext cx="3761509" cy="1384995"/>
          </a:xfrm>
          <a:prstGeom prst="rect">
            <a:avLst/>
          </a:prstGeom>
          <a:noFill/>
          <a:ln w="76200">
            <a:solidFill>
              <a:schemeClr val="tx1"/>
            </a:solidFill>
          </a:ln>
        </p:spPr>
        <p:txBody>
          <a:bodyPr wrap="square" rtlCol="0">
            <a:spAutoFit/>
          </a:bodyPr>
          <a:lstStyle/>
          <a:p>
            <a:r>
              <a:rPr lang="en-US" sz="2800" b="1" dirty="0" smtClean="0">
                <a:latin typeface="Calibri" panose="020F0502020204030204" pitchFamily="34" charset="0"/>
                <a:cs typeface="Calibri" panose="020F0502020204030204" pitchFamily="34" charset="0"/>
              </a:rPr>
              <a:t>[Q2]- Academic History Section- Standardized Tests</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93002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4572000" cy="769441"/>
          </a:xfrm>
          <a:prstGeom prst="rect">
            <a:avLst/>
          </a:prstGeom>
        </p:spPr>
        <p:txBody>
          <a:bodyPr wrap="square">
            <a:spAutoFit/>
          </a:bodyPr>
          <a:lstStyle/>
          <a:p>
            <a:r>
              <a:rPr lang="en-US" sz="4400" i="1" dirty="0" smtClean="0">
                <a:effectLst>
                  <a:outerShdw blurRad="38100" dist="38100" dir="2700000" algn="tl">
                    <a:srgbClr val="000000">
                      <a:alpha val="43137"/>
                    </a:srgbClr>
                  </a:outerShdw>
                </a:effectLst>
                <a:latin typeface="Lucida Bright" pitchFamily="18" charset="0"/>
              </a:rPr>
              <a:t>Cal State Apply</a:t>
            </a:r>
            <a:endParaRPr lang="en-US" sz="4400" dirty="0"/>
          </a:p>
        </p:txBody>
      </p:sp>
      <p:sp>
        <p:nvSpPr>
          <p:cNvPr id="3" name="TextBox 2"/>
          <p:cNvSpPr txBox="1"/>
          <p:nvPr/>
        </p:nvSpPr>
        <p:spPr>
          <a:xfrm>
            <a:off x="4648200" y="165556"/>
            <a:ext cx="4267200" cy="954107"/>
          </a:xfrm>
          <a:prstGeom prst="rect">
            <a:avLst/>
          </a:prstGeom>
          <a:noFill/>
          <a:ln w="57150">
            <a:solidFill>
              <a:schemeClr val="tx1"/>
            </a:solidFill>
          </a:ln>
        </p:spPr>
        <p:txBody>
          <a:bodyPr wrap="square" rtlCol="0">
            <a:spAutoFit/>
          </a:bodyPr>
          <a:lstStyle/>
          <a:p>
            <a:r>
              <a:rPr lang="en-US" sz="2800" b="1" dirty="0" smtClean="0">
                <a:latin typeface="Calibri" panose="020F0502020204030204" pitchFamily="34" charset="0"/>
                <a:cs typeface="Calibri" panose="020F0502020204030204" pitchFamily="34" charset="0"/>
              </a:rPr>
              <a:t>[Q2]- Academic History Section- Standardized Tests</a:t>
            </a:r>
            <a:endParaRPr lang="en-US" sz="2800" b="1"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263" y="1196039"/>
            <a:ext cx="6891338" cy="5314298"/>
          </a:xfrm>
          <a:prstGeom prst="rect">
            <a:avLst/>
          </a:prstGeom>
        </p:spPr>
      </p:pic>
      <p:sp>
        <p:nvSpPr>
          <p:cNvPr id="5" name="Rectangle 4"/>
          <p:cNvSpPr/>
          <p:nvPr/>
        </p:nvSpPr>
        <p:spPr>
          <a:xfrm>
            <a:off x="2895600" y="3352800"/>
            <a:ext cx="4572001" cy="6096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5715000" y="4038776"/>
            <a:ext cx="58578" cy="211853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33400" y="3657600"/>
            <a:ext cx="2057400" cy="5715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5131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8730" y="175260"/>
            <a:ext cx="4572000" cy="769441"/>
          </a:xfrm>
          <a:prstGeom prst="rect">
            <a:avLst/>
          </a:prstGeom>
        </p:spPr>
        <p:txBody>
          <a:bodyPr wrap="square">
            <a:spAutoFit/>
          </a:bodyPr>
          <a:lstStyle/>
          <a:p>
            <a:r>
              <a:rPr lang="en-US" sz="4400" i="1" dirty="0" smtClean="0">
                <a:effectLst>
                  <a:outerShdw blurRad="38100" dist="38100" dir="2700000" algn="tl">
                    <a:srgbClr val="000000">
                      <a:alpha val="43137"/>
                    </a:srgbClr>
                  </a:outerShdw>
                </a:effectLst>
                <a:latin typeface="Lucida Bright" pitchFamily="18" charset="0"/>
              </a:rPr>
              <a:t>Cal State Apply</a:t>
            </a:r>
            <a:endParaRPr lang="en-US" sz="4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 y="1143000"/>
            <a:ext cx="8839200" cy="5497374"/>
          </a:xfrm>
          <a:prstGeom prst="rect">
            <a:avLst/>
          </a:prstGeom>
        </p:spPr>
      </p:pic>
      <p:sp>
        <p:nvSpPr>
          <p:cNvPr id="5" name="TextBox 4"/>
          <p:cNvSpPr txBox="1"/>
          <p:nvPr/>
        </p:nvSpPr>
        <p:spPr>
          <a:xfrm>
            <a:off x="3733800" y="4560114"/>
            <a:ext cx="2133600" cy="2057400"/>
          </a:xfrm>
          <a:prstGeom prst="rect">
            <a:avLst/>
          </a:prstGeom>
          <a:noFill/>
          <a:ln w="76200">
            <a:solidFill>
              <a:schemeClr val="tx1"/>
            </a:solidFill>
          </a:ln>
        </p:spPr>
        <p:txBody>
          <a:bodyPr wrap="square" rtlCol="0">
            <a:spAutoFit/>
          </a:bodyPr>
          <a:lstStyle/>
          <a:p>
            <a:endParaRPr lang="en-US" dirty="0"/>
          </a:p>
        </p:txBody>
      </p:sp>
      <p:sp>
        <p:nvSpPr>
          <p:cNvPr id="6" name="TextBox 5"/>
          <p:cNvSpPr txBox="1"/>
          <p:nvPr/>
        </p:nvSpPr>
        <p:spPr>
          <a:xfrm>
            <a:off x="4343400" y="4537254"/>
            <a:ext cx="914400" cy="369332"/>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[Q3]</a:t>
            </a:r>
            <a:endParaRPr lang="en-US" b="1"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420647"/>
            <a:ext cx="1295400" cy="542925"/>
          </a:xfrm>
          <a:prstGeom prst="rect">
            <a:avLst/>
          </a:prstGeom>
        </p:spPr>
      </p:pic>
    </p:spTree>
    <p:extLst>
      <p:ext uri="{BB962C8B-B14F-4D97-AF65-F5344CB8AC3E}">
        <p14:creationId xmlns:p14="http://schemas.microsoft.com/office/powerpoint/2010/main" val="26078403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57890"/>
            <a:ext cx="4572000" cy="769441"/>
          </a:xfrm>
          <a:prstGeom prst="rect">
            <a:avLst/>
          </a:prstGeom>
        </p:spPr>
        <p:txBody>
          <a:bodyPr wrap="square">
            <a:spAutoFit/>
          </a:bodyPr>
          <a:lstStyle/>
          <a:p>
            <a:r>
              <a:rPr lang="en-US" sz="4400" i="1" dirty="0" smtClean="0">
                <a:effectLst>
                  <a:outerShdw blurRad="38100" dist="38100" dir="2700000" algn="tl">
                    <a:srgbClr val="000000">
                      <a:alpha val="43137"/>
                    </a:srgbClr>
                  </a:outerShdw>
                </a:effectLst>
                <a:latin typeface="Lucida Bright" pitchFamily="18" charset="0"/>
              </a:rPr>
              <a:t>Cal State Apply</a:t>
            </a:r>
            <a:endParaRPr lang="en-US" sz="4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 y="998111"/>
            <a:ext cx="6400800" cy="2533490"/>
          </a:xfrm>
          <a:prstGeom prst="rect">
            <a:avLst/>
          </a:prstGeom>
        </p:spPr>
      </p:pic>
      <p:cxnSp>
        <p:nvCxnSpPr>
          <p:cNvPr id="6" name="Straight Arrow Connector 5"/>
          <p:cNvCxnSpPr/>
          <p:nvPr/>
        </p:nvCxnSpPr>
        <p:spPr>
          <a:xfrm flipH="1" flipV="1">
            <a:off x="2514600" y="3053665"/>
            <a:ext cx="76198" cy="47793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3541587"/>
            <a:ext cx="3652580" cy="3323731"/>
          </a:xfrm>
          <a:prstGeom prst="rect">
            <a:avLst/>
          </a:prstGeom>
        </p:spPr>
      </p:pic>
      <p:sp>
        <p:nvSpPr>
          <p:cNvPr id="10" name="TextBox 9"/>
          <p:cNvSpPr txBox="1"/>
          <p:nvPr/>
        </p:nvSpPr>
        <p:spPr>
          <a:xfrm>
            <a:off x="6172200" y="5562600"/>
            <a:ext cx="2133600" cy="584775"/>
          </a:xfrm>
          <a:prstGeom prst="rect">
            <a:avLst/>
          </a:prstGeom>
          <a:solidFill>
            <a:schemeClr val="bg1"/>
          </a:solidFill>
          <a:ln w="76200">
            <a:solidFill>
              <a:schemeClr val="tx1"/>
            </a:solidFill>
          </a:ln>
        </p:spPr>
        <p:txBody>
          <a:bodyPr wrap="square" rtlCol="0">
            <a:spAutoFit/>
          </a:bodyPr>
          <a:lstStyle/>
          <a:p>
            <a:r>
              <a:rPr lang="en-US" sz="1600" dirty="0" smtClean="0">
                <a:solidFill>
                  <a:schemeClr val="bg2">
                    <a:lumMod val="75000"/>
                  </a:schemeClr>
                </a:solidFill>
              </a:rPr>
              <a:t>I am Not Adding any Experiences</a:t>
            </a:r>
            <a:endParaRPr lang="en-US" sz="1600" dirty="0">
              <a:solidFill>
                <a:schemeClr val="bg2">
                  <a:lumMod val="75000"/>
                </a:schemeClr>
              </a:solidFill>
            </a:endParaRPr>
          </a:p>
        </p:txBody>
      </p:sp>
      <p:cxnSp>
        <p:nvCxnSpPr>
          <p:cNvPr id="12" name="Straight Arrow Connector 11"/>
          <p:cNvCxnSpPr/>
          <p:nvPr/>
        </p:nvCxnSpPr>
        <p:spPr>
          <a:xfrm flipV="1">
            <a:off x="3771899" y="5867400"/>
            <a:ext cx="2324101" cy="3048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743198" y="3141477"/>
            <a:ext cx="4191000" cy="400110"/>
          </a:xfrm>
          <a:prstGeom prst="rect">
            <a:avLst/>
          </a:prstGeom>
          <a:solidFill>
            <a:schemeClr val="bg1"/>
          </a:solidFill>
          <a:ln w="38100">
            <a:solidFill>
              <a:schemeClr val="tx1"/>
            </a:solidFill>
          </a:ln>
        </p:spPr>
        <p:txBody>
          <a:bodyPr wrap="square" rtlCol="0">
            <a:spAutoFit/>
          </a:bodyPr>
          <a:lstStyle/>
          <a:p>
            <a:r>
              <a:rPr lang="en-US" sz="2000" b="1" dirty="0" smtClean="0">
                <a:latin typeface="Calibri" panose="020F0502020204030204" pitchFamily="34" charset="0"/>
                <a:cs typeface="Calibri" panose="020F0502020204030204" pitchFamily="34" charset="0"/>
              </a:rPr>
              <a:t>Click the blue “Experiences” button</a:t>
            </a:r>
            <a:endParaRPr lang="en-US" sz="2000" b="1" dirty="0">
              <a:latin typeface="Calibri" panose="020F0502020204030204" pitchFamily="34" charset="0"/>
              <a:cs typeface="Calibri" panose="020F0502020204030204" pitchFamily="34" charset="0"/>
            </a:endParaRPr>
          </a:p>
        </p:txBody>
      </p:sp>
      <p:sp>
        <p:nvSpPr>
          <p:cNvPr id="13" name="TextBox 12"/>
          <p:cNvSpPr txBox="1"/>
          <p:nvPr/>
        </p:nvSpPr>
        <p:spPr>
          <a:xfrm>
            <a:off x="114300" y="5674967"/>
            <a:ext cx="3657600" cy="646331"/>
          </a:xfrm>
          <a:prstGeom prst="rect">
            <a:avLst/>
          </a:prstGeom>
          <a:noFill/>
          <a:ln w="76200">
            <a:solidFill>
              <a:schemeClr val="tx1"/>
            </a:solidFill>
          </a:ln>
        </p:spPr>
        <p:txBody>
          <a:bodyPr wrap="square" rtlCol="0">
            <a:spAutoFit/>
          </a:bodyPr>
          <a:lstStyle/>
          <a:p>
            <a:r>
              <a:rPr lang="en-US" b="1" dirty="0" smtClean="0">
                <a:latin typeface="Calibri" panose="020F0502020204030204" pitchFamily="34" charset="0"/>
                <a:cs typeface="Calibri" panose="020F0502020204030204" pitchFamily="34" charset="0"/>
              </a:rPr>
              <a:t>Then, click “I am not adding any experiences”</a:t>
            </a:r>
            <a:endParaRPr lang="en-US" b="1" dirty="0">
              <a:latin typeface="Calibri" panose="020F0502020204030204" pitchFamily="34" charset="0"/>
              <a:cs typeface="Calibri" panose="020F0502020204030204" pitchFamily="34" charset="0"/>
            </a:endParaRPr>
          </a:p>
        </p:txBody>
      </p:sp>
      <p:sp>
        <p:nvSpPr>
          <p:cNvPr id="15" name="TextBox 14"/>
          <p:cNvSpPr txBox="1"/>
          <p:nvPr/>
        </p:nvSpPr>
        <p:spPr>
          <a:xfrm>
            <a:off x="5423535" y="104001"/>
            <a:ext cx="3630930" cy="1077218"/>
          </a:xfrm>
          <a:prstGeom prst="rect">
            <a:avLst/>
          </a:prstGeom>
          <a:noFill/>
        </p:spPr>
        <p:txBody>
          <a:bodyPr wrap="square" rtlCol="0">
            <a:spAutoFit/>
          </a:bodyPr>
          <a:lstStyle/>
          <a:p>
            <a:r>
              <a:rPr lang="en-US" sz="3200" b="1" dirty="0" smtClean="0">
                <a:latin typeface="Calibri" panose="020F0502020204030204" pitchFamily="34" charset="0"/>
                <a:cs typeface="Calibri" panose="020F0502020204030204" pitchFamily="34" charset="0"/>
              </a:rPr>
              <a:t>[Q3]- Supporting Information Section</a:t>
            </a:r>
            <a:endParaRPr lang="en-US"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08542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57890"/>
            <a:ext cx="4572000" cy="769441"/>
          </a:xfrm>
          <a:prstGeom prst="rect">
            <a:avLst/>
          </a:prstGeom>
        </p:spPr>
        <p:txBody>
          <a:bodyPr wrap="square">
            <a:spAutoFit/>
          </a:bodyPr>
          <a:lstStyle/>
          <a:p>
            <a:r>
              <a:rPr lang="en-US" sz="4400" i="1" dirty="0" smtClean="0">
                <a:effectLst>
                  <a:outerShdw blurRad="38100" dist="38100" dir="2700000" algn="tl">
                    <a:srgbClr val="000000">
                      <a:alpha val="43137"/>
                    </a:srgbClr>
                  </a:outerShdw>
                </a:effectLst>
                <a:latin typeface="Lucida Bright" pitchFamily="18" charset="0"/>
              </a:rPr>
              <a:t>Cal State Apply</a:t>
            </a:r>
            <a:endParaRPr lang="en-US" sz="44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1852" b="2183"/>
          <a:stretch/>
        </p:blipFill>
        <p:spPr>
          <a:xfrm>
            <a:off x="381000" y="1027331"/>
            <a:ext cx="8077200" cy="5525869"/>
          </a:xfrm>
          <a:prstGeom prst="rect">
            <a:avLst/>
          </a:prstGeom>
        </p:spPr>
      </p:pic>
      <p:sp>
        <p:nvSpPr>
          <p:cNvPr id="4" name="TextBox 3"/>
          <p:cNvSpPr txBox="1"/>
          <p:nvPr/>
        </p:nvSpPr>
        <p:spPr>
          <a:xfrm>
            <a:off x="6172200" y="4495800"/>
            <a:ext cx="2286000" cy="2286000"/>
          </a:xfrm>
          <a:prstGeom prst="rect">
            <a:avLst/>
          </a:prstGeom>
          <a:noFill/>
          <a:ln w="76200">
            <a:solidFill>
              <a:schemeClr val="tx1"/>
            </a:solidFill>
          </a:ln>
        </p:spPr>
        <p:txBody>
          <a:bodyPr wrap="square" rtlCol="0">
            <a:spAutoFit/>
          </a:bodyPr>
          <a:lstStyle/>
          <a:p>
            <a:endParaRPr lang="en-US" dirty="0"/>
          </a:p>
        </p:txBody>
      </p:sp>
      <p:sp>
        <p:nvSpPr>
          <p:cNvPr id="5" name="TextBox 4"/>
          <p:cNvSpPr txBox="1"/>
          <p:nvPr/>
        </p:nvSpPr>
        <p:spPr>
          <a:xfrm>
            <a:off x="7010400" y="4495800"/>
            <a:ext cx="762000" cy="369332"/>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[Q4]</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03578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4572000" cy="769441"/>
          </a:xfrm>
          <a:prstGeom prst="rect">
            <a:avLst/>
          </a:prstGeom>
        </p:spPr>
        <p:txBody>
          <a:bodyPr wrap="square">
            <a:spAutoFit/>
          </a:bodyPr>
          <a:lstStyle/>
          <a:p>
            <a:r>
              <a:rPr lang="en-US" sz="4400" i="1" dirty="0" smtClean="0">
                <a:effectLst>
                  <a:outerShdw blurRad="38100" dist="38100" dir="2700000" algn="tl">
                    <a:srgbClr val="000000">
                      <a:alpha val="43137"/>
                    </a:srgbClr>
                  </a:outerShdw>
                </a:effectLst>
                <a:latin typeface="Lucida Bright" pitchFamily="18" charset="0"/>
              </a:rPr>
              <a:t>Cal State Apply</a:t>
            </a:r>
            <a:endParaRPr lang="en-US" sz="4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66972"/>
            <a:ext cx="9144000" cy="3696684"/>
          </a:xfrm>
          <a:prstGeom prst="rect">
            <a:avLst/>
          </a:prstGeom>
        </p:spPr>
      </p:pic>
      <p:sp>
        <p:nvSpPr>
          <p:cNvPr id="4" name="TextBox 3"/>
          <p:cNvSpPr txBox="1"/>
          <p:nvPr/>
        </p:nvSpPr>
        <p:spPr>
          <a:xfrm>
            <a:off x="4777740" y="990600"/>
            <a:ext cx="3657600" cy="954107"/>
          </a:xfrm>
          <a:prstGeom prst="rect">
            <a:avLst/>
          </a:prstGeom>
          <a:noFill/>
          <a:ln w="76200">
            <a:solidFill>
              <a:schemeClr val="tx1"/>
            </a:solidFill>
          </a:ln>
        </p:spPr>
        <p:txBody>
          <a:bodyPr wrap="square" rtlCol="0">
            <a:spAutoFit/>
          </a:bodyPr>
          <a:lstStyle/>
          <a:p>
            <a:r>
              <a:rPr lang="en-US" sz="2800" b="1" dirty="0" smtClean="0">
                <a:latin typeface="Calibri" panose="020F0502020204030204" pitchFamily="34" charset="0"/>
                <a:cs typeface="Calibri" panose="020F0502020204030204" pitchFamily="34" charset="0"/>
              </a:rPr>
              <a:t>[Q4]- Program Materials Section</a:t>
            </a:r>
            <a:endParaRPr lang="en-US" sz="2800" b="1" dirty="0">
              <a:latin typeface="Calibri" panose="020F0502020204030204" pitchFamily="34" charset="0"/>
              <a:cs typeface="Calibri" panose="020F0502020204030204" pitchFamily="34" charset="0"/>
            </a:endParaRPr>
          </a:p>
        </p:txBody>
      </p:sp>
      <p:sp>
        <p:nvSpPr>
          <p:cNvPr id="5" name="TextBox 4"/>
          <p:cNvSpPr txBox="1"/>
          <p:nvPr/>
        </p:nvSpPr>
        <p:spPr>
          <a:xfrm>
            <a:off x="4777740" y="284115"/>
            <a:ext cx="4213860" cy="523220"/>
          </a:xfrm>
          <a:prstGeom prst="rect">
            <a:avLst/>
          </a:prstGeom>
          <a:noFill/>
          <a:ln w="76200">
            <a:solidFill>
              <a:schemeClr val="tx1"/>
            </a:solidFill>
          </a:ln>
        </p:spPr>
        <p:txBody>
          <a:bodyPr wrap="square" rtlCol="0">
            <a:spAutoFit/>
          </a:bodyPr>
          <a:lstStyle/>
          <a:p>
            <a:r>
              <a:rPr lang="en-US" sz="2800" b="1" dirty="0" smtClean="0">
                <a:solidFill>
                  <a:srgbClr val="FF0000"/>
                </a:solidFill>
                <a:latin typeface="Calibri" panose="020F0502020204030204" pitchFamily="34" charset="0"/>
                <a:cs typeface="Calibri" panose="020F0502020204030204" pitchFamily="34" charset="0"/>
              </a:rPr>
              <a:t>PRE-REQUISITE Application</a:t>
            </a:r>
            <a:endParaRPr lang="en-US" sz="2800" b="1" dirty="0">
              <a:solidFill>
                <a:srgbClr val="FF0000"/>
              </a:solidFill>
              <a:latin typeface="Calibri" panose="020F0502020204030204" pitchFamily="34" charset="0"/>
              <a:cs typeface="Calibri" panose="020F0502020204030204" pitchFamily="34" charset="0"/>
            </a:endParaRPr>
          </a:p>
        </p:txBody>
      </p:sp>
      <p:sp>
        <p:nvSpPr>
          <p:cNvPr id="6" name="TextBox 5"/>
          <p:cNvSpPr txBox="1"/>
          <p:nvPr/>
        </p:nvSpPr>
        <p:spPr>
          <a:xfrm>
            <a:off x="3200400" y="5863656"/>
            <a:ext cx="4267200" cy="707886"/>
          </a:xfrm>
          <a:prstGeom prst="rect">
            <a:avLst/>
          </a:prstGeom>
          <a:noFill/>
          <a:ln w="76200">
            <a:solidFill>
              <a:srgbClr val="FF0000"/>
            </a:solidFill>
          </a:ln>
        </p:spPr>
        <p:txBody>
          <a:bodyPr wrap="square" rtlCol="0">
            <a:spAutoFit/>
          </a:bodyPr>
          <a:lstStyle/>
          <a:p>
            <a:r>
              <a:rPr lang="en-US" sz="2000" b="1" dirty="0" smtClean="0">
                <a:latin typeface="Calibri" panose="020F0502020204030204" pitchFamily="34" charset="0"/>
                <a:cs typeface="Calibri" panose="020F0502020204030204" pitchFamily="34" charset="0"/>
              </a:rPr>
              <a:t>Click the blue box that states, </a:t>
            </a:r>
          </a:p>
          <a:p>
            <a:r>
              <a:rPr lang="en-US" sz="2000" b="1" dirty="0" smtClean="0">
                <a:solidFill>
                  <a:srgbClr val="FF0000"/>
                </a:solidFill>
                <a:latin typeface="Calibri" panose="020F0502020204030204" pitchFamily="34" charset="0"/>
                <a:cs typeface="Calibri" panose="020F0502020204030204" pitchFamily="34" charset="0"/>
              </a:rPr>
              <a:t>“___ PRE-REQUISITE</a:t>
            </a:r>
            <a:r>
              <a:rPr lang="en-US" sz="2000" b="1" dirty="0" smtClean="0">
                <a:latin typeface="Calibri" panose="020F0502020204030204" pitchFamily="34" charset="0"/>
                <a:cs typeface="Calibri" panose="020F0502020204030204" pitchFamily="34" charset="0"/>
              </a:rPr>
              <a:t>.”</a:t>
            </a:r>
            <a:endParaRPr lang="en-US" sz="2000" b="1" dirty="0">
              <a:latin typeface="Calibri" panose="020F0502020204030204" pitchFamily="34" charset="0"/>
              <a:cs typeface="Calibri" panose="020F0502020204030204" pitchFamily="34" charset="0"/>
            </a:endParaRPr>
          </a:p>
        </p:txBody>
      </p:sp>
      <p:cxnSp>
        <p:nvCxnSpPr>
          <p:cNvPr id="7" name="Straight Arrow Connector 6"/>
          <p:cNvCxnSpPr/>
          <p:nvPr/>
        </p:nvCxnSpPr>
        <p:spPr>
          <a:xfrm flipV="1">
            <a:off x="4419600" y="5215956"/>
            <a:ext cx="457200" cy="6096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2772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354"/>
            <a:ext cx="4572000" cy="769441"/>
          </a:xfrm>
          <a:prstGeom prst="rect">
            <a:avLst/>
          </a:prstGeom>
        </p:spPr>
        <p:txBody>
          <a:bodyPr wrap="square">
            <a:spAutoFit/>
          </a:bodyPr>
          <a:lstStyle/>
          <a:p>
            <a:r>
              <a:rPr lang="en-US" sz="4400" i="1" dirty="0" smtClean="0">
                <a:effectLst>
                  <a:outerShdw blurRad="38100" dist="38100" dir="2700000" algn="tl">
                    <a:srgbClr val="000000">
                      <a:alpha val="43137"/>
                    </a:srgbClr>
                  </a:outerShdw>
                </a:effectLst>
                <a:latin typeface="Lucida Bright" pitchFamily="18" charset="0"/>
              </a:rPr>
              <a:t>Cal State Apply</a:t>
            </a:r>
            <a:endParaRPr lang="en-US" sz="4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 y="1701663"/>
            <a:ext cx="9144000" cy="3622931"/>
          </a:xfrm>
          <a:prstGeom prst="rect">
            <a:avLst/>
          </a:prstGeom>
        </p:spPr>
      </p:pic>
      <p:sp>
        <p:nvSpPr>
          <p:cNvPr id="4" name="TextBox 3"/>
          <p:cNvSpPr txBox="1"/>
          <p:nvPr/>
        </p:nvSpPr>
        <p:spPr>
          <a:xfrm>
            <a:off x="4800600" y="821048"/>
            <a:ext cx="3657600" cy="954107"/>
          </a:xfrm>
          <a:prstGeom prst="rect">
            <a:avLst/>
          </a:prstGeom>
          <a:noFill/>
          <a:ln w="76200">
            <a:solidFill>
              <a:schemeClr val="tx1"/>
            </a:solidFill>
          </a:ln>
        </p:spPr>
        <p:txBody>
          <a:bodyPr wrap="square" rtlCol="0">
            <a:spAutoFit/>
          </a:bodyPr>
          <a:lstStyle/>
          <a:p>
            <a:r>
              <a:rPr lang="en-US" sz="2800" b="1" dirty="0" smtClean="0">
                <a:latin typeface="Calibri" panose="020F0502020204030204" pitchFamily="34" charset="0"/>
                <a:cs typeface="Calibri" panose="020F0502020204030204" pitchFamily="34" charset="0"/>
              </a:rPr>
              <a:t>[Q4]- Program Materials Section</a:t>
            </a:r>
            <a:endParaRPr lang="en-US" sz="2800" b="1" dirty="0">
              <a:latin typeface="Calibri" panose="020F0502020204030204" pitchFamily="34" charset="0"/>
              <a:cs typeface="Calibri" panose="020F0502020204030204" pitchFamily="34" charset="0"/>
            </a:endParaRPr>
          </a:p>
        </p:txBody>
      </p:sp>
      <p:sp>
        <p:nvSpPr>
          <p:cNvPr id="5" name="TextBox 4"/>
          <p:cNvSpPr txBox="1"/>
          <p:nvPr/>
        </p:nvSpPr>
        <p:spPr>
          <a:xfrm>
            <a:off x="3886200" y="5486400"/>
            <a:ext cx="4267200" cy="1015663"/>
          </a:xfrm>
          <a:prstGeom prst="rect">
            <a:avLst/>
          </a:prstGeom>
          <a:noFill/>
          <a:ln w="76200">
            <a:solidFill>
              <a:schemeClr val="tx1"/>
            </a:solidFill>
          </a:ln>
        </p:spPr>
        <p:txBody>
          <a:bodyPr wrap="square" rtlCol="0">
            <a:spAutoFit/>
          </a:bodyPr>
          <a:lstStyle/>
          <a:p>
            <a:r>
              <a:rPr lang="en-US" sz="2000" b="1" dirty="0" smtClean="0">
                <a:latin typeface="Calibri" panose="020F0502020204030204" pitchFamily="34" charset="0"/>
                <a:cs typeface="Calibri" panose="020F0502020204030204" pitchFamily="34" charset="0"/>
              </a:rPr>
              <a:t>Click the blue box that states, “Education Specialist Credential ______ - PRELIMINARY.”</a:t>
            </a:r>
            <a:endParaRPr lang="en-US" sz="2000" b="1" dirty="0">
              <a:latin typeface="Calibri" panose="020F0502020204030204" pitchFamily="34" charset="0"/>
              <a:cs typeface="Calibri" panose="020F0502020204030204" pitchFamily="34" charset="0"/>
            </a:endParaRPr>
          </a:p>
        </p:txBody>
      </p:sp>
      <p:cxnSp>
        <p:nvCxnSpPr>
          <p:cNvPr id="7" name="Straight Arrow Connector 6"/>
          <p:cNvCxnSpPr/>
          <p:nvPr/>
        </p:nvCxnSpPr>
        <p:spPr>
          <a:xfrm flipV="1">
            <a:off x="6172200" y="4714994"/>
            <a:ext cx="457200" cy="6096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00600" y="136022"/>
            <a:ext cx="4191000" cy="523220"/>
          </a:xfrm>
          <a:prstGeom prst="rect">
            <a:avLst/>
          </a:prstGeom>
          <a:noFill/>
          <a:ln w="76200">
            <a:solidFill>
              <a:schemeClr val="tx1"/>
            </a:solidFill>
          </a:ln>
        </p:spPr>
        <p:txBody>
          <a:bodyPr wrap="square" rtlCol="0">
            <a:spAutoFit/>
          </a:bodyPr>
          <a:lstStyle/>
          <a:p>
            <a:r>
              <a:rPr lang="en-US" sz="2800" b="1" dirty="0" smtClean="0">
                <a:latin typeface="Calibri" panose="020F0502020204030204" pitchFamily="34" charset="0"/>
                <a:cs typeface="Calibri" panose="020F0502020204030204" pitchFamily="34" charset="0"/>
              </a:rPr>
              <a:t>PRELIMINARY Application</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14471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58062"/>
            <a:ext cx="9144000" cy="3141875"/>
          </a:xfrm>
          <a:prstGeom prst="rect">
            <a:avLst/>
          </a:prstGeom>
        </p:spPr>
      </p:pic>
      <p:sp>
        <p:nvSpPr>
          <p:cNvPr id="2" name="Rectangle 1"/>
          <p:cNvSpPr/>
          <p:nvPr/>
        </p:nvSpPr>
        <p:spPr>
          <a:xfrm>
            <a:off x="457200" y="304800"/>
            <a:ext cx="4366901" cy="769441"/>
          </a:xfrm>
          <a:prstGeom prst="rect">
            <a:avLst/>
          </a:prstGeom>
        </p:spPr>
        <p:txBody>
          <a:bodyPr wrap="none">
            <a:spAutoFit/>
          </a:bodyPr>
          <a:lstStyle/>
          <a:p>
            <a:r>
              <a:rPr lang="en-US" sz="4400" i="1" dirty="0">
                <a:effectLst>
                  <a:outerShdw blurRad="38100" dist="38100" dir="2700000" algn="tl">
                    <a:srgbClr val="000000">
                      <a:alpha val="43137"/>
                    </a:srgbClr>
                  </a:outerShdw>
                </a:effectLst>
                <a:latin typeface="Lucida Bright" pitchFamily="18" charset="0"/>
              </a:rPr>
              <a:t>Cal State Apply</a:t>
            </a:r>
            <a:endParaRPr lang="en-US" sz="4400" dirty="0"/>
          </a:p>
        </p:txBody>
      </p:sp>
      <p:sp>
        <p:nvSpPr>
          <p:cNvPr id="3" name="TextBox 2"/>
          <p:cNvSpPr txBox="1"/>
          <p:nvPr/>
        </p:nvSpPr>
        <p:spPr>
          <a:xfrm>
            <a:off x="5029200" y="504854"/>
            <a:ext cx="3581400" cy="369332"/>
          </a:xfrm>
          <a:prstGeom prst="rect">
            <a:avLst/>
          </a:prstGeom>
          <a:noFill/>
          <a:ln w="57150">
            <a:solidFill>
              <a:schemeClr val="tx1"/>
            </a:solidFill>
          </a:ln>
        </p:spPr>
        <p:txBody>
          <a:bodyPr wrap="square" rtlCol="0">
            <a:spAutoFit/>
          </a:bodyPr>
          <a:lstStyle/>
          <a:p>
            <a:r>
              <a:rPr lang="en-US" b="1" dirty="0" smtClean="0">
                <a:latin typeface="Arial" panose="020B0604020202020204" pitchFamily="34" charset="0"/>
                <a:cs typeface="Arial" panose="020B0604020202020204" pitchFamily="34" charset="0"/>
              </a:rPr>
              <a:t>[Q4]- Program Materials</a:t>
            </a:r>
            <a:endParaRPr lang="en-US" b="1" dirty="0">
              <a:latin typeface="Arial" panose="020B0604020202020204" pitchFamily="34" charset="0"/>
              <a:cs typeface="Arial" panose="020B0604020202020204" pitchFamily="34" charset="0"/>
            </a:endParaRPr>
          </a:p>
        </p:txBody>
      </p:sp>
      <p:sp>
        <p:nvSpPr>
          <p:cNvPr id="6" name="TextBox 5"/>
          <p:cNvSpPr txBox="1"/>
          <p:nvPr/>
        </p:nvSpPr>
        <p:spPr>
          <a:xfrm>
            <a:off x="6488327" y="5614481"/>
            <a:ext cx="2057400" cy="338554"/>
          </a:xfrm>
          <a:prstGeom prst="rect">
            <a:avLst/>
          </a:prstGeom>
          <a:noFill/>
        </p:spPr>
        <p:txBody>
          <a:bodyPr wrap="square" rtlCol="0">
            <a:spAutoFit/>
          </a:bodyPr>
          <a:lstStyle/>
          <a:p>
            <a:r>
              <a:rPr lang="en-US" sz="1600" b="1" dirty="0" smtClean="0">
                <a:latin typeface="Arial" panose="020B0604020202020204" pitchFamily="34" charset="0"/>
                <a:cs typeface="Arial" panose="020B0604020202020204" pitchFamily="34" charset="0"/>
              </a:rPr>
              <a:t>Click Documents</a:t>
            </a:r>
            <a:endParaRPr lang="en-US" sz="1600" b="1" dirty="0">
              <a:latin typeface="Arial" panose="020B0604020202020204" pitchFamily="34" charset="0"/>
              <a:cs typeface="Arial" panose="020B0604020202020204" pitchFamily="34" charset="0"/>
            </a:endParaRPr>
          </a:p>
        </p:txBody>
      </p:sp>
      <p:cxnSp>
        <p:nvCxnSpPr>
          <p:cNvPr id="8" name="Straight Arrow Connector 7"/>
          <p:cNvCxnSpPr/>
          <p:nvPr/>
        </p:nvCxnSpPr>
        <p:spPr>
          <a:xfrm flipV="1">
            <a:off x="7391400" y="4886667"/>
            <a:ext cx="0" cy="56408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869327" y="4371266"/>
            <a:ext cx="1295400" cy="533400"/>
          </a:xfrm>
          <a:prstGeom prst="rect">
            <a:avLst/>
          </a:prstGeom>
          <a:noFill/>
          <a:ln w="76200">
            <a:solidFill>
              <a:schemeClr val="tx1"/>
            </a:solidFill>
          </a:ln>
        </p:spPr>
        <p:txBody>
          <a:bodyPr wrap="square" rtlCol="0">
            <a:spAutoFit/>
          </a:bodyPr>
          <a:lstStyle/>
          <a:p>
            <a:endParaRPr lang="en-US" dirty="0"/>
          </a:p>
        </p:txBody>
      </p:sp>
    </p:spTree>
    <p:extLst>
      <p:ext uri="{BB962C8B-B14F-4D97-AF65-F5344CB8AC3E}">
        <p14:creationId xmlns:p14="http://schemas.microsoft.com/office/powerpoint/2010/main" val="3064693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effectLst>
                  <a:outerShdw blurRad="38100" dist="38100" dir="2700000" algn="tl">
                    <a:srgbClr val="000000">
                      <a:alpha val="43137"/>
                    </a:srgbClr>
                  </a:outerShdw>
                </a:effectLst>
              </a:rPr>
              <a:t>                </a:t>
            </a:r>
            <a:endParaRPr lang="en-US" sz="1600" dirty="0"/>
          </a:p>
        </p:txBody>
      </p:sp>
      <p:sp>
        <p:nvSpPr>
          <p:cNvPr id="5" name="Content Placeholder 4"/>
          <p:cNvSpPr>
            <a:spLocks noGrp="1"/>
          </p:cNvSpPr>
          <p:nvPr>
            <p:ph sz="quarter" idx="1"/>
          </p:nvPr>
        </p:nvSpPr>
        <p:spPr>
          <a:xfrm>
            <a:off x="381000" y="273050"/>
            <a:ext cx="8382000" cy="6584950"/>
          </a:xfrm>
        </p:spPr>
        <p:txBody>
          <a:bodyPr>
            <a:normAutofit/>
          </a:bodyPr>
          <a:lstStyle/>
          <a:p>
            <a:pPr>
              <a:buNone/>
            </a:pPr>
            <a:r>
              <a:rPr lang="en-US" sz="2400" b="1" dirty="0" smtClean="0">
                <a:solidFill>
                  <a:schemeClr val="tx2"/>
                </a:solidFill>
                <a:latin typeface="Lucida Bright" pitchFamily="18" charset="0"/>
              </a:rPr>
              <a:t>      College of Education Conceptual Framework</a:t>
            </a:r>
            <a:endParaRPr lang="en-US" sz="2400" b="1" dirty="0">
              <a:solidFill>
                <a:schemeClr val="tx2"/>
              </a:solidFill>
              <a:latin typeface="Lucida Bright" pitchFamily="18" charset="0"/>
            </a:endParaRPr>
          </a:p>
        </p:txBody>
      </p:sp>
      <p:sp>
        <p:nvSpPr>
          <p:cNvPr id="7" name="Vertical Scroll 6"/>
          <p:cNvSpPr/>
          <p:nvPr/>
        </p:nvSpPr>
        <p:spPr>
          <a:xfrm>
            <a:off x="304800" y="1600200"/>
            <a:ext cx="8458200" cy="5105400"/>
          </a:xfrm>
          <a:prstGeom prst="verticalScroll">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ucida Bright" panose="02040602050505020304" pitchFamily="18" charset="0"/>
            </a:endParaRPr>
          </a:p>
        </p:txBody>
      </p:sp>
      <p:sp>
        <p:nvSpPr>
          <p:cNvPr id="8" name="TextBox 7"/>
          <p:cNvSpPr txBox="1"/>
          <p:nvPr/>
        </p:nvSpPr>
        <p:spPr>
          <a:xfrm>
            <a:off x="1828800" y="1676400"/>
            <a:ext cx="6019800" cy="4955203"/>
          </a:xfrm>
          <a:prstGeom prst="rect">
            <a:avLst/>
          </a:prstGeom>
          <a:noFill/>
        </p:spPr>
        <p:txBody>
          <a:bodyPr wrap="square" rtlCol="0">
            <a:spAutoFit/>
          </a:bodyPr>
          <a:lstStyle/>
          <a:p>
            <a:pPr algn="ctr"/>
            <a:r>
              <a:rPr lang="en-US" sz="2800" b="1" dirty="0">
                <a:solidFill>
                  <a:schemeClr val="tx2"/>
                </a:solidFill>
                <a:latin typeface="Lucida Bright" panose="02040602050505020304" pitchFamily="18" charset="0"/>
              </a:rPr>
              <a:t>Mission Statement</a:t>
            </a:r>
          </a:p>
          <a:p>
            <a:endParaRPr lang="en-US" dirty="0">
              <a:solidFill>
                <a:schemeClr val="tx2"/>
              </a:solidFill>
              <a:latin typeface="Lucida Bright" panose="02040602050505020304" pitchFamily="18" charset="0"/>
            </a:endParaRPr>
          </a:p>
          <a:p>
            <a:r>
              <a:rPr lang="en-US" dirty="0">
                <a:solidFill>
                  <a:schemeClr val="tx2"/>
                </a:solidFill>
                <a:latin typeface="Lucida Bright" panose="02040602050505020304" pitchFamily="18" charset="0"/>
              </a:rPr>
              <a:t>Our mission is to teach, to serve, and to engage in scholarship.</a:t>
            </a:r>
          </a:p>
          <a:p>
            <a:endParaRPr lang="en-US" dirty="0">
              <a:solidFill>
                <a:schemeClr val="tx2"/>
              </a:solidFill>
              <a:latin typeface="Lucida Bright" panose="02040602050505020304" pitchFamily="18" charset="0"/>
            </a:endParaRPr>
          </a:p>
          <a:p>
            <a:r>
              <a:rPr lang="en-US" dirty="0">
                <a:solidFill>
                  <a:schemeClr val="tx2"/>
                </a:solidFill>
                <a:latin typeface="Lucida Bright" panose="02040602050505020304" pitchFamily="18" charset="0"/>
              </a:rPr>
              <a:t>We teach our students to be critical thinkers and lifelong learners</a:t>
            </a:r>
          </a:p>
          <a:p>
            <a:endParaRPr lang="en-US" dirty="0">
              <a:solidFill>
                <a:schemeClr val="tx2"/>
              </a:solidFill>
              <a:latin typeface="Lucida Bright" panose="02040602050505020304" pitchFamily="18" charset="0"/>
            </a:endParaRPr>
          </a:p>
          <a:p>
            <a:r>
              <a:rPr lang="en-US" dirty="0">
                <a:solidFill>
                  <a:schemeClr val="tx2"/>
                </a:solidFill>
                <a:latin typeface="Lucida Bright" panose="02040602050505020304" pitchFamily="18" charset="0"/>
              </a:rPr>
              <a:t>We prepare professionals who improve student learning, promote diversity, make informed decisions, engage in collaborative endeavors, maintain professional and ethical standards, and become change agents in their workplaces.</a:t>
            </a:r>
          </a:p>
          <a:p>
            <a:endParaRPr lang="en-US" dirty="0">
              <a:solidFill>
                <a:schemeClr val="tx2"/>
              </a:solidFill>
              <a:latin typeface="Lucida Bright" panose="02040602050505020304" pitchFamily="18" charset="0"/>
            </a:endParaRPr>
          </a:p>
          <a:p>
            <a:r>
              <a:rPr lang="en-US" dirty="0">
                <a:solidFill>
                  <a:schemeClr val="tx2"/>
                </a:solidFill>
                <a:latin typeface="Lucida Bright" panose="02040602050505020304" pitchFamily="18" charset="0"/>
              </a:rPr>
              <a:t>We engage in scholarly work that informs the profession and we serve the education community by providing applied scholarship.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4366901" cy="769441"/>
          </a:xfrm>
          <a:prstGeom prst="rect">
            <a:avLst/>
          </a:prstGeom>
        </p:spPr>
        <p:txBody>
          <a:bodyPr wrap="none">
            <a:spAutoFit/>
          </a:bodyPr>
          <a:lstStyle/>
          <a:p>
            <a:r>
              <a:rPr lang="en-US" sz="4400" i="1" dirty="0">
                <a:effectLst>
                  <a:outerShdw blurRad="38100" dist="38100" dir="2700000" algn="tl">
                    <a:srgbClr val="000000">
                      <a:alpha val="43137"/>
                    </a:srgbClr>
                  </a:outerShdw>
                </a:effectLst>
                <a:latin typeface="Lucida Bright" pitchFamily="18" charset="0"/>
              </a:rPr>
              <a:t>Cal State Apply</a:t>
            </a:r>
            <a:endParaRPr lang="en-US" sz="4400" dirty="0"/>
          </a:p>
        </p:txBody>
      </p:sp>
      <p:sp>
        <p:nvSpPr>
          <p:cNvPr id="3" name="TextBox 2"/>
          <p:cNvSpPr txBox="1"/>
          <p:nvPr/>
        </p:nvSpPr>
        <p:spPr>
          <a:xfrm>
            <a:off x="5029200" y="621268"/>
            <a:ext cx="3581400" cy="369332"/>
          </a:xfrm>
          <a:prstGeom prst="rect">
            <a:avLst/>
          </a:prstGeom>
          <a:noFill/>
          <a:ln w="57150">
            <a:solidFill>
              <a:schemeClr val="tx1"/>
            </a:solidFill>
          </a:ln>
        </p:spPr>
        <p:txBody>
          <a:bodyPr wrap="square" rtlCol="0">
            <a:spAutoFit/>
          </a:bodyPr>
          <a:lstStyle/>
          <a:p>
            <a:r>
              <a:rPr lang="en-US" b="1" dirty="0" smtClean="0">
                <a:latin typeface="Arial" panose="020B0604020202020204" pitchFamily="34" charset="0"/>
                <a:cs typeface="Arial" panose="020B0604020202020204" pitchFamily="34" charset="0"/>
              </a:rPr>
              <a:t>[Q4]- Program Materials</a:t>
            </a:r>
            <a:endParaRPr lang="en-US"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1074241"/>
            <a:ext cx="3733800" cy="5250360"/>
          </a:xfrm>
          <a:prstGeom prst="rect">
            <a:avLst/>
          </a:prstGeom>
        </p:spPr>
      </p:pic>
      <p:sp>
        <p:nvSpPr>
          <p:cNvPr id="5" name="TextBox 4"/>
          <p:cNvSpPr txBox="1"/>
          <p:nvPr/>
        </p:nvSpPr>
        <p:spPr>
          <a:xfrm>
            <a:off x="838200" y="1981200"/>
            <a:ext cx="2286000" cy="3231654"/>
          </a:xfrm>
          <a:prstGeom prst="rect">
            <a:avLst/>
          </a:prstGeom>
          <a:noFill/>
          <a:ln w="38100">
            <a:solidFill>
              <a:schemeClr val="tx1"/>
            </a:solidFill>
          </a:ln>
        </p:spPr>
        <p:txBody>
          <a:bodyPr wrap="square" rtlCol="0">
            <a:spAutoFit/>
          </a:bodyPr>
          <a:lstStyle/>
          <a:p>
            <a:r>
              <a:rPr lang="en-US" sz="1600" b="1" dirty="0" smtClean="0">
                <a:latin typeface="Arial" panose="020B0604020202020204" pitchFamily="34" charset="0"/>
                <a:cs typeface="Arial" panose="020B0604020202020204" pitchFamily="34" charset="0"/>
              </a:rPr>
              <a:t>In the “Documents” section in [Q4] is where you will upload the required documents for this section. This is an image of what the section will begin to look like.</a:t>
            </a:r>
          </a:p>
          <a:p>
            <a:r>
              <a:rPr lang="en-US" sz="1200" b="1" dirty="0" smtClean="0">
                <a:latin typeface="Arial" panose="020B0604020202020204" pitchFamily="34" charset="0"/>
                <a:cs typeface="Arial" panose="020B0604020202020204" pitchFamily="34" charset="0"/>
              </a:rPr>
              <a:t>Note: Not all sections are required. Please follow the checklist to determine which sections you need to upload documents.</a:t>
            </a:r>
            <a:endParaRPr lang="en-US" sz="1200" b="1" dirty="0">
              <a:latin typeface="Arial" panose="020B0604020202020204" pitchFamily="34" charset="0"/>
              <a:cs typeface="Arial" panose="020B0604020202020204" pitchFamily="34" charset="0"/>
            </a:endParaRPr>
          </a:p>
        </p:txBody>
      </p:sp>
      <p:cxnSp>
        <p:nvCxnSpPr>
          <p:cNvPr id="7" name="Straight Arrow Connector 6"/>
          <p:cNvCxnSpPr/>
          <p:nvPr/>
        </p:nvCxnSpPr>
        <p:spPr>
          <a:xfrm>
            <a:off x="2971800" y="3048000"/>
            <a:ext cx="6858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29200" y="240268"/>
            <a:ext cx="3581400" cy="369332"/>
          </a:xfrm>
          <a:prstGeom prst="rect">
            <a:avLst/>
          </a:prstGeom>
          <a:noFill/>
          <a:ln w="57150">
            <a:solidFill>
              <a:schemeClr val="tx1"/>
            </a:solidFill>
          </a:ln>
        </p:spPr>
        <p:txBody>
          <a:bodyPr wrap="square" rtlCol="0">
            <a:spAutoFit/>
          </a:bodyPr>
          <a:lstStyle/>
          <a:p>
            <a:r>
              <a:rPr lang="en-US" b="1" dirty="0" smtClean="0">
                <a:latin typeface="Arial" panose="020B0604020202020204" pitchFamily="34" charset="0"/>
                <a:cs typeface="Arial" panose="020B0604020202020204" pitchFamily="34" charset="0"/>
              </a:rPr>
              <a:t>PRELIMINARY Application</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9842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a:bodyPr>
          <a:lstStyle/>
          <a:p>
            <a:r>
              <a:rPr lang="en-US" i="1" dirty="0" smtClean="0">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latin typeface="Lucida Bright" pitchFamily="18" charset="0"/>
              </a:rPr>
              <a:t>Admission Requirements</a:t>
            </a:r>
            <a:endParaRPr lang="en-US" sz="1600" dirty="0">
              <a:latin typeface="Lucida Bright" pitchFamily="18" charset="0"/>
            </a:endParaRPr>
          </a:p>
        </p:txBody>
      </p:sp>
      <p:graphicFrame>
        <p:nvGraphicFramePr>
          <p:cNvPr id="3" name="Diagram 2"/>
          <p:cNvGraphicFramePr/>
          <p:nvPr>
            <p:extLst>
              <p:ext uri="{D42A27DB-BD31-4B8C-83A1-F6EECF244321}">
                <p14:modId xmlns:p14="http://schemas.microsoft.com/office/powerpoint/2010/main" val="2588167253"/>
              </p:ext>
            </p:extLst>
          </p:nvPr>
        </p:nvGraphicFramePr>
        <p:xfrm>
          <a:off x="1076325" y="1371600"/>
          <a:ext cx="6086475"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48400" y="2505881"/>
            <a:ext cx="1809750" cy="3044825"/>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8229600" cy="838200"/>
          </a:xfrm>
        </p:spPr>
        <p:txBody>
          <a:bodyPr>
            <a:normAutofit/>
          </a:bodyPr>
          <a:lstStyle/>
          <a:p>
            <a:r>
              <a:rPr lang="en-US" i="1" dirty="0" smtClean="0">
                <a:effectLst>
                  <a:outerShdw blurRad="38100" dist="38100" dir="2700000" algn="tl">
                    <a:srgbClr val="000000">
                      <a:alpha val="43137"/>
                    </a:srgbClr>
                  </a:outerShdw>
                </a:effectLst>
                <a:latin typeface="Lucida Bright" pitchFamily="18" charset="0"/>
              </a:rPr>
              <a:t>      Admission Requirements</a:t>
            </a:r>
            <a:endParaRPr lang="en-US" dirty="0">
              <a:latin typeface="Lucida Bright" pitchFamily="18" charset="0"/>
            </a:endParaRPr>
          </a:p>
        </p:txBody>
      </p:sp>
      <p:graphicFrame>
        <p:nvGraphicFramePr>
          <p:cNvPr id="3" name="Diagram 2"/>
          <p:cNvGraphicFramePr/>
          <p:nvPr>
            <p:extLst>
              <p:ext uri="{D42A27DB-BD31-4B8C-83A1-F6EECF244321}">
                <p14:modId xmlns:p14="http://schemas.microsoft.com/office/powerpoint/2010/main" val="3726031379"/>
              </p:ext>
            </p:extLst>
          </p:nvPr>
        </p:nvGraphicFramePr>
        <p:xfrm>
          <a:off x="952500" y="1143000"/>
          <a:ext cx="66294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a:xfrm>
            <a:off x="975360" y="1034428"/>
            <a:ext cx="6019800" cy="1295400"/>
          </a:xfrm>
          <a:prstGeom prst="roundRect">
            <a:avLst/>
          </a:prstGeom>
          <a:solidFill>
            <a:schemeClr val="accent2">
              <a:lumMod val="40000"/>
              <a:lumOff val="60000"/>
            </a:schemeClr>
          </a:solidFill>
          <a:ln>
            <a:solidFill>
              <a:schemeClr val="accent3">
                <a:lumMod val="60000"/>
                <a:lumOff val="40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smtClean="0">
                <a:solidFill>
                  <a:schemeClr val="tx2"/>
                </a:solidFill>
              </a:rPr>
              <a:t>GPA Requirement</a:t>
            </a:r>
            <a:r>
              <a:rPr lang="en-US" dirty="0" smtClean="0">
                <a:solidFill>
                  <a:schemeClr val="tx2"/>
                </a:solidFill>
              </a:rPr>
              <a:t>:</a:t>
            </a:r>
          </a:p>
          <a:p>
            <a:pPr lvl="0"/>
            <a:r>
              <a:rPr lang="en-US" dirty="0" smtClean="0">
                <a:solidFill>
                  <a:schemeClr val="tx2"/>
                </a:solidFill>
              </a:rPr>
              <a:t>- Credential GPA </a:t>
            </a:r>
            <a:r>
              <a:rPr lang="en-US" b="1" dirty="0" smtClean="0">
                <a:solidFill>
                  <a:schemeClr val="tx2"/>
                </a:solidFill>
              </a:rPr>
              <a:t>2.75</a:t>
            </a:r>
            <a:r>
              <a:rPr lang="en-US" dirty="0" smtClean="0">
                <a:solidFill>
                  <a:schemeClr val="tx2"/>
                </a:solidFill>
              </a:rPr>
              <a:t> in last </a:t>
            </a:r>
            <a:r>
              <a:rPr lang="en-US" dirty="0">
                <a:solidFill>
                  <a:schemeClr val="tx2"/>
                </a:solidFill>
              </a:rPr>
              <a:t>60 units </a:t>
            </a:r>
            <a:r>
              <a:rPr lang="en-US" u="sng" dirty="0" smtClean="0">
                <a:solidFill>
                  <a:schemeClr val="tx2"/>
                </a:solidFill>
              </a:rPr>
              <a:t>OR</a:t>
            </a:r>
            <a:r>
              <a:rPr lang="en-US" dirty="0" smtClean="0">
                <a:solidFill>
                  <a:schemeClr val="tx2"/>
                </a:solidFill>
              </a:rPr>
              <a:t> </a:t>
            </a:r>
            <a:r>
              <a:rPr lang="en-US" dirty="0">
                <a:solidFill>
                  <a:schemeClr val="tx2"/>
                </a:solidFill>
              </a:rPr>
              <a:t>cumulative </a:t>
            </a:r>
          </a:p>
          <a:p>
            <a:pPr lvl="0"/>
            <a:r>
              <a:rPr lang="en-US" dirty="0" smtClean="0">
                <a:solidFill>
                  <a:schemeClr val="tx2"/>
                </a:solidFill>
              </a:rPr>
              <a:t>- Master’s GPA: 3.0 in last 60 units</a:t>
            </a:r>
            <a:endParaRPr lang="en-US" dirty="0">
              <a:solidFill>
                <a:schemeClr val="tx2"/>
              </a:solidFill>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77100" y="2254825"/>
            <a:ext cx="1866900" cy="1881187"/>
          </a:xfrm>
          <a:prstGeom prst="rect">
            <a:avLst/>
          </a:prstGeom>
        </p:spPr>
      </p:pic>
      <p:sp>
        <p:nvSpPr>
          <p:cNvPr id="6" name="TextBox 5"/>
          <p:cNvSpPr txBox="1"/>
          <p:nvPr/>
        </p:nvSpPr>
        <p:spPr>
          <a:xfrm>
            <a:off x="462997" y="2482228"/>
            <a:ext cx="6795053" cy="1754326"/>
          </a:xfrm>
          <a:prstGeom prst="rect">
            <a:avLst/>
          </a:prstGeom>
          <a:solidFill>
            <a:schemeClr val="bg2"/>
          </a:solidFill>
        </p:spPr>
        <p:txBody>
          <a:bodyPr wrap="square" rtlCol="0">
            <a:spAutoFit/>
          </a:bodyPr>
          <a:lstStyle/>
          <a:p>
            <a:r>
              <a:rPr lang="en-US" b="1" dirty="0" smtClean="0"/>
              <a:t>Personal Statement</a:t>
            </a:r>
            <a:r>
              <a:rPr lang="en-US" dirty="0" smtClean="0"/>
              <a:t>- Please share your experiences working with children in both educational and community settings. Please also include your experience with culturally and linguistically diverse populations and your long term goals in working in the field of special ed.</a:t>
            </a:r>
          </a:p>
          <a:p>
            <a:r>
              <a:rPr lang="en-US" b="1" dirty="0" smtClean="0"/>
              <a:t>(2-3 pages in length, typed and double spaced.) </a:t>
            </a:r>
            <a:r>
              <a:rPr lang="en-US" dirty="0" smtClean="0"/>
              <a:t>Please write your </a:t>
            </a:r>
            <a:r>
              <a:rPr lang="en-US" b="1" dirty="0" smtClean="0"/>
              <a:t>first</a:t>
            </a:r>
            <a:r>
              <a:rPr lang="en-US" dirty="0" smtClean="0"/>
              <a:t> and </a:t>
            </a:r>
            <a:r>
              <a:rPr lang="en-US" b="1" dirty="0" smtClean="0"/>
              <a:t>last name</a:t>
            </a:r>
            <a:r>
              <a:rPr lang="en-US" dirty="0" smtClean="0"/>
              <a:t> in the header.</a:t>
            </a:r>
            <a:endParaRPr lang="en-US" b="1" dirty="0"/>
          </a:p>
        </p:txBody>
      </p:sp>
      <p:sp>
        <p:nvSpPr>
          <p:cNvPr id="7" name="Rounded Rectangle 6"/>
          <p:cNvSpPr/>
          <p:nvPr/>
        </p:nvSpPr>
        <p:spPr>
          <a:xfrm>
            <a:off x="773430" y="4553890"/>
            <a:ext cx="6096000" cy="192311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Certificate of Clearance</a:t>
            </a:r>
            <a:r>
              <a:rPr lang="en-US" dirty="0" smtClean="0">
                <a:solidFill>
                  <a:schemeClr val="tx1"/>
                </a:solidFill>
              </a:rPr>
              <a:t>: (2 parts)</a:t>
            </a:r>
          </a:p>
          <a:p>
            <a:pPr marL="342900" indent="-342900">
              <a:buAutoNum type="arabicParenR"/>
            </a:pPr>
            <a:r>
              <a:rPr lang="en-US" dirty="0" smtClean="0">
                <a:solidFill>
                  <a:schemeClr val="tx1"/>
                </a:solidFill>
              </a:rPr>
              <a:t>Live Scan</a:t>
            </a:r>
          </a:p>
          <a:p>
            <a:pPr marL="342900" indent="-342900">
              <a:buAutoNum type="arabicParenR"/>
            </a:pPr>
            <a:r>
              <a:rPr lang="en-US" dirty="0" smtClean="0">
                <a:solidFill>
                  <a:schemeClr val="tx1"/>
                </a:solidFill>
              </a:rPr>
              <a:t>Online Application on the CTC website</a:t>
            </a:r>
          </a:p>
          <a:p>
            <a:endParaRPr lang="en-US" dirty="0" smtClean="0">
              <a:solidFill>
                <a:schemeClr val="tx1"/>
              </a:solidFill>
            </a:endParaRPr>
          </a:p>
          <a:p>
            <a:r>
              <a:rPr lang="en-US" dirty="0" smtClean="0">
                <a:solidFill>
                  <a:schemeClr val="tx1"/>
                </a:solidFill>
              </a:rPr>
              <a:t>Please visit their website for more info:</a:t>
            </a:r>
          </a:p>
          <a:p>
            <a:r>
              <a:rPr lang="en-US" b="1" dirty="0" smtClean="0">
                <a:solidFill>
                  <a:schemeClr val="tx1"/>
                </a:solidFill>
              </a:rPr>
              <a:t>http://www.ctc.ca.gov/credentials/leaflets/c1667.pdf</a:t>
            </a:r>
          </a:p>
          <a:p>
            <a:pPr marL="342900" indent="-342900">
              <a:buAutoNum type="arabicParenR"/>
            </a:pPr>
            <a:endParaRPr lang="en-US"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689860"/>
            <a:ext cx="1600200" cy="2240280"/>
          </a:xfrm>
          <a:prstGeom prst="rect">
            <a:avLst/>
          </a:prstGeom>
        </p:spPr>
      </p:pic>
      <p:sp>
        <p:nvSpPr>
          <p:cNvPr id="10" name="Rounded Rectangle 9"/>
          <p:cNvSpPr/>
          <p:nvPr/>
        </p:nvSpPr>
        <p:spPr>
          <a:xfrm>
            <a:off x="381000" y="1057064"/>
            <a:ext cx="6095999" cy="138133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762000" y="69273"/>
            <a:ext cx="8153400" cy="990600"/>
          </a:xfrm>
        </p:spPr>
        <p:txBody>
          <a:bodyPr/>
          <a:lstStyle/>
          <a:p>
            <a:r>
              <a:rPr lang="en-US" i="1" dirty="0">
                <a:effectLst>
                  <a:outerShdw blurRad="38100" dist="38100" dir="2700000" algn="tl">
                    <a:srgbClr val="000000">
                      <a:alpha val="43137"/>
                    </a:srgbClr>
                  </a:outerShdw>
                </a:effectLst>
                <a:latin typeface="Lucida Bright" pitchFamily="18" charset="0"/>
              </a:rPr>
              <a:t>Admission Requirements</a:t>
            </a:r>
            <a:endParaRPr lang="en-US" dirty="0"/>
          </a:p>
        </p:txBody>
      </p:sp>
      <p:sp>
        <p:nvSpPr>
          <p:cNvPr id="9" name="TextBox 8"/>
          <p:cNvSpPr txBox="1"/>
          <p:nvPr/>
        </p:nvSpPr>
        <p:spPr>
          <a:xfrm>
            <a:off x="457200" y="1143000"/>
            <a:ext cx="5867400" cy="1200329"/>
          </a:xfrm>
          <a:prstGeom prst="rect">
            <a:avLst/>
          </a:prstGeom>
          <a:solidFill>
            <a:schemeClr val="accent1">
              <a:lumMod val="40000"/>
              <a:lumOff val="60000"/>
            </a:schemeClr>
          </a:solidFill>
        </p:spPr>
        <p:txBody>
          <a:bodyPr wrap="square" rtlCol="0">
            <a:spAutoFit/>
          </a:bodyPr>
          <a:lstStyle/>
          <a:p>
            <a:r>
              <a:rPr lang="en-US" b="1" dirty="0" smtClean="0"/>
              <a:t>Passage of California Basic Educational Skills Test (CBEST): </a:t>
            </a:r>
            <a:r>
              <a:rPr lang="en-US" dirty="0" smtClean="0">
                <a:hlinkClick r:id="rId3"/>
              </a:rPr>
              <a:t>www.cbest.nesinc.com</a:t>
            </a:r>
            <a:r>
              <a:rPr lang="en-US" dirty="0" smtClean="0"/>
              <a:t>. </a:t>
            </a:r>
          </a:p>
          <a:p>
            <a:r>
              <a:rPr lang="en-US" dirty="0" smtClean="0"/>
              <a:t>For other ways to meet the basic skills requirement, visit: </a:t>
            </a:r>
            <a:r>
              <a:rPr lang="en-US" dirty="0" smtClean="0">
                <a:hlinkClick r:id="rId4"/>
              </a:rPr>
              <a:t>http://www.ctc.ca.gov/credentials/leaflets/cl667.pdf</a:t>
            </a:r>
            <a:r>
              <a:rPr lang="en-US" dirty="0" smtClean="0"/>
              <a:t>. </a:t>
            </a:r>
            <a:endParaRPr lang="en-US" b="1"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1200" y="2521526"/>
            <a:ext cx="3259282" cy="4217894"/>
          </a:xfrm>
          <a:prstGeom prst="rect">
            <a:avLst/>
          </a:prstGeom>
        </p:spPr>
      </p:pic>
      <p:sp>
        <p:nvSpPr>
          <p:cNvPr id="6" name="TextBox 5"/>
          <p:cNvSpPr txBox="1"/>
          <p:nvPr/>
        </p:nvSpPr>
        <p:spPr>
          <a:xfrm>
            <a:off x="6096000" y="2971800"/>
            <a:ext cx="2895600" cy="1200329"/>
          </a:xfrm>
          <a:prstGeom prst="rect">
            <a:avLst/>
          </a:prstGeom>
          <a:noFill/>
          <a:ln>
            <a:solidFill>
              <a:schemeClr val="tx1"/>
            </a:solidFill>
          </a:ln>
        </p:spPr>
        <p:txBody>
          <a:bodyPr wrap="square" rtlCol="0">
            <a:spAutoFit/>
          </a:bodyPr>
          <a:lstStyle/>
          <a:p>
            <a:r>
              <a:rPr lang="en-US" dirty="0" smtClean="0"/>
              <a:t>Sample of CBEST results page. Please upload the </a:t>
            </a:r>
            <a:r>
              <a:rPr lang="en-US" b="1" u="sng" dirty="0" smtClean="0"/>
              <a:t>entire</a:t>
            </a:r>
            <a:r>
              <a:rPr lang="en-US" dirty="0" smtClean="0"/>
              <a:t> results page to the Cal State Apply application.</a:t>
            </a:r>
            <a:endParaRPr lang="en-US" dirty="0"/>
          </a:p>
        </p:txBody>
      </p:sp>
      <p:cxnSp>
        <p:nvCxnSpPr>
          <p:cNvPr id="8" name="Straight Arrow Connector 7"/>
          <p:cNvCxnSpPr>
            <a:stCxn id="6" idx="1"/>
          </p:cNvCxnSpPr>
          <p:nvPr/>
        </p:nvCxnSpPr>
        <p:spPr>
          <a:xfrm flipH="1" flipV="1">
            <a:off x="5181600" y="3571964"/>
            <a:ext cx="914400"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9367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0" y="69273"/>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i="1" dirty="0" smtClean="0">
                <a:effectLst>
                  <a:outerShdw blurRad="38100" dist="38100" dir="2700000" algn="tl">
                    <a:srgbClr val="000000">
                      <a:alpha val="43137"/>
                    </a:srgbClr>
                  </a:outerShdw>
                </a:effectLst>
                <a:latin typeface="Lucida Bright" pitchFamily="18" charset="0"/>
              </a:rPr>
              <a:t>Admission Requirements</a:t>
            </a:r>
            <a:endParaRPr lang="en-US" dirty="0"/>
          </a:p>
        </p:txBody>
      </p:sp>
      <p:sp>
        <p:nvSpPr>
          <p:cNvPr id="3" name="Rounded Rectangle 2"/>
          <p:cNvSpPr/>
          <p:nvPr/>
        </p:nvSpPr>
        <p:spPr>
          <a:xfrm>
            <a:off x="152401" y="1059873"/>
            <a:ext cx="5635102" cy="292243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4800" y="1200208"/>
            <a:ext cx="5334000" cy="2277547"/>
          </a:xfrm>
          <a:prstGeom prst="rect">
            <a:avLst/>
          </a:prstGeom>
          <a:solidFill>
            <a:schemeClr val="accent1">
              <a:lumMod val="40000"/>
              <a:lumOff val="60000"/>
            </a:schemeClr>
          </a:solidFill>
        </p:spPr>
        <p:txBody>
          <a:bodyPr wrap="square" rtlCol="0">
            <a:spAutoFit/>
          </a:bodyPr>
          <a:lstStyle/>
          <a:p>
            <a:r>
              <a:rPr lang="en-US" b="1" dirty="0" smtClean="0"/>
              <a:t>Subject Matter Competency- </a:t>
            </a:r>
          </a:p>
          <a:p>
            <a:r>
              <a:rPr lang="en-US" b="1" dirty="0" smtClean="0"/>
              <a:t>CSET or SSMPP/MSMPP </a:t>
            </a:r>
            <a:r>
              <a:rPr lang="en-US" dirty="0" smtClean="0"/>
              <a:t>(</a:t>
            </a:r>
            <a:r>
              <a:rPr lang="en-US" i="1" dirty="0" smtClean="0"/>
              <a:t>Required</a:t>
            </a:r>
            <a:r>
              <a:rPr lang="en-US" dirty="0" smtClean="0"/>
              <a:t> for MM &amp; MS)</a:t>
            </a:r>
          </a:p>
          <a:p>
            <a:r>
              <a:rPr lang="en-US" dirty="0" smtClean="0"/>
              <a:t>K-6: Multiple Subject CSET</a:t>
            </a:r>
          </a:p>
          <a:p>
            <a:r>
              <a:rPr lang="en-US" dirty="0" smtClean="0"/>
              <a:t>7-12: Single Subject CSET (in approved subject area)</a:t>
            </a:r>
          </a:p>
          <a:p>
            <a:r>
              <a:rPr lang="en-US" sz="1400" dirty="0" smtClean="0"/>
              <a:t>Recommended</a:t>
            </a:r>
            <a:r>
              <a:rPr lang="en-US" sz="1400" b="1" dirty="0" smtClean="0"/>
              <a:t>: </a:t>
            </a:r>
            <a:r>
              <a:rPr lang="en-US" sz="1400" dirty="0" smtClean="0"/>
              <a:t>English, Math, FLM, FLS, History. Please refer to checklist for more options</a:t>
            </a:r>
          </a:p>
          <a:p>
            <a:r>
              <a:rPr lang="en-US" sz="1400" dirty="0" smtClean="0"/>
              <a:t>.</a:t>
            </a:r>
          </a:p>
          <a:p>
            <a:r>
              <a:rPr lang="en-US" sz="1400" b="1" dirty="0" smtClean="0"/>
              <a:t>Note: CSET is </a:t>
            </a:r>
            <a:r>
              <a:rPr lang="en-US" sz="1400" b="1" u="sng" dirty="0" smtClean="0"/>
              <a:t>NOT</a:t>
            </a:r>
            <a:r>
              <a:rPr lang="en-US" sz="1400" b="1" dirty="0" smtClean="0"/>
              <a:t> required for EC, however 9 units of Child Development Coursework </a:t>
            </a:r>
            <a:r>
              <a:rPr lang="en-US" sz="1400" b="1" u="sng" dirty="0" smtClean="0"/>
              <a:t>are</a:t>
            </a:r>
            <a:r>
              <a:rPr lang="en-US" sz="1400" b="1" dirty="0" smtClean="0"/>
              <a:t> required in place of the CSET.</a:t>
            </a:r>
            <a:endParaRPr lang="en-US" sz="14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7844" y="1981200"/>
            <a:ext cx="2977556" cy="4419600"/>
          </a:xfrm>
          <a:prstGeom prst="rect">
            <a:avLst/>
          </a:prstGeom>
        </p:spPr>
      </p:pic>
      <p:sp>
        <p:nvSpPr>
          <p:cNvPr id="7" name="TextBox 6"/>
          <p:cNvSpPr txBox="1"/>
          <p:nvPr/>
        </p:nvSpPr>
        <p:spPr>
          <a:xfrm>
            <a:off x="1586206" y="4219137"/>
            <a:ext cx="4343400" cy="1477328"/>
          </a:xfrm>
          <a:prstGeom prst="rect">
            <a:avLst/>
          </a:prstGeom>
          <a:noFill/>
          <a:ln>
            <a:solidFill>
              <a:schemeClr val="tx1"/>
            </a:solidFill>
          </a:ln>
        </p:spPr>
        <p:txBody>
          <a:bodyPr wrap="square" rtlCol="0">
            <a:spAutoFit/>
          </a:bodyPr>
          <a:lstStyle/>
          <a:p>
            <a:r>
              <a:rPr lang="en-US" dirty="0" smtClean="0"/>
              <a:t>Sample of CSET results page that needs to be uploaded to the Cal State Apply application. </a:t>
            </a:r>
            <a:r>
              <a:rPr lang="en-US" b="1" dirty="0" smtClean="0"/>
              <a:t>(**Notice: Please upload the results page with </a:t>
            </a:r>
            <a:r>
              <a:rPr lang="en-US" b="1" u="sng" dirty="0" smtClean="0"/>
              <a:t>ALL of the subtests </a:t>
            </a:r>
            <a:r>
              <a:rPr lang="en-US" b="1" dirty="0" smtClean="0"/>
              <a:t>listed on </a:t>
            </a:r>
            <a:r>
              <a:rPr lang="en-US" b="1" u="sng" dirty="0" smtClean="0"/>
              <a:t>ONE</a:t>
            </a:r>
            <a:r>
              <a:rPr lang="en-US" b="1" dirty="0" smtClean="0"/>
              <a:t> page</a:t>
            </a:r>
            <a:r>
              <a:rPr lang="en-US" dirty="0" smtClean="0"/>
              <a:t>.</a:t>
            </a:r>
            <a:endParaRPr lang="en-US" dirty="0"/>
          </a:p>
        </p:txBody>
      </p:sp>
      <p:cxnSp>
        <p:nvCxnSpPr>
          <p:cNvPr id="9" name="Straight Arrow Connector 8"/>
          <p:cNvCxnSpPr/>
          <p:nvPr/>
        </p:nvCxnSpPr>
        <p:spPr>
          <a:xfrm flipV="1">
            <a:off x="5334000" y="5029200"/>
            <a:ext cx="1371600" cy="533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9671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90600" y="1447800"/>
            <a:ext cx="6900219" cy="1652489"/>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American Government Course </a:t>
            </a:r>
            <a:r>
              <a:rPr lang="en-US" b="1" u="sng" dirty="0" smtClean="0">
                <a:solidFill>
                  <a:schemeClr val="tx1"/>
                </a:solidFill>
              </a:rPr>
              <a:t>OR</a:t>
            </a:r>
            <a:r>
              <a:rPr lang="en-US" b="1" dirty="0" smtClean="0">
                <a:solidFill>
                  <a:schemeClr val="tx1"/>
                </a:solidFill>
              </a:rPr>
              <a:t> U.S. Constitution Exam </a:t>
            </a:r>
            <a:endParaRPr lang="en-US" dirty="0" smtClean="0">
              <a:solidFill>
                <a:schemeClr val="tx1"/>
              </a:solidFill>
            </a:endParaRPr>
          </a:p>
          <a:p>
            <a:r>
              <a:rPr lang="en-US" sz="1400" dirty="0" smtClean="0">
                <a:solidFill>
                  <a:schemeClr val="tx1"/>
                </a:solidFill>
              </a:rPr>
              <a:t>Students MUST complete </a:t>
            </a:r>
            <a:r>
              <a:rPr lang="en-US" sz="1400" u="sng" dirty="0" smtClean="0">
                <a:solidFill>
                  <a:schemeClr val="tx1"/>
                </a:solidFill>
              </a:rPr>
              <a:t>one</a:t>
            </a:r>
            <a:r>
              <a:rPr lang="en-US" sz="1400" dirty="0" smtClean="0">
                <a:solidFill>
                  <a:schemeClr val="tx1"/>
                </a:solidFill>
              </a:rPr>
              <a:t> of the following:</a:t>
            </a:r>
          </a:p>
          <a:p>
            <a:endParaRPr lang="en-US" sz="1200" b="1" dirty="0" smtClean="0">
              <a:solidFill>
                <a:schemeClr val="tx1"/>
              </a:solidFill>
            </a:endParaRPr>
          </a:p>
          <a:p>
            <a:r>
              <a:rPr lang="en-US" sz="1600" b="1" dirty="0" smtClean="0">
                <a:solidFill>
                  <a:schemeClr val="tx1"/>
                </a:solidFill>
              </a:rPr>
              <a:t>Political Science/Government Course </a:t>
            </a:r>
            <a:r>
              <a:rPr lang="en-US" sz="1600" i="1" dirty="0" smtClean="0">
                <a:solidFill>
                  <a:schemeClr val="tx1"/>
                </a:solidFill>
              </a:rPr>
              <a:t>OR</a:t>
            </a:r>
            <a:r>
              <a:rPr lang="en-US" sz="1600" dirty="0" smtClean="0">
                <a:solidFill>
                  <a:schemeClr val="tx1"/>
                </a:solidFill>
              </a:rPr>
              <a:t> </a:t>
            </a:r>
            <a:r>
              <a:rPr lang="en-US" sz="1600" b="1" dirty="0" smtClean="0">
                <a:solidFill>
                  <a:schemeClr val="tx1"/>
                </a:solidFill>
              </a:rPr>
              <a:t>U.S. Constitution Exam </a:t>
            </a:r>
            <a:endParaRPr lang="en-US" sz="1600" dirty="0" smtClean="0">
              <a:solidFill>
                <a:schemeClr val="tx1"/>
              </a:solidFill>
            </a:endParaRPr>
          </a:p>
          <a:p>
            <a:endParaRPr lang="en-US" sz="1200" dirty="0" smtClean="0">
              <a:solidFill>
                <a:schemeClr val="tx1"/>
              </a:solidFill>
            </a:endParaRPr>
          </a:p>
          <a:p>
            <a:r>
              <a:rPr lang="en-US" sz="1400" dirty="0" smtClean="0">
                <a:solidFill>
                  <a:schemeClr val="tx1"/>
                </a:solidFill>
              </a:rPr>
              <a:t>Please refer to the checklist for more detailed information regarding requirements and how to show verification of this requirement.</a:t>
            </a:r>
            <a:endParaRPr lang="en-US" sz="1400" dirty="0">
              <a:solidFill>
                <a:schemeClr val="tx1"/>
              </a:solidFill>
            </a:endParaRPr>
          </a:p>
        </p:txBody>
      </p:sp>
      <p:sp>
        <p:nvSpPr>
          <p:cNvPr id="3" name="Title 1"/>
          <p:cNvSpPr txBox="1">
            <a:spLocks/>
          </p:cNvSpPr>
          <p:nvPr/>
        </p:nvSpPr>
        <p:spPr>
          <a:xfrm>
            <a:off x="762000" y="69273"/>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i="1" dirty="0" smtClean="0">
                <a:effectLst>
                  <a:outerShdw blurRad="38100" dist="38100" dir="2700000" algn="tl">
                    <a:srgbClr val="000000">
                      <a:alpha val="43137"/>
                    </a:srgbClr>
                  </a:outerShdw>
                </a:effectLst>
                <a:latin typeface="Lucida Bright" pitchFamily="18" charset="0"/>
              </a:rPr>
              <a:t>Admission Requirements</a:t>
            </a:r>
            <a:endParaRPr lang="en-US" dirty="0"/>
          </a:p>
        </p:txBody>
      </p:sp>
    </p:spTree>
    <p:extLst>
      <p:ext uri="{BB962C8B-B14F-4D97-AF65-F5344CB8AC3E}">
        <p14:creationId xmlns:p14="http://schemas.microsoft.com/office/powerpoint/2010/main" val="9734355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75734" y="3021984"/>
            <a:ext cx="6553200" cy="104556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274638"/>
            <a:ext cx="8229600" cy="1143000"/>
          </a:xfrm>
        </p:spPr>
        <p:txBody>
          <a:bodyPr>
            <a:normAutofit/>
          </a:bodyPr>
          <a:lstStyle/>
          <a:p>
            <a:r>
              <a:rPr lang="en-US" sz="3600" i="1" dirty="0" smtClean="0">
                <a:effectLst>
                  <a:outerShdw blurRad="38100" dist="38100" dir="2700000" algn="tl">
                    <a:srgbClr val="000000">
                      <a:alpha val="43137"/>
                    </a:srgbClr>
                  </a:outerShdw>
                </a:effectLst>
                <a:latin typeface="Lucida Bright" pitchFamily="18" charset="0"/>
              </a:rPr>
              <a:t>       </a:t>
            </a:r>
            <a:r>
              <a:rPr lang="en-US" i="1" dirty="0" smtClean="0">
                <a:effectLst>
                  <a:outerShdw blurRad="38100" dist="38100" dir="2700000" algn="tl">
                    <a:srgbClr val="000000">
                      <a:alpha val="43137"/>
                    </a:srgbClr>
                  </a:outerShdw>
                </a:effectLst>
                <a:latin typeface="+mn-lt"/>
              </a:rPr>
              <a:t>Admission Requirements</a:t>
            </a:r>
            <a:endParaRPr lang="en-US" dirty="0">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3751" y="2617099"/>
            <a:ext cx="1380649" cy="1954901"/>
          </a:xfrm>
          <a:prstGeom prst="rect">
            <a:avLst/>
          </a:prstGeom>
        </p:spPr>
      </p:pic>
      <p:sp>
        <p:nvSpPr>
          <p:cNvPr id="5" name="Rounded Rectangle 4"/>
          <p:cNvSpPr/>
          <p:nvPr/>
        </p:nvSpPr>
        <p:spPr>
          <a:xfrm>
            <a:off x="696096" y="4267200"/>
            <a:ext cx="4876800" cy="210730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$50 Department Processing Fee</a:t>
            </a:r>
          </a:p>
          <a:p>
            <a:r>
              <a:rPr lang="en-US" sz="1400" dirty="0" smtClean="0">
                <a:solidFill>
                  <a:schemeClr val="tx1"/>
                </a:solidFill>
              </a:rPr>
              <a:t>(This fee is separate from the </a:t>
            </a:r>
            <a:r>
              <a:rPr lang="en-US" sz="1400" u="sng" dirty="0" smtClean="0">
                <a:solidFill>
                  <a:schemeClr val="tx1"/>
                </a:solidFill>
              </a:rPr>
              <a:t>$70</a:t>
            </a:r>
            <a:r>
              <a:rPr lang="en-US" sz="1400" dirty="0" smtClean="0">
                <a:solidFill>
                  <a:schemeClr val="tx1"/>
                </a:solidFill>
              </a:rPr>
              <a:t> university fee.</a:t>
            </a:r>
          </a:p>
          <a:p>
            <a:endParaRPr lang="en-US" sz="1200" dirty="0">
              <a:solidFill>
                <a:schemeClr val="tx1"/>
              </a:solidFill>
            </a:endParaRPr>
          </a:p>
          <a:p>
            <a:r>
              <a:rPr lang="en-US" sz="1600" dirty="0" smtClean="0">
                <a:solidFill>
                  <a:schemeClr val="tx1"/>
                </a:solidFill>
              </a:rPr>
              <a:t>Can be paid one of the following ways: </a:t>
            </a:r>
          </a:p>
          <a:p>
            <a:pPr marL="285750" indent="-285750">
              <a:buFont typeface="Arial" panose="020B0604020202020204" pitchFamily="34" charset="0"/>
              <a:buChar char="•"/>
            </a:pPr>
            <a:r>
              <a:rPr lang="en-US" sz="1600" dirty="0" smtClean="0">
                <a:solidFill>
                  <a:schemeClr val="tx1"/>
                </a:solidFill>
              </a:rPr>
              <a:t>In person at the cashier’s office in </a:t>
            </a:r>
            <a:r>
              <a:rPr lang="en-US" sz="1600" b="1" dirty="0" smtClean="0">
                <a:solidFill>
                  <a:schemeClr val="tx1"/>
                </a:solidFill>
              </a:rPr>
              <a:t>G</a:t>
            </a:r>
            <a:r>
              <a:rPr lang="en-US" sz="1600" b="1" i="1" dirty="0" smtClean="0">
                <a:solidFill>
                  <a:schemeClr val="tx1"/>
                </a:solidFill>
              </a:rPr>
              <a:t>H- 180</a:t>
            </a:r>
            <a:r>
              <a:rPr lang="en-US" sz="1600" i="1" dirty="0" smtClean="0">
                <a:solidFill>
                  <a:schemeClr val="tx1"/>
                </a:solidFill>
              </a:rPr>
              <a:t> </a:t>
            </a:r>
          </a:p>
          <a:p>
            <a:pPr marL="285750" indent="-285750">
              <a:buFont typeface="Arial" panose="020B0604020202020204" pitchFamily="34" charset="0"/>
              <a:buChar char="•"/>
            </a:pPr>
            <a:r>
              <a:rPr lang="en-US" sz="1600" dirty="0" smtClean="0">
                <a:solidFill>
                  <a:schemeClr val="tx1"/>
                </a:solidFill>
              </a:rPr>
              <a:t>Online via: </a:t>
            </a:r>
            <a:r>
              <a:rPr lang="en-US" sz="1600" b="1" i="1" dirty="0" smtClean="0">
                <a:solidFill>
                  <a:schemeClr val="tx1"/>
                </a:solidFill>
              </a:rPr>
              <a:t>https://coepay.fullerton.edu/ated </a:t>
            </a:r>
          </a:p>
          <a:p>
            <a:endParaRPr lang="en-US" sz="1200" dirty="0" smtClean="0">
              <a:solidFill>
                <a:schemeClr val="tx1"/>
              </a:solidFill>
            </a:endParaRPr>
          </a:p>
          <a:p>
            <a:r>
              <a:rPr lang="en-US" sz="1600" dirty="0" smtClean="0">
                <a:solidFill>
                  <a:schemeClr val="tx1"/>
                </a:solidFill>
              </a:rPr>
              <a:t>Please refer to checklist on how to show verification of this requirement.</a:t>
            </a:r>
            <a:endParaRPr lang="en-US" sz="1600" dirty="0">
              <a:solidFill>
                <a:schemeClr val="tx1"/>
              </a:solidFill>
            </a:endParaRPr>
          </a:p>
        </p:txBody>
      </p:sp>
      <p:sp>
        <p:nvSpPr>
          <p:cNvPr id="6" name="TextBox 5"/>
          <p:cNvSpPr txBox="1"/>
          <p:nvPr/>
        </p:nvSpPr>
        <p:spPr>
          <a:xfrm>
            <a:off x="494784" y="3083103"/>
            <a:ext cx="6458465" cy="923330"/>
          </a:xfrm>
          <a:prstGeom prst="rect">
            <a:avLst/>
          </a:prstGeom>
          <a:solidFill>
            <a:schemeClr val="bg2"/>
          </a:solidFill>
        </p:spPr>
        <p:txBody>
          <a:bodyPr wrap="square" rtlCol="0">
            <a:spAutoFit/>
          </a:bodyPr>
          <a:lstStyle/>
          <a:p>
            <a:r>
              <a:rPr lang="en-US" b="1" dirty="0" smtClean="0"/>
              <a:t>Current CPR card- </a:t>
            </a:r>
            <a:r>
              <a:rPr lang="en-US" dirty="0" smtClean="0"/>
              <a:t>(Infant, Child and Adult required)</a:t>
            </a:r>
          </a:p>
          <a:p>
            <a:r>
              <a:rPr lang="en-US" dirty="0" smtClean="0"/>
              <a:t>You may choose any hands-on course OR an online course offered either by the American Heart Association or the American Red Cross</a:t>
            </a:r>
            <a:endParaRPr lang="en-US" dirty="0"/>
          </a:p>
        </p:txBody>
      </p:sp>
      <p:sp>
        <p:nvSpPr>
          <p:cNvPr id="8" name="Rounded Rectangle 7"/>
          <p:cNvSpPr/>
          <p:nvPr/>
        </p:nvSpPr>
        <p:spPr>
          <a:xfrm>
            <a:off x="669426" y="1208067"/>
            <a:ext cx="5257800" cy="1618604"/>
          </a:xfrm>
          <a:prstGeom prst="roundRect">
            <a:avLst/>
          </a:prstGeom>
          <a:solidFill>
            <a:schemeClr val="accent2">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shade val="80000"/>
              <a:hueOff val="240949"/>
              <a:satOff val="4673"/>
              <a:lumOff val="22292"/>
              <a:alphaOff val="0"/>
            </a:schemeClr>
          </a:effectRef>
          <a:fontRef idx="minor">
            <a:schemeClr val="lt1"/>
          </a:fontRef>
        </p:style>
      </p:sp>
      <p:sp>
        <p:nvSpPr>
          <p:cNvPr id="9" name="Rounded Rectangle 4"/>
          <p:cNvSpPr txBox="1"/>
          <p:nvPr/>
        </p:nvSpPr>
        <p:spPr>
          <a:xfrm>
            <a:off x="696096" y="1245041"/>
            <a:ext cx="4902180" cy="151477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63306" tIns="0" rIns="163306" bIns="0" numCol="1" spcCol="1270" anchor="ctr" anchorCtr="0">
            <a:noAutofit/>
          </a:bodyPr>
          <a:lstStyle/>
          <a:p>
            <a:pPr lvl="0" algn="l" defTabSz="800100">
              <a:lnSpc>
                <a:spcPct val="90000"/>
              </a:lnSpc>
              <a:spcBef>
                <a:spcPct val="0"/>
              </a:spcBef>
              <a:spcAft>
                <a:spcPct val="35000"/>
              </a:spcAft>
            </a:pPr>
            <a:endParaRPr lang="en-US" sz="1800" kern="1200" dirty="0" smtClean="0">
              <a:latin typeface="Lucida Bright" pitchFamily="18" charset="0"/>
            </a:endParaRPr>
          </a:p>
          <a:p>
            <a:pPr lvl="0" algn="l" defTabSz="800100">
              <a:lnSpc>
                <a:spcPct val="90000"/>
              </a:lnSpc>
              <a:spcBef>
                <a:spcPct val="0"/>
              </a:spcBef>
              <a:spcAft>
                <a:spcPct val="35000"/>
              </a:spcAft>
            </a:pPr>
            <a:r>
              <a:rPr lang="en-US" sz="1800" b="1" kern="1200" dirty="0" smtClean="0">
                <a:solidFill>
                  <a:schemeClr val="tx2"/>
                </a:solidFill>
                <a:latin typeface="+mn-lt"/>
              </a:rPr>
              <a:t>TB test </a:t>
            </a:r>
          </a:p>
          <a:p>
            <a:pPr marL="285750" lvl="0" indent="-285750" algn="l" defTabSz="800100">
              <a:lnSpc>
                <a:spcPct val="90000"/>
              </a:lnSpc>
              <a:spcBef>
                <a:spcPct val="0"/>
              </a:spcBef>
              <a:spcAft>
                <a:spcPct val="35000"/>
              </a:spcAft>
              <a:buFont typeface="Arial" panose="020B0604020202020204" pitchFamily="34" charset="0"/>
              <a:buChar char="•"/>
            </a:pPr>
            <a:r>
              <a:rPr lang="en-US" sz="1800" kern="1200" dirty="0" smtClean="0">
                <a:solidFill>
                  <a:schemeClr val="tx2"/>
                </a:solidFill>
              </a:rPr>
              <a:t>Must be recent within the last 4 years</a:t>
            </a:r>
          </a:p>
          <a:p>
            <a:pPr marL="285750" lvl="0" indent="-285750" algn="l" defTabSz="800100">
              <a:lnSpc>
                <a:spcPct val="90000"/>
              </a:lnSpc>
              <a:spcBef>
                <a:spcPct val="0"/>
              </a:spcBef>
              <a:spcAft>
                <a:spcPct val="35000"/>
              </a:spcAft>
              <a:buFont typeface="Arial" panose="020B0604020202020204" pitchFamily="34" charset="0"/>
              <a:buChar char="•"/>
            </a:pPr>
            <a:r>
              <a:rPr lang="en-US" dirty="0" smtClean="0">
                <a:solidFill>
                  <a:schemeClr val="tx2"/>
                </a:solidFill>
              </a:rPr>
              <a:t>Must be valid throughout the entire program </a:t>
            </a:r>
            <a:r>
              <a:rPr lang="en-US" sz="1800" kern="1200" dirty="0" smtClean="0">
                <a:solidFill>
                  <a:schemeClr val="tx2"/>
                </a:solidFill>
                <a:latin typeface="+mn-lt"/>
              </a:rPr>
              <a:t> </a:t>
            </a:r>
          </a:p>
          <a:p>
            <a:pPr lvl="0" algn="l" defTabSz="800100">
              <a:lnSpc>
                <a:spcPct val="90000"/>
              </a:lnSpc>
              <a:spcBef>
                <a:spcPct val="0"/>
              </a:spcBef>
              <a:spcAft>
                <a:spcPct val="35000"/>
              </a:spcAft>
            </a:pPr>
            <a:r>
              <a:rPr lang="en-US" sz="1400" dirty="0" smtClean="0">
                <a:solidFill>
                  <a:schemeClr val="tx2"/>
                </a:solidFill>
              </a:rPr>
              <a:t>-</a:t>
            </a:r>
            <a:r>
              <a:rPr lang="en-US" sz="1400" kern="1200" dirty="0" smtClean="0">
                <a:solidFill>
                  <a:schemeClr val="tx2"/>
                </a:solidFill>
              </a:rPr>
              <a:t>if you are a current student, it can be done at the Health Center</a:t>
            </a:r>
          </a:p>
          <a:p>
            <a:pPr lvl="0" algn="l" defTabSz="800100">
              <a:lnSpc>
                <a:spcPct val="90000"/>
              </a:lnSpc>
              <a:spcBef>
                <a:spcPct val="0"/>
              </a:spcBef>
              <a:spcAft>
                <a:spcPct val="35000"/>
              </a:spcAft>
            </a:pPr>
            <a:endParaRPr lang="en-US" sz="1800" kern="1200" dirty="0" smtClean="0">
              <a:latin typeface="Lucida Bright"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14400" y="845862"/>
            <a:ext cx="6172200" cy="1697235"/>
            <a:chOff x="139263" y="3936448"/>
            <a:chExt cx="6046072" cy="1584444"/>
          </a:xfrm>
          <a:scene3d>
            <a:camera prst="orthographicFront"/>
            <a:lightRig rig="flat" dir="t"/>
          </a:scene3d>
        </p:grpSpPr>
        <p:sp>
          <p:nvSpPr>
            <p:cNvPr id="9" name="Rounded Rectangle 8"/>
            <p:cNvSpPr/>
            <p:nvPr/>
          </p:nvSpPr>
          <p:spPr>
            <a:xfrm>
              <a:off x="139263" y="3936448"/>
              <a:ext cx="6046072" cy="1584444"/>
            </a:xfrm>
            <a:prstGeom prst="roundRect">
              <a:avLst/>
            </a:prstGeom>
            <a:solidFill>
              <a:schemeClr val="accent1">
                <a:lumMod val="40000"/>
                <a:lumOff val="60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shade val="80000"/>
                <a:hueOff val="240949"/>
                <a:satOff val="4673"/>
                <a:lumOff val="22292"/>
                <a:alphaOff val="0"/>
              </a:schemeClr>
            </a:effectRef>
            <a:fontRef idx="minor">
              <a:schemeClr val="lt1"/>
            </a:fontRef>
          </p:style>
        </p:sp>
        <p:sp>
          <p:nvSpPr>
            <p:cNvPr id="10" name="Rounded Rectangle 4"/>
            <p:cNvSpPr txBox="1"/>
            <p:nvPr/>
          </p:nvSpPr>
          <p:spPr>
            <a:xfrm>
              <a:off x="216609" y="4078720"/>
              <a:ext cx="5891380" cy="136482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5403" tIns="0" rIns="175403" bIns="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tx2"/>
                  </a:solidFill>
                  <a:latin typeface="+mn-lt"/>
                </a:rPr>
                <a:t>4 letters of recommendation </a:t>
              </a:r>
              <a:r>
                <a:rPr lang="en-US" sz="1800" kern="1200" dirty="0" smtClean="0">
                  <a:solidFill>
                    <a:schemeClr val="tx2"/>
                  </a:solidFill>
                  <a:latin typeface="+mn-lt"/>
                </a:rPr>
                <a:t>(current, within one year): </a:t>
              </a:r>
            </a:p>
            <a:p>
              <a:pPr lvl="0" algn="l" defTabSz="800100">
                <a:lnSpc>
                  <a:spcPct val="90000"/>
                </a:lnSpc>
                <a:spcBef>
                  <a:spcPct val="0"/>
                </a:spcBef>
                <a:spcAft>
                  <a:spcPct val="35000"/>
                </a:spcAft>
              </a:pPr>
              <a:r>
                <a:rPr lang="en-US" sz="1800" kern="1200" dirty="0" smtClean="0">
                  <a:solidFill>
                    <a:schemeClr val="tx2"/>
                  </a:solidFill>
                  <a:latin typeface="+mn-lt"/>
                </a:rPr>
                <a:t> - 2 from Faculty- (templates available on the website) </a:t>
              </a:r>
            </a:p>
            <a:p>
              <a:pPr lvl="0" algn="l" defTabSz="800100">
                <a:lnSpc>
                  <a:spcPct val="90000"/>
                </a:lnSpc>
                <a:spcBef>
                  <a:spcPct val="0"/>
                </a:spcBef>
                <a:spcAft>
                  <a:spcPct val="35000"/>
                </a:spcAft>
              </a:pPr>
              <a:r>
                <a:rPr lang="en-US" sz="1800" kern="1200" dirty="0" smtClean="0">
                  <a:solidFill>
                    <a:schemeClr val="tx2"/>
                  </a:solidFill>
                  <a:latin typeface="+mn-lt"/>
                </a:rPr>
                <a:t> - 2 from Child/Youth Experience- (templates available on </a:t>
              </a:r>
            </a:p>
            <a:p>
              <a:pPr lvl="0" algn="l" defTabSz="800100">
                <a:lnSpc>
                  <a:spcPct val="90000"/>
                </a:lnSpc>
                <a:spcBef>
                  <a:spcPct val="0"/>
                </a:spcBef>
                <a:spcAft>
                  <a:spcPct val="35000"/>
                </a:spcAft>
              </a:pPr>
              <a:r>
                <a:rPr lang="en-US" sz="1800" kern="1200" dirty="0" smtClean="0">
                  <a:solidFill>
                    <a:schemeClr val="tx2"/>
                  </a:solidFill>
                  <a:latin typeface="+mn-lt"/>
                </a:rPr>
                <a:t>   the website)</a:t>
              </a:r>
            </a:p>
            <a:p>
              <a:pPr lvl="0" algn="l" defTabSz="800100">
                <a:lnSpc>
                  <a:spcPct val="90000"/>
                </a:lnSpc>
                <a:spcBef>
                  <a:spcPct val="0"/>
                </a:spcBef>
                <a:spcAft>
                  <a:spcPct val="35000"/>
                </a:spcAft>
              </a:pPr>
              <a:r>
                <a:rPr lang="en-US" dirty="0" smtClean="0">
                  <a:solidFill>
                    <a:schemeClr val="tx2"/>
                  </a:solidFill>
                </a:rPr>
                <a:t>- All letters of recommendation are </a:t>
              </a:r>
              <a:r>
                <a:rPr lang="en-US" i="1" dirty="0" smtClean="0">
                  <a:solidFill>
                    <a:schemeClr val="tx2"/>
                  </a:solidFill>
                </a:rPr>
                <a:t>confidential.</a:t>
              </a:r>
              <a:r>
                <a:rPr lang="en-US" dirty="0" smtClean="0">
                  <a:solidFill>
                    <a:schemeClr val="tx2"/>
                  </a:solidFill>
                </a:rPr>
                <a:t> </a:t>
              </a:r>
              <a:endParaRPr lang="en-US" sz="1800" kern="1200" dirty="0">
                <a:solidFill>
                  <a:schemeClr val="tx2"/>
                </a:solidFill>
                <a:latin typeface="+mn-lt"/>
              </a:endParaRPr>
            </a:p>
          </p:txBody>
        </p:sp>
      </p:grpSp>
      <p:sp>
        <p:nvSpPr>
          <p:cNvPr id="14" name="Title 1"/>
          <p:cNvSpPr txBox="1">
            <a:spLocks/>
          </p:cNvSpPr>
          <p:nvPr/>
        </p:nvSpPr>
        <p:spPr>
          <a:xfrm>
            <a:off x="0" y="7662"/>
            <a:ext cx="8229600" cy="8382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i="1" dirty="0" smtClean="0">
                <a:effectLst>
                  <a:outerShdw blurRad="38100" dist="38100" dir="2700000" algn="tl">
                    <a:srgbClr val="000000">
                      <a:alpha val="43137"/>
                    </a:srgbClr>
                  </a:outerShdw>
                </a:effectLst>
                <a:latin typeface="Lucida Bright" pitchFamily="18" charset="0"/>
              </a:rPr>
              <a:t>      Admission Requirements</a:t>
            </a:r>
            <a:endParaRPr lang="en-US" dirty="0">
              <a:latin typeface="Lucida Bright" pitchFamily="18" charset="0"/>
            </a:endParaRPr>
          </a:p>
        </p:txBody>
      </p:sp>
      <p:sp>
        <p:nvSpPr>
          <p:cNvPr id="5" name="Rounded Rectangle 4"/>
          <p:cNvSpPr/>
          <p:nvPr/>
        </p:nvSpPr>
        <p:spPr>
          <a:xfrm>
            <a:off x="685800" y="2672508"/>
            <a:ext cx="7239000" cy="4131611"/>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38200" y="2819400"/>
            <a:ext cx="7315200" cy="4216539"/>
          </a:xfrm>
          <a:prstGeom prst="rect">
            <a:avLst/>
          </a:prstGeom>
          <a:noFill/>
        </p:spPr>
        <p:txBody>
          <a:bodyPr wrap="square" rtlCol="0">
            <a:spAutoFit/>
          </a:bodyPr>
          <a:lstStyle/>
          <a:p>
            <a:r>
              <a:rPr lang="en-US" b="1" dirty="0" smtClean="0"/>
              <a:t>Check for Accredited Degree- </a:t>
            </a:r>
            <a:r>
              <a:rPr lang="en-US" sz="1600" dirty="0" smtClean="0"/>
              <a:t>If </a:t>
            </a:r>
            <a:r>
              <a:rPr lang="en-US" sz="1600" dirty="0"/>
              <a:t>you graduated from a </a:t>
            </a:r>
            <a:r>
              <a:rPr lang="en-US" sz="1600" b="1" dirty="0"/>
              <a:t>Cal State (CSU)</a:t>
            </a:r>
            <a:r>
              <a:rPr lang="en-US" sz="1600" dirty="0"/>
              <a:t> or a </a:t>
            </a:r>
            <a:r>
              <a:rPr lang="en-US" sz="1600" b="1" dirty="0"/>
              <a:t>UC</a:t>
            </a:r>
            <a:r>
              <a:rPr lang="en-US" sz="1600" dirty="0"/>
              <a:t>, you have already met this </a:t>
            </a:r>
            <a:r>
              <a:rPr lang="en-US" sz="1600" dirty="0" smtClean="0"/>
              <a:t>requirement</a:t>
            </a:r>
            <a:r>
              <a:rPr lang="en-US" sz="1600" dirty="0"/>
              <a:t>.</a:t>
            </a:r>
            <a:endParaRPr lang="en-US" dirty="0"/>
          </a:p>
          <a:p>
            <a:endParaRPr lang="en-US" sz="1050" b="1" dirty="0" smtClean="0"/>
          </a:p>
          <a:p>
            <a:pPr marL="285750" indent="-285750">
              <a:buFont typeface="Arial" panose="020B0604020202020204" pitchFamily="34" charset="0"/>
              <a:buChar char="•"/>
            </a:pPr>
            <a:r>
              <a:rPr lang="en-US" dirty="0" smtClean="0"/>
              <a:t>Ensure your bachelor’s degree is from a </a:t>
            </a:r>
            <a:r>
              <a:rPr lang="en-US" u="sng" dirty="0" smtClean="0"/>
              <a:t>regionally accredited</a:t>
            </a:r>
            <a:r>
              <a:rPr lang="en-US" dirty="0" smtClean="0"/>
              <a:t> university accepted by the CTC </a:t>
            </a:r>
            <a:r>
              <a:rPr lang="en-US" b="1" dirty="0" smtClean="0"/>
              <a:t>(2 steps).</a:t>
            </a:r>
          </a:p>
          <a:p>
            <a:pPr marL="285750" indent="-285750">
              <a:buFont typeface="Arial" panose="020B0604020202020204" pitchFamily="34" charset="0"/>
              <a:buChar char="•"/>
            </a:pPr>
            <a:r>
              <a:rPr lang="en-US" b="1" dirty="0" smtClean="0"/>
              <a:t>Step 1: </a:t>
            </a:r>
            <a:r>
              <a:rPr lang="en-US" dirty="0" smtClean="0"/>
              <a:t>Check your university accreditation status here: </a:t>
            </a:r>
            <a:r>
              <a:rPr lang="en-US" u="sng" dirty="0" smtClean="0"/>
              <a:t>https:ope.ed.gov/dapip/#/home </a:t>
            </a:r>
          </a:p>
          <a:p>
            <a:pPr marL="285750" indent="-285750">
              <a:buFont typeface="Arial" panose="020B0604020202020204" pitchFamily="34" charset="0"/>
              <a:buChar char="•"/>
            </a:pPr>
            <a:r>
              <a:rPr lang="en-US" b="1" dirty="0" smtClean="0"/>
              <a:t>Step 2:</a:t>
            </a:r>
            <a:r>
              <a:rPr lang="en-US" dirty="0" smtClean="0"/>
              <a:t> After you have checked your accreditation status, you will need to check to see if the CTC accepts this accrediting university: </a:t>
            </a:r>
            <a:r>
              <a:rPr lang="en-US" dirty="0" smtClean="0">
                <a:hlinkClick r:id="rId2"/>
              </a:rPr>
              <a:t>https://www.ctc.ca.gov/credentials/what-does-regional-accreditation-mean</a:t>
            </a:r>
            <a:endParaRPr lang="en-US" dirty="0" smtClean="0"/>
          </a:p>
          <a:p>
            <a:pPr marL="285750" indent="-285750">
              <a:buFont typeface="Arial" panose="020B0604020202020204" pitchFamily="34" charset="0"/>
              <a:buChar char="•"/>
            </a:pPr>
            <a:r>
              <a:rPr lang="en-US" dirty="0" smtClean="0"/>
              <a:t>For further questions about this process, please contact CSUF’s </a:t>
            </a:r>
            <a:r>
              <a:rPr lang="en-US" b="1" dirty="0" smtClean="0"/>
              <a:t>Credential Preparation Center </a:t>
            </a:r>
            <a:r>
              <a:rPr lang="en-US" dirty="0" smtClean="0"/>
              <a:t>at </a:t>
            </a:r>
            <a:r>
              <a:rPr lang="en-US" b="1" dirty="0" smtClean="0"/>
              <a:t>(657) 278-3205</a:t>
            </a:r>
            <a:r>
              <a:rPr lang="en-US" dirty="0" smtClean="0"/>
              <a:t> or </a:t>
            </a:r>
            <a:r>
              <a:rPr lang="en-US" b="1" dirty="0" smtClean="0">
                <a:hlinkClick r:id="rId3"/>
              </a:rPr>
              <a:t>credentialsonline@fullerton.edu</a:t>
            </a:r>
            <a:r>
              <a:rPr lang="en-US" dirty="0" smtClean="0"/>
              <a:t>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362904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079906" y="5334000"/>
            <a:ext cx="5715000" cy="10813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457200" y="152400"/>
            <a:ext cx="8229600" cy="8382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i="1" dirty="0" smtClean="0">
                <a:effectLst>
                  <a:outerShdw blurRad="38100" dist="38100" dir="2700000" algn="tl">
                    <a:srgbClr val="000000">
                      <a:alpha val="43137"/>
                    </a:srgbClr>
                  </a:outerShdw>
                </a:effectLst>
                <a:latin typeface="Lucida Bright" pitchFamily="18" charset="0"/>
              </a:rPr>
              <a:t>      Admission Requirements</a:t>
            </a:r>
            <a:endParaRPr lang="en-US" dirty="0">
              <a:latin typeface="Lucida Bright" pitchFamily="18" charset="0"/>
            </a:endParaRPr>
          </a:p>
        </p:txBody>
      </p:sp>
      <p:sp>
        <p:nvSpPr>
          <p:cNvPr id="4" name="Rounded Rectangle 3"/>
          <p:cNvSpPr/>
          <p:nvPr/>
        </p:nvSpPr>
        <p:spPr>
          <a:xfrm>
            <a:off x="1066800" y="3886200"/>
            <a:ext cx="5715000" cy="121920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CAS Pre-requisites: </a:t>
            </a:r>
            <a:r>
              <a:rPr lang="en-US" dirty="0" smtClean="0">
                <a:solidFill>
                  <a:schemeClr val="tx1"/>
                </a:solidFill>
              </a:rPr>
              <a:t>Required for Early Childhood ONLY </a:t>
            </a:r>
          </a:p>
          <a:p>
            <a:pPr marL="285750" indent="-285750">
              <a:buFont typeface="Wingdings" panose="05000000000000000000" pitchFamily="2" charset="2"/>
              <a:buChar char="§"/>
            </a:pPr>
            <a:r>
              <a:rPr lang="en-US" sz="1400" dirty="0" smtClean="0">
                <a:solidFill>
                  <a:schemeClr val="tx1"/>
                </a:solidFill>
              </a:rPr>
              <a:t>A </a:t>
            </a:r>
            <a:r>
              <a:rPr lang="en-US" sz="1400" i="1" dirty="0" smtClean="0">
                <a:solidFill>
                  <a:schemeClr val="tx1"/>
                </a:solidFill>
              </a:rPr>
              <a:t>minimum </a:t>
            </a:r>
            <a:r>
              <a:rPr lang="en-US" sz="1400" dirty="0" smtClean="0">
                <a:solidFill>
                  <a:schemeClr val="tx1"/>
                </a:solidFill>
              </a:rPr>
              <a:t>of </a:t>
            </a:r>
            <a:r>
              <a:rPr lang="en-US" sz="1400" b="1" dirty="0" smtClean="0">
                <a:solidFill>
                  <a:schemeClr val="tx1"/>
                </a:solidFill>
              </a:rPr>
              <a:t>9 units of child development coursework </a:t>
            </a:r>
            <a:r>
              <a:rPr lang="en-US" sz="1400" dirty="0" smtClean="0">
                <a:solidFill>
                  <a:schemeClr val="tx1"/>
                </a:solidFill>
              </a:rPr>
              <a:t>is only </a:t>
            </a:r>
            <a:r>
              <a:rPr lang="en-US" sz="1400" i="1" u="sng" dirty="0" smtClean="0">
                <a:solidFill>
                  <a:schemeClr val="tx1"/>
                </a:solidFill>
              </a:rPr>
              <a:t>required</a:t>
            </a:r>
            <a:r>
              <a:rPr lang="en-US" sz="1400" dirty="0" smtClean="0">
                <a:solidFill>
                  <a:schemeClr val="tx1"/>
                </a:solidFill>
              </a:rPr>
              <a:t> for those beginning the Early Childhood Credential Program.</a:t>
            </a:r>
          </a:p>
          <a:p>
            <a:pPr marL="285750" indent="-285750">
              <a:buFont typeface="Wingdings" panose="05000000000000000000" pitchFamily="2" charset="2"/>
              <a:buChar char="§"/>
            </a:pPr>
            <a:r>
              <a:rPr lang="en-US" sz="1400" dirty="0" smtClean="0">
                <a:solidFill>
                  <a:schemeClr val="tx1"/>
                </a:solidFill>
              </a:rPr>
              <a:t>The 9 units are </a:t>
            </a:r>
            <a:r>
              <a:rPr lang="en-US" sz="1400" i="1" dirty="0" smtClean="0">
                <a:solidFill>
                  <a:schemeClr val="tx1"/>
                </a:solidFill>
              </a:rPr>
              <a:t>in addition</a:t>
            </a:r>
            <a:r>
              <a:rPr lang="en-US" sz="1400" dirty="0" smtClean="0">
                <a:solidFill>
                  <a:schemeClr val="tx1"/>
                </a:solidFill>
              </a:rPr>
              <a:t> to completing the 3 SPED Pre-</a:t>
            </a:r>
            <a:r>
              <a:rPr lang="en-US" sz="1400" dirty="0" err="1" smtClean="0">
                <a:solidFill>
                  <a:schemeClr val="tx1"/>
                </a:solidFill>
              </a:rPr>
              <a:t>reqs</a:t>
            </a:r>
            <a:r>
              <a:rPr lang="en-US" sz="1400" dirty="0" smtClean="0">
                <a:solidFill>
                  <a:schemeClr val="tx1"/>
                </a:solidFill>
              </a:rPr>
              <a:t>.</a:t>
            </a:r>
          </a:p>
          <a:p>
            <a:pPr marL="285750" indent="-285750">
              <a:buFont typeface="Wingdings" panose="05000000000000000000" pitchFamily="2" charset="2"/>
              <a:buChar char="§"/>
            </a:pPr>
            <a:r>
              <a:rPr lang="en-US" sz="1400" dirty="0" smtClean="0">
                <a:solidFill>
                  <a:schemeClr val="tx1"/>
                </a:solidFill>
              </a:rPr>
              <a:t>(Please refer to the checklist for more information)</a:t>
            </a:r>
            <a:endParaRPr lang="en-US" sz="1400" dirty="0">
              <a:solidFill>
                <a:schemeClr val="tx1"/>
              </a:solidFill>
            </a:endParaRPr>
          </a:p>
        </p:txBody>
      </p:sp>
      <p:grpSp>
        <p:nvGrpSpPr>
          <p:cNvPr id="5" name="Group 4"/>
          <p:cNvGrpSpPr/>
          <p:nvPr/>
        </p:nvGrpSpPr>
        <p:grpSpPr>
          <a:xfrm>
            <a:off x="940613" y="1752600"/>
            <a:ext cx="5993587" cy="1729054"/>
            <a:chOff x="0" y="2045803"/>
            <a:chExt cx="5993587" cy="1573694"/>
          </a:xfrm>
          <a:scene3d>
            <a:camera prst="orthographicFront"/>
            <a:lightRig rig="flat" dir="t"/>
          </a:scene3d>
        </p:grpSpPr>
        <p:sp>
          <p:nvSpPr>
            <p:cNvPr id="6" name="Rounded Rectangle 5"/>
            <p:cNvSpPr/>
            <p:nvPr/>
          </p:nvSpPr>
          <p:spPr>
            <a:xfrm>
              <a:off x="0" y="2045803"/>
              <a:ext cx="5993587" cy="1573694"/>
            </a:xfrm>
            <a:prstGeom prst="roundRect">
              <a:avLst/>
            </a:prstGeom>
            <a:solidFill>
              <a:schemeClr val="accent1">
                <a:lumMod val="60000"/>
                <a:lumOff val="40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shade val="80000"/>
                <a:hueOff val="0"/>
                <a:satOff val="0"/>
                <a:lumOff val="0"/>
                <a:alphaOff val="0"/>
              </a:schemeClr>
            </a:effectRef>
            <a:fontRef idx="minor">
              <a:schemeClr val="lt1"/>
            </a:fontRef>
          </p:style>
        </p:sp>
        <p:sp>
          <p:nvSpPr>
            <p:cNvPr id="7" name="Rounded Rectangle 4"/>
            <p:cNvSpPr txBox="1"/>
            <p:nvPr/>
          </p:nvSpPr>
          <p:spPr>
            <a:xfrm>
              <a:off x="76821" y="2122624"/>
              <a:ext cx="5839945" cy="14200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5403" tIns="0" rIns="175403" bIns="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tx2"/>
                  </a:solidFill>
                  <a:latin typeface="+mn-lt"/>
                </a:rPr>
                <a:t>SPED Pre-requisites</a:t>
              </a:r>
              <a:r>
                <a:rPr lang="en-US" sz="1800" kern="1200" dirty="0" smtClean="0">
                  <a:solidFill>
                    <a:schemeClr val="tx2"/>
                  </a:solidFill>
                  <a:latin typeface="+mn-lt"/>
                </a:rPr>
                <a:t>: </a:t>
              </a:r>
              <a:r>
                <a:rPr lang="en-US" sz="1600" kern="1200" dirty="0" smtClean="0">
                  <a:solidFill>
                    <a:schemeClr val="tx2"/>
                  </a:solidFill>
                  <a:latin typeface="+mn-lt"/>
                </a:rPr>
                <a:t>Required for ALL programs (EC, MM, &amp; MS)</a:t>
              </a:r>
              <a:endParaRPr lang="en-US" sz="1800" kern="1200" dirty="0" smtClean="0">
                <a:solidFill>
                  <a:schemeClr val="tx2"/>
                </a:solidFill>
                <a:latin typeface="+mn-lt"/>
              </a:endParaRPr>
            </a:p>
            <a:p>
              <a:pPr lvl="0" algn="l" defTabSz="800100">
                <a:lnSpc>
                  <a:spcPct val="90000"/>
                </a:lnSpc>
                <a:spcBef>
                  <a:spcPct val="0"/>
                </a:spcBef>
                <a:spcAft>
                  <a:spcPct val="35000"/>
                </a:spcAft>
              </a:pPr>
              <a:r>
                <a:rPr lang="en-US" sz="1400" kern="1200" dirty="0" smtClean="0">
                  <a:solidFill>
                    <a:schemeClr val="tx2"/>
                  </a:solidFill>
                  <a:latin typeface="+mn-lt"/>
                </a:rPr>
                <a:t>Observation Hours Required</a:t>
              </a:r>
            </a:p>
            <a:p>
              <a:pPr lvl="0" algn="l" defTabSz="800100">
                <a:lnSpc>
                  <a:spcPct val="90000"/>
                </a:lnSpc>
                <a:spcBef>
                  <a:spcPct val="0"/>
                </a:spcBef>
                <a:spcAft>
                  <a:spcPct val="35000"/>
                </a:spcAft>
              </a:pPr>
              <a:r>
                <a:rPr lang="en-US" sz="1800" kern="1200" dirty="0" smtClean="0">
                  <a:solidFill>
                    <a:schemeClr val="tx2"/>
                  </a:solidFill>
                  <a:latin typeface="+mn-lt"/>
                </a:rPr>
                <a:t>SPED 322: </a:t>
              </a:r>
              <a:r>
                <a:rPr lang="en-US" sz="1200" kern="1200" dirty="0" smtClean="0">
                  <a:solidFill>
                    <a:schemeClr val="tx2"/>
                  </a:solidFill>
                  <a:latin typeface="+mn-lt"/>
                </a:rPr>
                <a:t>10 Hours Required</a:t>
              </a:r>
              <a:endParaRPr lang="en-US" sz="1800" kern="1200" dirty="0" smtClean="0">
                <a:solidFill>
                  <a:schemeClr val="tx2"/>
                </a:solidFill>
                <a:latin typeface="+mn-lt"/>
              </a:endParaRPr>
            </a:p>
            <a:p>
              <a:pPr lvl="0" algn="l" defTabSz="800100">
                <a:lnSpc>
                  <a:spcPct val="90000"/>
                </a:lnSpc>
                <a:spcBef>
                  <a:spcPct val="0"/>
                </a:spcBef>
                <a:spcAft>
                  <a:spcPct val="35000"/>
                </a:spcAft>
              </a:pPr>
              <a:r>
                <a:rPr lang="en-US" sz="1800" kern="1200" dirty="0" smtClean="0">
                  <a:solidFill>
                    <a:schemeClr val="tx2"/>
                  </a:solidFill>
                  <a:latin typeface="+mn-lt"/>
                </a:rPr>
                <a:t>SPED 371: </a:t>
              </a:r>
              <a:r>
                <a:rPr lang="en-US" sz="1200" kern="1200" dirty="0" smtClean="0">
                  <a:solidFill>
                    <a:schemeClr val="tx2"/>
                  </a:solidFill>
                  <a:latin typeface="+mn-lt"/>
                </a:rPr>
                <a:t>5 Hours Required </a:t>
              </a:r>
            </a:p>
            <a:p>
              <a:pPr lvl="0" algn="l" defTabSz="800100">
                <a:lnSpc>
                  <a:spcPct val="90000"/>
                </a:lnSpc>
                <a:spcBef>
                  <a:spcPct val="0"/>
                </a:spcBef>
                <a:spcAft>
                  <a:spcPct val="35000"/>
                </a:spcAft>
              </a:pPr>
              <a:r>
                <a:rPr lang="en-US" sz="1800" kern="1200" dirty="0" smtClean="0">
                  <a:solidFill>
                    <a:schemeClr val="tx2"/>
                  </a:solidFill>
                  <a:latin typeface="+mn-lt"/>
                </a:rPr>
                <a:t>SPED 425: </a:t>
              </a:r>
              <a:r>
                <a:rPr lang="en-US" sz="1200" kern="1200" dirty="0" smtClean="0">
                  <a:solidFill>
                    <a:schemeClr val="tx2"/>
                  </a:solidFill>
                  <a:latin typeface="+mn-lt"/>
                </a:rPr>
                <a:t>30 Hours Required</a:t>
              </a:r>
              <a:endParaRPr lang="en-US" sz="1800" kern="1200" dirty="0" smtClean="0">
                <a:solidFill>
                  <a:schemeClr val="tx2"/>
                </a:solidFill>
                <a:latin typeface="+mn-lt"/>
              </a:endParaRPr>
            </a:p>
          </p:txBody>
        </p:sp>
      </p:grpSp>
      <p:sp>
        <p:nvSpPr>
          <p:cNvPr id="8" name="Rounded Rectangle 4"/>
          <p:cNvSpPr txBox="1"/>
          <p:nvPr/>
        </p:nvSpPr>
        <p:spPr>
          <a:xfrm>
            <a:off x="1219200" y="5562600"/>
            <a:ext cx="4159905" cy="67012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63306" tIns="0" rIns="163306" bIns="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tx2"/>
                </a:solidFill>
                <a:latin typeface="+mn-lt"/>
              </a:rPr>
              <a:t>Passing Faculty Interview</a:t>
            </a:r>
          </a:p>
          <a:p>
            <a:pPr lvl="0" algn="l" defTabSz="800100">
              <a:lnSpc>
                <a:spcPct val="90000"/>
              </a:lnSpc>
              <a:spcBef>
                <a:spcPct val="0"/>
              </a:spcBef>
              <a:spcAft>
                <a:spcPct val="35000"/>
              </a:spcAft>
            </a:pPr>
            <a:r>
              <a:rPr lang="en-US" sz="1800" kern="1200" dirty="0" smtClean="0">
                <a:solidFill>
                  <a:schemeClr val="tx2"/>
                </a:solidFill>
                <a:latin typeface="+mn-lt"/>
              </a:rPr>
              <a:t>-Granted when application is complete</a:t>
            </a:r>
            <a:endParaRPr lang="en-US" sz="1800" kern="1200" dirty="0">
              <a:solidFill>
                <a:schemeClr val="tx2"/>
              </a:solidFill>
              <a:latin typeface="+mn-lt"/>
            </a:endParaRPr>
          </a:p>
        </p:txBody>
      </p:sp>
    </p:spTree>
    <p:extLst>
      <p:ext uri="{BB962C8B-B14F-4D97-AF65-F5344CB8AC3E}">
        <p14:creationId xmlns:p14="http://schemas.microsoft.com/office/powerpoint/2010/main" val="36971566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4572000"/>
            <a:ext cx="1962150" cy="1952625"/>
          </a:xfrm>
          <a:prstGeom prst="rect">
            <a:avLst/>
          </a:prstGeom>
        </p:spPr>
      </p:pic>
      <p:sp>
        <p:nvSpPr>
          <p:cNvPr id="4" name="Title 3"/>
          <p:cNvSpPr>
            <a:spLocks noGrp="1"/>
          </p:cNvSpPr>
          <p:nvPr>
            <p:ph type="title"/>
          </p:nvPr>
        </p:nvSpPr>
        <p:spPr>
          <a:xfrm>
            <a:off x="291928" y="990600"/>
            <a:ext cx="8223422" cy="4038600"/>
          </a:xfrm>
        </p:spPr>
        <p:txBody>
          <a:bodyPr>
            <a:normAutofit fontScale="90000"/>
          </a:bodyPr>
          <a:lstStyle/>
          <a:p>
            <a:r>
              <a:rPr lang="en-US" sz="2400" b="1" cap="none" dirty="0" smtClean="0">
                <a:latin typeface="+mn-lt"/>
              </a:rPr>
              <a:t/>
            </a:r>
            <a:br>
              <a:rPr lang="en-US" sz="2400" b="1" cap="none" dirty="0" smtClean="0">
                <a:latin typeface="+mn-lt"/>
              </a:rPr>
            </a:br>
            <a:r>
              <a:rPr lang="en-US" sz="2400" b="1" dirty="0">
                <a:latin typeface="+mn-lt"/>
              </a:rPr>
              <a:t/>
            </a:r>
            <a:br>
              <a:rPr lang="en-US" sz="2400" b="1" dirty="0">
                <a:latin typeface="+mn-lt"/>
              </a:rPr>
            </a:br>
            <a:r>
              <a:rPr lang="en-US" sz="2400" b="1" dirty="0" smtClean="0">
                <a:latin typeface="+mn-lt"/>
              </a:rPr>
              <a:t/>
            </a:r>
            <a:br>
              <a:rPr lang="en-US" sz="2400" b="1" dirty="0" smtClean="0">
                <a:latin typeface="+mn-lt"/>
              </a:rPr>
            </a:br>
            <a:r>
              <a:rPr lang="en-US" sz="2400" b="1" dirty="0">
                <a:latin typeface="+mn-lt"/>
              </a:rPr>
              <a:t/>
            </a:r>
            <a:br>
              <a:rPr lang="en-US" sz="2400" b="1" dirty="0">
                <a:latin typeface="+mn-lt"/>
              </a:rPr>
            </a:br>
            <a:r>
              <a:rPr lang="en-US" sz="2700" b="1" cap="none" dirty="0" smtClean="0">
                <a:latin typeface="+mn-lt"/>
              </a:rPr>
              <a:t>Application Checklist</a:t>
            </a:r>
            <a:r>
              <a:rPr lang="en-US" sz="2400" b="1" cap="none" dirty="0" smtClean="0">
                <a:latin typeface="+mn-lt"/>
              </a:rPr>
              <a:t>: </a:t>
            </a:r>
            <a:r>
              <a:rPr lang="en-US" sz="2400" cap="none" dirty="0" smtClean="0">
                <a:latin typeface="+mn-lt"/>
              </a:rPr>
              <a:t/>
            </a:r>
            <a:br>
              <a:rPr lang="en-US" sz="2400" cap="none" dirty="0" smtClean="0">
                <a:latin typeface="+mn-lt"/>
              </a:rPr>
            </a:br>
            <a:r>
              <a:rPr lang="en-US" sz="2200" dirty="0">
                <a:solidFill>
                  <a:schemeClr val="tx1"/>
                </a:solidFill>
                <a:latin typeface="+mn-lt"/>
              </a:rPr>
              <a:t>http://ed.fullerton.edu/sped/_resources/pdfs/F19_Preliminary_Special_Education_Credential_Program_Checklist.pdf </a:t>
            </a:r>
            <a:r>
              <a:rPr lang="en-US" sz="2200" dirty="0" smtClean="0">
                <a:solidFill>
                  <a:schemeClr val="tx1"/>
                </a:solidFill>
                <a:latin typeface="+mn-lt"/>
              </a:rPr>
              <a:t> </a:t>
            </a:r>
            <a:r>
              <a:rPr lang="en-US" sz="2200" dirty="0" smtClean="0">
                <a:latin typeface="+mn-lt"/>
              </a:rPr>
              <a:t/>
            </a:r>
            <a:br>
              <a:rPr lang="en-US" sz="2200" dirty="0" smtClean="0">
                <a:latin typeface="+mn-lt"/>
              </a:rPr>
            </a:br>
            <a:r>
              <a:rPr lang="en-US" sz="2200" dirty="0" smtClean="0">
                <a:latin typeface="+mn-lt"/>
              </a:rPr>
              <a:t/>
            </a:r>
            <a:br>
              <a:rPr lang="en-US" sz="2200" dirty="0" smtClean="0">
                <a:latin typeface="+mn-lt"/>
              </a:rPr>
            </a:br>
            <a:r>
              <a:rPr lang="en-US" sz="2700" b="1" cap="none" dirty="0" smtClean="0">
                <a:latin typeface="+mn-lt"/>
              </a:rPr>
              <a:t>Program Plans</a:t>
            </a:r>
            <a:r>
              <a:rPr lang="en-US" sz="2400" b="1" cap="none" dirty="0" smtClean="0">
                <a:latin typeface="+mn-lt"/>
              </a:rPr>
              <a:t>:</a:t>
            </a:r>
            <a:r>
              <a:rPr lang="en-US" sz="2200" cap="none" dirty="0">
                <a:latin typeface="+mn-lt"/>
              </a:rPr>
              <a:t/>
            </a:r>
            <a:br>
              <a:rPr lang="en-US" sz="2200" cap="none" dirty="0">
                <a:latin typeface="+mn-lt"/>
              </a:rPr>
            </a:br>
            <a:r>
              <a:rPr lang="en-US" sz="2200" b="1" dirty="0">
                <a:solidFill>
                  <a:schemeClr val="tx1"/>
                </a:solidFill>
                <a:latin typeface="+mn-lt"/>
              </a:rPr>
              <a:t>Mild/Mod:</a:t>
            </a:r>
            <a:r>
              <a:rPr lang="en-US" sz="2200" b="1" dirty="0">
                <a:latin typeface="+mn-lt"/>
              </a:rPr>
              <a:t>  </a:t>
            </a:r>
            <a:r>
              <a:rPr lang="en-US" sz="2200" dirty="0">
                <a:solidFill>
                  <a:schemeClr val="tx1"/>
                </a:solidFill>
                <a:latin typeface="+mn-lt"/>
              </a:rPr>
              <a:t>http://ed.fullerton.edu/sped/_resources/pdfs/preliminary-education-specialist-credential-mildmoderate.pdf</a:t>
            </a:r>
            <a:br>
              <a:rPr lang="en-US" sz="2200" dirty="0">
                <a:solidFill>
                  <a:schemeClr val="tx1"/>
                </a:solidFill>
                <a:latin typeface="+mn-lt"/>
              </a:rPr>
            </a:br>
            <a:r>
              <a:rPr lang="en-US" sz="2200" dirty="0" smtClean="0">
                <a:solidFill>
                  <a:schemeClr val="tx1"/>
                </a:solidFill>
                <a:latin typeface="+mn-lt"/>
              </a:rPr>
              <a:t/>
            </a:r>
            <a:br>
              <a:rPr lang="en-US" sz="2200" dirty="0" smtClean="0">
                <a:solidFill>
                  <a:schemeClr val="tx1"/>
                </a:solidFill>
                <a:latin typeface="+mn-lt"/>
              </a:rPr>
            </a:br>
            <a:r>
              <a:rPr lang="en-US" sz="2200" b="1" dirty="0" smtClean="0">
                <a:solidFill>
                  <a:schemeClr val="tx1"/>
                </a:solidFill>
                <a:latin typeface="+mn-lt"/>
              </a:rPr>
              <a:t>Moderate/Severe</a:t>
            </a:r>
            <a:r>
              <a:rPr lang="en-US" sz="2200" b="1" dirty="0">
                <a:solidFill>
                  <a:schemeClr val="tx1"/>
                </a:solidFill>
                <a:latin typeface="+mn-lt"/>
              </a:rPr>
              <a:t>: </a:t>
            </a:r>
            <a:r>
              <a:rPr lang="en-US" sz="2200" dirty="0">
                <a:solidFill>
                  <a:schemeClr val="tx1"/>
                </a:solidFill>
                <a:latin typeface="+mn-lt"/>
              </a:rPr>
              <a:t>http://ed.fullerton.edu/sped/_resources/pdfs/preliminary-education-specialist-credential-moderatesevere.pdf</a:t>
            </a:r>
            <a:r>
              <a:rPr lang="en-US" sz="2200" dirty="0" smtClean="0">
                <a:solidFill>
                  <a:schemeClr val="tx1"/>
                </a:solidFill>
                <a:latin typeface="+mn-lt"/>
              </a:rPr>
              <a:t/>
            </a:r>
            <a:br>
              <a:rPr lang="en-US" sz="2200" dirty="0" smtClean="0">
                <a:solidFill>
                  <a:schemeClr val="tx1"/>
                </a:solidFill>
                <a:latin typeface="+mn-lt"/>
              </a:rPr>
            </a:br>
            <a:r>
              <a:rPr lang="en-US" sz="2200" cap="none" dirty="0" smtClean="0">
                <a:solidFill>
                  <a:schemeClr val="tx1"/>
                </a:solidFill>
                <a:latin typeface="+mn-lt"/>
              </a:rPr>
              <a:t/>
            </a:r>
            <a:br>
              <a:rPr lang="en-US" sz="2200" cap="none" dirty="0" smtClean="0">
                <a:solidFill>
                  <a:schemeClr val="tx1"/>
                </a:solidFill>
                <a:latin typeface="+mn-lt"/>
              </a:rPr>
            </a:br>
            <a:endParaRPr lang="en-US" sz="2200" cap="none" dirty="0">
              <a:solidFill>
                <a:schemeClr val="tx1"/>
              </a:solidFill>
              <a:latin typeface="+mn-lt"/>
            </a:endParaRPr>
          </a:p>
        </p:txBody>
      </p:sp>
      <p:sp>
        <p:nvSpPr>
          <p:cNvPr id="8" name="TextBox 7"/>
          <p:cNvSpPr txBox="1"/>
          <p:nvPr/>
        </p:nvSpPr>
        <p:spPr>
          <a:xfrm>
            <a:off x="802640" y="381000"/>
            <a:ext cx="7162800" cy="769441"/>
          </a:xfrm>
          <a:prstGeom prst="rect">
            <a:avLst/>
          </a:prstGeom>
          <a:noFill/>
        </p:spPr>
        <p:txBody>
          <a:bodyPr wrap="square" rtlCol="0">
            <a:spAutoFit/>
          </a:bodyPr>
          <a:lstStyle/>
          <a:p>
            <a:pPr algn="ctr"/>
            <a:r>
              <a:rPr lang="en-US" sz="4400" i="1" dirty="0" smtClean="0">
                <a:solidFill>
                  <a:schemeClr val="tx2"/>
                </a:solidFill>
                <a:effectLst>
                  <a:outerShdw blurRad="38100" dist="38100" dir="2700000" algn="tl">
                    <a:srgbClr val="000000">
                      <a:alpha val="43137"/>
                    </a:srgbClr>
                  </a:outerShdw>
                </a:effectLst>
              </a:rPr>
              <a:t>Documents to Print</a:t>
            </a:r>
            <a:endParaRPr lang="en-US" sz="4400" i="1" dirty="0">
              <a:solidFill>
                <a:schemeClr val="tx2"/>
              </a:solidFill>
              <a:effectLst>
                <a:outerShdw blurRad="38100" dist="38100" dir="2700000" algn="tl">
                  <a:srgbClr val="000000">
                    <a:alpha val="43137"/>
                  </a:srgbClr>
                </a:outerShdw>
              </a:effectLst>
            </a:endParaRPr>
          </a:p>
        </p:txBody>
      </p:sp>
      <p:sp>
        <p:nvSpPr>
          <p:cNvPr id="3" name="TextBox 2"/>
          <p:cNvSpPr txBox="1"/>
          <p:nvPr/>
        </p:nvSpPr>
        <p:spPr>
          <a:xfrm>
            <a:off x="291928" y="5169694"/>
            <a:ext cx="4953000" cy="1231106"/>
          </a:xfrm>
          <a:prstGeom prst="rect">
            <a:avLst/>
          </a:prstGeom>
          <a:noFill/>
        </p:spPr>
        <p:txBody>
          <a:bodyPr wrap="square" rtlCol="0">
            <a:spAutoFit/>
          </a:bodyPr>
          <a:lstStyle/>
          <a:p>
            <a:r>
              <a:rPr lang="en-US" sz="2000" b="1" dirty="0"/>
              <a:t>Early Childhood</a:t>
            </a:r>
            <a:r>
              <a:rPr lang="en-US" dirty="0"/>
              <a:t>: </a:t>
            </a:r>
            <a:r>
              <a:rPr lang="en-US" dirty="0">
                <a:hlinkClick r:id="rId3"/>
              </a:rPr>
              <a:t>http://ed.fullerton.edu/sped/_resources/pdfs/credential_program_plan_early_childhood_special_eduation.pdf</a:t>
            </a:r>
            <a:endParaRPr lang="en-US" dirty="0"/>
          </a:p>
        </p:txBody>
      </p:sp>
    </p:spTree>
    <p:extLst>
      <p:ext uri="{BB962C8B-B14F-4D97-AF65-F5344CB8AC3E}">
        <p14:creationId xmlns:p14="http://schemas.microsoft.com/office/powerpoint/2010/main" val="2131665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6934200" cy="1066800"/>
          </a:xfrm>
        </p:spPr>
        <p:txBody>
          <a:bodyPr>
            <a:normAutofit/>
          </a:bodyPr>
          <a:lstStyle/>
          <a:p>
            <a:r>
              <a:rPr lang="en-US" sz="3600" dirty="0" smtClean="0">
                <a:effectLst>
                  <a:outerShdw blurRad="38100" dist="38100" dir="2700000" algn="tl">
                    <a:srgbClr val="000000">
                      <a:alpha val="43137"/>
                    </a:srgbClr>
                  </a:outerShdw>
                </a:effectLst>
                <a:latin typeface="Lucida Bright" pitchFamily="18" charset="0"/>
              </a:rPr>
              <a:t>Our Program </a:t>
            </a:r>
            <a:r>
              <a:rPr lang="en-US" sz="3600" dirty="0">
                <a:effectLst>
                  <a:outerShdw blurRad="38100" dist="38100" dir="2700000" algn="tl">
                    <a:srgbClr val="000000">
                      <a:alpha val="43137"/>
                    </a:srgbClr>
                  </a:outerShdw>
                </a:effectLst>
                <a:latin typeface="Lucida Bright" pitchFamily="18" charset="0"/>
              </a:rPr>
              <a:t>C</a:t>
            </a:r>
            <a:r>
              <a:rPr lang="en-US" sz="3600" dirty="0" smtClean="0">
                <a:effectLst>
                  <a:outerShdw blurRad="38100" dist="38100" dir="2700000" algn="tl">
                    <a:srgbClr val="000000">
                      <a:alpha val="43137"/>
                    </a:srgbClr>
                  </a:outerShdw>
                </a:effectLst>
                <a:latin typeface="Lucida Bright" pitchFamily="18" charset="0"/>
              </a:rPr>
              <a:t>ompleters A</a:t>
            </a:r>
            <a:r>
              <a:rPr lang="en-US" sz="3600" i="1" dirty="0" smtClean="0">
                <a:effectLst>
                  <a:outerShdw blurRad="38100" dist="38100" dir="2700000" algn="tl">
                    <a:srgbClr val="000000">
                      <a:alpha val="43137"/>
                    </a:srgbClr>
                  </a:outerShdw>
                </a:effectLst>
                <a:latin typeface="Lucida Bright" pitchFamily="18" charset="0"/>
              </a:rPr>
              <a:t>re:</a:t>
            </a:r>
            <a:endParaRPr lang="en-US" sz="3600" i="1" dirty="0">
              <a:latin typeface="Lucida Bright" pitchFamily="18" charset="0"/>
            </a:endParaRPr>
          </a:p>
        </p:txBody>
      </p:sp>
      <p:graphicFrame>
        <p:nvGraphicFramePr>
          <p:cNvPr id="6" name="Diagram 5"/>
          <p:cNvGraphicFramePr/>
          <p:nvPr>
            <p:extLst>
              <p:ext uri="{D42A27DB-BD31-4B8C-83A1-F6EECF244321}">
                <p14:modId xmlns:p14="http://schemas.microsoft.com/office/powerpoint/2010/main" val="440277618"/>
              </p:ext>
            </p:extLst>
          </p:nvPr>
        </p:nvGraphicFramePr>
        <p:xfrm>
          <a:off x="914400" y="1524000"/>
          <a:ext cx="7162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a:bodyPr>
          <a:lstStyle/>
          <a:p>
            <a:r>
              <a:rPr lang="en-US" sz="3200" i="1" dirty="0" smtClean="0">
                <a:effectLst>
                  <a:outerShdw blurRad="38100" dist="38100" dir="2700000" algn="tl">
                    <a:srgbClr val="000000">
                      <a:alpha val="43137"/>
                    </a:srgbClr>
                  </a:outerShdw>
                </a:effectLst>
              </a:rPr>
              <a:t>       </a:t>
            </a:r>
            <a:r>
              <a:rPr lang="en-US" sz="3200" i="1" dirty="0" smtClean="0">
                <a:effectLst>
                  <a:outerShdw blurRad="38100" dist="38100" dir="2700000" algn="tl">
                    <a:srgbClr val="000000">
                      <a:alpha val="43137"/>
                    </a:srgbClr>
                  </a:outerShdw>
                </a:effectLst>
                <a:latin typeface="Lucida Bright" pitchFamily="18" charset="0"/>
              </a:rPr>
              <a:t>Credential Program Coordinators</a:t>
            </a:r>
            <a:endParaRPr lang="en-US" sz="3200" dirty="0">
              <a:latin typeface="Lucida Bright" pitchFamily="18" charset="0"/>
            </a:endParaRPr>
          </a:p>
        </p:txBody>
      </p:sp>
      <p:graphicFrame>
        <p:nvGraphicFramePr>
          <p:cNvPr id="3" name="Diagram 2"/>
          <p:cNvGraphicFramePr/>
          <p:nvPr>
            <p:extLst>
              <p:ext uri="{D42A27DB-BD31-4B8C-83A1-F6EECF244321}">
                <p14:modId xmlns:p14="http://schemas.microsoft.com/office/powerpoint/2010/main" val="336237347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37009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smtClean="0">
                <a:latin typeface="Lucida Bright" pitchFamily="18" charset="0"/>
              </a:rPr>
              <a:t>Intern Program</a:t>
            </a:r>
            <a:endParaRPr lang="en-US" dirty="0">
              <a:latin typeface="Lucida Bright" pitchFamily="18" charset="0"/>
            </a:endParaRPr>
          </a:p>
        </p:txBody>
      </p:sp>
      <p:sp>
        <p:nvSpPr>
          <p:cNvPr id="5" name="Content Placeholder 4"/>
          <p:cNvSpPr>
            <a:spLocks noGrp="1"/>
          </p:cNvSpPr>
          <p:nvPr>
            <p:ph sz="quarter" idx="1"/>
          </p:nvPr>
        </p:nvSpPr>
        <p:spPr/>
        <p:txBody>
          <a:bodyPr>
            <a:normAutofit/>
          </a:bodyPr>
          <a:lstStyle/>
          <a:p>
            <a:pPr>
              <a:buFont typeface="Wingdings" panose="05000000000000000000" pitchFamily="2" charset="2"/>
              <a:buChar char="v"/>
            </a:pPr>
            <a:r>
              <a:rPr lang="en-US" sz="2200" dirty="0" smtClean="0"/>
              <a:t>The purpose of the intern program is to allow teachers in high-need subject areas to begin teaching:</a:t>
            </a:r>
          </a:p>
          <a:p>
            <a:pPr lvl="1">
              <a:buFont typeface="Wingdings" panose="05000000000000000000" pitchFamily="2" charset="2"/>
              <a:buChar char="v"/>
            </a:pPr>
            <a:r>
              <a:rPr lang="en-US" sz="2000" dirty="0" smtClean="0"/>
              <a:t> right away</a:t>
            </a:r>
          </a:p>
          <a:p>
            <a:pPr lvl="1">
              <a:buFont typeface="Wingdings" panose="05000000000000000000" pitchFamily="2" charset="2"/>
              <a:buChar char="v"/>
            </a:pPr>
            <a:r>
              <a:rPr lang="en-US" sz="2000" dirty="0" smtClean="0"/>
              <a:t> while earning a credential</a:t>
            </a:r>
          </a:p>
          <a:p>
            <a:pPr lvl="1">
              <a:buFont typeface="Wingdings" panose="05000000000000000000" pitchFamily="2" charset="2"/>
              <a:buChar char="v"/>
            </a:pPr>
            <a:r>
              <a:rPr lang="en-US" sz="2000" dirty="0" smtClean="0"/>
              <a:t>with extensive support</a:t>
            </a:r>
          </a:p>
          <a:p>
            <a:pPr>
              <a:buFont typeface="Wingdings" panose="05000000000000000000" pitchFamily="2" charset="2"/>
              <a:buChar char="v"/>
            </a:pPr>
            <a:r>
              <a:rPr lang="en-US" sz="2200" dirty="0" smtClean="0"/>
              <a:t>Intern Program requirements</a:t>
            </a:r>
          </a:p>
          <a:p>
            <a:pPr lvl="1">
              <a:buFont typeface="Wingdings" panose="05000000000000000000" pitchFamily="2" charset="2"/>
              <a:buChar char="v"/>
            </a:pPr>
            <a:r>
              <a:rPr lang="en-US" sz="1900" dirty="0" smtClean="0"/>
              <a:t>There are two pathways to becoming an intern:</a:t>
            </a:r>
          </a:p>
          <a:p>
            <a:pPr lvl="2">
              <a:buFont typeface="Wingdings" panose="05000000000000000000" pitchFamily="2" charset="2"/>
              <a:buChar char="v"/>
            </a:pPr>
            <a:r>
              <a:rPr lang="en-US" sz="1600" dirty="0" smtClean="0"/>
              <a:t>1. If you hold a single credential or multiple subject credential, have completed our program prerequisites and have successfully passed the faculty interview.</a:t>
            </a:r>
          </a:p>
          <a:p>
            <a:pPr lvl="2">
              <a:buFont typeface="Wingdings" panose="05000000000000000000" pitchFamily="2" charset="2"/>
              <a:buChar char="v"/>
            </a:pPr>
            <a:r>
              <a:rPr lang="en-US" sz="1600" dirty="0" smtClean="0"/>
              <a:t>2. If you do not have hold a single subject or multiple subject credential, you will need to complete the three prerequisites as well as SPED 421 and one of the following: SPED 400 for EC, SPED 463 for MM or SPED 464 for MS.  In addition, you will need to successfully pass the faculty interview.</a:t>
            </a:r>
          </a:p>
          <a:p>
            <a:pPr lvl="1"/>
            <a:endParaRPr lang="en-US" dirty="0" smtClean="0"/>
          </a:p>
          <a:p>
            <a:pPr lvl="1">
              <a:buNone/>
            </a:pPr>
            <a:endParaRPr lang="en-US" dirty="0" smtClean="0"/>
          </a:p>
          <a:p>
            <a:pPr lvl="1">
              <a:buNone/>
            </a:pP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US" dirty="0" smtClean="0">
                <a:latin typeface="+mn-lt"/>
              </a:rPr>
              <a:t>Residency Requirements</a:t>
            </a:r>
            <a:endParaRPr lang="en-US" dirty="0">
              <a:latin typeface="+mn-lt"/>
            </a:endParaRPr>
          </a:p>
        </p:txBody>
      </p:sp>
      <p:sp>
        <p:nvSpPr>
          <p:cNvPr id="5" name="Content Placeholder 4"/>
          <p:cNvSpPr>
            <a:spLocks noGrp="1"/>
          </p:cNvSpPr>
          <p:nvPr>
            <p:ph sz="quarter" idx="1"/>
          </p:nvPr>
        </p:nvSpPr>
        <p:spPr/>
        <p:txBody>
          <a:bodyPr>
            <a:normAutofit lnSpcReduction="10000"/>
          </a:bodyPr>
          <a:lstStyle/>
          <a:p>
            <a:pPr>
              <a:buFont typeface="Wingdings" panose="05000000000000000000" pitchFamily="2" charset="2"/>
              <a:buChar char="v"/>
            </a:pPr>
            <a:r>
              <a:rPr lang="en-US" sz="2400" dirty="0" smtClean="0"/>
              <a:t>75% of all prerequisite and credential coursework must be completed at Cal State Fullerton.</a:t>
            </a:r>
          </a:p>
          <a:p>
            <a:pPr>
              <a:buFont typeface="Wingdings" panose="05000000000000000000" pitchFamily="2" charset="2"/>
              <a:buChar char="v"/>
            </a:pPr>
            <a:r>
              <a:rPr lang="en-US" sz="2400" dirty="0" smtClean="0"/>
              <a:t>If you have taken a course at another University or College that you feel is equivalent to one of the courses in our program, you MUST fill out an equivalency petition before you can be admitted.</a:t>
            </a:r>
          </a:p>
          <a:p>
            <a:pPr>
              <a:buNone/>
            </a:pPr>
            <a:r>
              <a:rPr lang="en-US" sz="2400" dirty="0" smtClean="0"/>
              <a:t>	-</a:t>
            </a:r>
            <a:r>
              <a:rPr lang="en-US" sz="2000" dirty="0" smtClean="0"/>
              <a:t>Typically, equivalency will be granted only for prerequisite courses</a:t>
            </a:r>
          </a:p>
          <a:p>
            <a:pPr>
              <a:buNone/>
            </a:pPr>
            <a:r>
              <a:rPr lang="en-US" sz="2000" dirty="0" smtClean="0"/>
              <a:t>	- The SPED Equivalency Petition may be found at </a:t>
            </a:r>
          </a:p>
          <a:p>
            <a:pPr>
              <a:buNone/>
            </a:pPr>
            <a:r>
              <a:rPr lang="en-US" sz="2000" dirty="0"/>
              <a:t>http://ed.fullerton.edu/sped/_resources/pdfs/course-equivalency-petition.pdf</a:t>
            </a:r>
            <a:endParaRPr lang="en-US" sz="2000" dirty="0" smtClean="0"/>
          </a:p>
          <a:p>
            <a:pPr>
              <a:buNone/>
            </a:pPr>
            <a:r>
              <a:rPr lang="en-US" sz="2000" dirty="0" smtClean="0"/>
              <a:t>	   	-Equivalency Petitions are submitted to the Chair of Special Education, Dr. Melinda Pierson.  Only the Chair of Special Education may approve equivalency petitions.</a:t>
            </a:r>
            <a:endParaRPr lang="en-US" sz="2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Clear Program</a:t>
            </a:r>
            <a:endParaRPr lang="en-US" dirty="0"/>
          </a:p>
        </p:txBody>
      </p:sp>
      <p:sp>
        <p:nvSpPr>
          <p:cNvPr id="3" name="Content Placeholder 2"/>
          <p:cNvSpPr>
            <a:spLocks noGrp="1"/>
          </p:cNvSpPr>
          <p:nvPr>
            <p:ph sz="quarter" idx="1"/>
          </p:nvPr>
        </p:nvSpPr>
        <p:spPr/>
        <p:txBody>
          <a:bodyPr/>
          <a:lstStyle/>
          <a:p>
            <a:r>
              <a:rPr lang="en-US" sz="2800" dirty="0" smtClean="0"/>
              <a:t>Once you have completed a Preliminary credential program, you can choose to complete our clear program.  </a:t>
            </a:r>
          </a:p>
          <a:p>
            <a:r>
              <a:rPr lang="en-US" sz="2800" dirty="0" smtClean="0"/>
              <a:t>The clear advisors are:</a:t>
            </a:r>
            <a:endParaRPr lang="en-US" sz="2800" dirty="0"/>
          </a:p>
          <a:p>
            <a:r>
              <a:rPr lang="en-US" sz="2800" dirty="0" smtClean="0"/>
              <a:t>-Dr. Tiffany Row- Mild/Moderate </a:t>
            </a:r>
          </a:p>
          <a:p>
            <a:r>
              <a:rPr lang="en-US" sz="2800" dirty="0" smtClean="0"/>
              <a:t>-Dr. Erica Howell- Moderate/Severe</a:t>
            </a:r>
          </a:p>
          <a:p>
            <a:r>
              <a:rPr lang="en-US" sz="2800" dirty="0" smtClean="0"/>
              <a:t>-Dr. Janice </a:t>
            </a:r>
            <a:r>
              <a:rPr lang="en-US" sz="2800" dirty="0" err="1" smtClean="0"/>
              <a:t>Myck</a:t>
            </a:r>
            <a:r>
              <a:rPr lang="en-US" sz="2800" dirty="0" smtClean="0"/>
              <a:t>-Wayne- Early Childhood</a:t>
            </a:r>
          </a:p>
          <a:p>
            <a:endParaRPr lang="en-US" dirty="0"/>
          </a:p>
        </p:txBody>
      </p:sp>
    </p:spTree>
    <p:extLst>
      <p:ext uri="{BB962C8B-B14F-4D97-AF65-F5344CB8AC3E}">
        <p14:creationId xmlns:p14="http://schemas.microsoft.com/office/powerpoint/2010/main" val="30844788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sz="3200" dirty="0" smtClean="0">
                <a:latin typeface="Lucida Bright" panose="02040602050505020304" pitchFamily="18" charset="0"/>
              </a:rPr>
              <a:t>Bilingual</a:t>
            </a:r>
            <a:r>
              <a:rPr lang="en-US" sz="3200" dirty="0" smtClean="0"/>
              <a:t>  </a:t>
            </a:r>
            <a:r>
              <a:rPr lang="en-US" sz="3200" dirty="0" smtClean="0">
                <a:latin typeface="Lucida Bright" panose="02040602050505020304" pitchFamily="18" charset="0"/>
              </a:rPr>
              <a:t>Authorization</a:t>
            </a:r>
            <a:endParaRPr lang="en-US" sz="3200" dirty="0">
              <a:latin typeface="Lucida Bright" panose="02040602050505020304" pitchFamily="18" charset="0"/>
            </a:endParaRPr>
          </a:p>
        </p:txBody>
      </p:sp>
      <p:sp>
        <p:nvSpPr>
          <p:cNvPr id="3" name="Subtitle 2"/>
          <p:cNvSpPr>
            <a:spLocks noGrp="1"/>
          </p:cNvSpPr>
          <p:nvPr>
            <p:ph sz="quarter" idx="1"/>
          </p:nvPr>
        </p:nvSpPr>
        <p:spPr/>
        <p:txBody>
          <a:bodyPr>
            <a:normAutofit/>
          </a:bodyPr>
          <a:lstStyle/>
          <a:p>
            <a:endParaRPr lang="en-US" sz="2400" dirty="0" smtClean="0">
              <a:latin typeface="Lucida Bright" panose="02040602050505020304" pitchFamily="18" charset="0"/>
            </a:endParaRPr>
          </a:p>
          <a:p>
            <a:pPr>
              <a:buFont typeface="Wingdings" panose="05000000000000000000" pitchFamily="2" charset="2"/>
              <a:buChar char="v"/>
            </a:pPr>
            <a:r>
              <a:rPr lang="en-US" sz="2400" dirty="0" smtClean="0">
                <a:latin typeface="Lucida Bright" panose="02040602050505020304" pitchFamily="18" charset="0"/>
              </a:rPr>
              <a:t>Available in Spanish, Korean, Vietnamese and Mandarin.</a:t>
            </a:r>
          </a:p>
          <a:p>
            <a:pPr>
              <a:buFont typeface="Wingdings" panose="05000000000000000000" pitchFamily="2" charset="2"/>
              <a:buChar char="v"/>
            </a:pPr>
            <a:endParaRPr lang="en-US" sz="3600" dirty="0">
              <a:latin typeface="Lucida Bright" panose="02040602050505020304" pitchFamily="18" charset="0"/>
            </a:endParaRPr>
          </a:p>
          <a:p>
            <a:pPr>
              <a:buFont typeface="Wingdings" panose="05000000000000000000" pitchFamily="2" charset="2"/>
              <a:buChar char="v"/>
            </a:pPr>
            <a:r>
              <a:rPr lang="en-US" sz="2400" dirty="0" smtClean="0">
                <a:latin typeface="Lucida Bright" panose="02040602050505020304" pitchFamily="18" charset="0"/>
              </a:rPr>
              <a:t>For more information, please contact </a:t>
            </a:r>
            <a:r>
              <a:rPr lang="en-US" sz="2400" b="1" dirty="0" smtClean="0">
                <a:latin typeface="Lucida Bright" panose="02040602050505020304" pitchFamily="18" charset="0"/>
              </a:rPr>
              <a:t>Dr. Fernando Rodriguez-</a:t>
            </a:r>
            <a:r>
              <a:rPr lang="en-US" sz="2400" b="1" dirty="0" err="1" smtClean="0">
                <a:latin typeface="Lucida Bright" panose="02040602050505020304" pitchFamily="18" charset="0"/>
              </a:rPr>
              <a:t>Valls</a:t>
            </a:r>
            <a:r>
              <a:rPr lang="en-US" sz="2400" dirty="0" smtClean="0">
                <a:latin typeface="Lucida Bright" panose="02040602050505020304" pitchFamily="18" charset="0"/>
              </a:rPr>
              <a:t> at </a:t>
            </a:r>
            <a:r>
              <a:rPr lang="en-US" sz="2400" dirty="0" smtClean="0">
                <a:latin typeface="Lucida Bright" panose="02040602050505020304" pitchFamily="18" charset="0"/>
                <a:hlinkClick r:id="rId3"/>
              </a:rPr>
              <a:t>frodriguez-valls@fullerton.edu</a:t>
            </a:r>
            <a:r>
              <a:rPr lang="en-US" sz="2400" dirty="0" smtClean="0">
                <a:latin typeface="Lucida Bright" panose="02040602050505020304" pitchFamily="18" charset="0"/>
              </a:rPr>
              <a:t>. </a:t>
            </a:r>
            <a:endParaRPr lang="en-US" sz="2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1240" y="4425774"/>
            <a:ext cx="1766207" cy="2368726"/>
          </a:xfrm>
          <a:prstGeom prst="rect">
            <a:avLst/>
          </a:prstGeom>
        </p:spPr>
      </p:pic>
      <p:sp>
        <p:nvSpPr>
          <p:cNvPr id="5" name="TextBox 4"/>
          <p:cNvSpPr txBox="1"/>
          <p:nvPr/>
        </p:nvSpPr>
        <p:spPr>
          <a:xfrm>
            <a:off x="4617720" y="4655551"/>
            <a:ext cx="1524000" cy="1200329"/>
          </a:xfrm>
          <a:prstGeom prst="rect">
            <a:avLst/>
          </a:prstGeom>
          <a:noFill/>
        </p:spPr>
        <p:txBody>
          <a:bodyPr wrap="square" rtlCol="0">
            <a:spAutoFit/>
          </a:bodyPr>
          <a:lstStyle/>
          <a:p>
            <a:r>
              <a:rPr lang="en-US" dirty="0" err="1" smtClean="0">
                <a:latin typeface="Algerian" panose="04020705040A02060702" pitchFamily="82" charset="0"/>
              </a:rPr>
              <a:t>Hola</a:t>
            </a:r>
            <a:r>
              <a:rPr lang="en-US" dirty="0" smtClean="0">
                <a:latin typeface="Algerian" panose="04020705040A02060702" pitchFamily="82" charset="0"/>
              </a:rPr>
              <a:t>!</a:t>
            </a:r>
          </a:p>
          <a:p>
            <a:r>
              <a:rPr lang="en-US" dirty="0" err="1" smtClean="0">
                <a:latin typeface="Aharoni" panose="02010803020104030203" pitchFamily="2" charset="-79"/>
                <a:cs typeface="Aharoni" panose="02010803020104030203" pitchFamily="2" charset="-79"/>
              </a:rPr>
              <a:t>Anyong</a:t>
            </a:r>
            <a:r>
              <a:rPr lang="en-US" dirty="0" smtClean="0">
                <a:latin typeface="Aharoni" panose="02010803020104030203" pitchFamily="2" charset="-79"/>
                <a:cs typeface="Aharoni" panose="02010803020104030203" pitchFamily="2" charset="-79"/>
              </a:rPr>
              <a:t>!</a:t>
            </a:r>
          </a:p>
          <a:p>
            <a:r>
              <a:rPr lang="en-US" dirty="0" smtClean="0">
                <a:latin typeface="Batang" panose="02030600000101010101" pitchFamily="18" charset="-127"/>
                <a:ea typeface="Batang" panose="02030600000101010101" pitchFamily="18" charset="-127"/>
                <a:cs typeface="Arabic Typesetting" panose="03020402040406030203" pitchFamily="66" charset="-78"/>
              </a:rPr>
              <a:t>Chao!</a:t>
            </a:r>
          </a:p>
          <a:p>
            <a:r>
              <a:rPr lang="en-US" dirty="0" err="1" smtClean="0"/>
              <a:t>Nihao</a:t>
            </a:r>
            <a:r>
              <a:rPr lang="en-US" dirty="0" smtClean="0"/>
              <a:t>!</a:t>
            </a:r>
            <a:endParaRPr lang="en-US" dirty="0"/>
          </a:p>
        </p:txBody>
      </p:sp>
      <p:sp>
        <p:nvSpPr>
          <p:cNvPr id="6" name="Oval Callout 5"/>
          <p:cNvSpPr/>
          <p:nvPr/>
        </p:nvSpPr>
        <p:spPr>
          <a:xfrm>
            <a:off x="4267200" y="4517053"/>
            <a:ext cx="1905000" cy="1477327"/>
          </a:xfrm>
          <a:prstGeom prst="wedgeEllipseCallout">
            <a:avLst>
              <a:gd name="adj1" fmla="val -57846"/>
              <a:gd name="adj2" fmla="val -1133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47857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normAutofit fontScale="90000"/>
          </a:bodyPr>
          <a:lstStyle/>
          <a:p>
            <a:r>
              <a:rPr lang="en-US" sz="3600" dirty="0" smtClean="0">
                <a:latin typeface="Lucida Bright" pitchFamily="18" charset="0"/>
              </a:rPr>
              <a:t>MSE Concentration in Special Education</a:t>
            </a:r>
            <a:endParaRPr lang="en-US" sz="3600" dirty="0">
              <a:latin typeface="Lucida Bright" pitchFamily="18" charset="0"/>
            </a:endParaRPr>
          </a:p>
        </p:txBody>
      </p:sp>
      <p:sp>
        <p:nvSpPr>
          <p:cNvPr id="5" name="Content Placeholder 4"/>
          <p:cNvSpPr>
            <a:spLocks noGrp="1"/>
          </p:cNvSpPr>
          <p:nvPr>
            <p:ph sz="quarter" idx="1"/>
          </p:nvPr>
        </p:nvSpPr>
        <p:spPr>
          <a:xfrm>
            <a:off x="457200" y="1600200"/>
            <a:ext cx="8229600" cy="4724400"/>
          </a:xfrm>
        </p:spPr>
        <p:txBody>
          <a:bodyPr>
            <a:normAutofit/>
          </a:bodyPr>
          <a:lstStyle/>
          <a:p>
            <a:pPr>
              <a:buNone/>
            </a:pPr>
            <a:r>
              <a:rPr lang="en-US" sz="2800" dirty="0" smtClean="0">
                <a:latin typeface="Lucida Bright" pitchFamily="18" charset="0"/>
              </a:rPr>
              <a:t> </a:t>
            </a:r>
          </a:p>
          <a:p>
            <a:pPr>
              <a:buFont typeface="Wingdings" panose="05000000000000000000" pitchFamily="2" charset="2"/>
              <a:buChar char="v"/>
            </a:pPr>
            <a:r>
              <a:rPr lang="en-US" sz="2800" dirty="0" smtClean="0"/>
              <a:t>Prepares you for leadership roles in schools</a:t>
            </a:r>
          </a:p>
          <a:p>
            <a:pPr>
              <a:buFont typeface="Wingdings" panose="05000000000000000000" pitchFamily="2" charset="2"/>
              <a:buChar char="v"/>
            </a:pPr>
            <a:r>
              <a:rPr lang="en-US" sz="2800" dirty="0" smtClean="0"/>
              <a:t>Advances your skills in using research to improve teaching and learning</a:t>
            </a:r>
          </a:p>
          <a:p>
            <a:pPr>
              <a:buFont typeface="Wingdings" panose="05000000000000000000" pitchFamily="2" charset="2"/>
              <a:buChar char="v"/>
            </a:pPr>
            <a:r>
              <a:rPr lang="en-US" sz="2800" dirty="0" smtClean="0"/>
              <a:t>Increases your earning power in birth-adult education settings, as well as in higher-education</a:t>
            </a:r>
          </a:p>
          <a:p>
            <a:pPr lvl="1">
              <a:buNone/>
            </a:pPr>
            <a:endParaRPr lang="en-US" dirty="0" smtClean="0"/>
          </a:p>
          <a:p>
            <a:pPr>
              <a:buFont typeface="Wingdings" panose="05000000000000000000" pitchFamily="2" charset="2"/>
              <a:buChar char="v"/>
            </a:pPr>
            <a:r>
              <a:rPr lang="en-US" sz="1800" b="1" dirty="0">
                <a:latin typeface="Lucida Bright" pitchFamily="18" charset="0"/>
              </a:rPr>
              <a:t>Graduate Program Coordinator:  </a:t>
            </a:r>
          </a:p>
          <a:p>
            <a:pPr>
              <a:buNone/>
            </a:pPr>
            <a:r>
              <a:rPr lang="en-US" sz="1800" dirty="0">
                <a:latin typeface="Lucida Bright" pitchFamily="18" charset="0"/>
              </a:rPr>
              <a:t>	- Adrian Jung, Ph.D., </a:t>
            </a:r>
            <a:r>
              <a:rPr lang="en-US" sz="1800" dirty="0">
                <a:latin typeface="Lucida Bright" pitchFamily="18" charset="0"/>
                <a:hlinkClick r:id="rId3"/>
              </a:rPr>
              <a:t>ajung@fullerton.edu</a:t>
            </a:r>
            <a:r>
              <a:rPr lang="en-US" sz="1800" dirty="0">
                <a:latin typeface="Lucida Bright" pitchFamily="18" charset="0"/>
              </a:rPr>
              <a:t>, CP 570</a:t>
            </a:r>
          </a:p>
          <a:p>
            <a:pPr lvl="1">
              <a:buNone/>
            </a:pP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normAutofit/>
          </a:bodyPr>
          <a:lstStyle/>
          <a:p>
            <a:r>
              <a:rPr lang="en-US" sz="3600" dirty="0" smtClean="0">
                <a:latin typeface="+mn-lt"/>
              </a:rPr>
              <a:t>MSE Requirements</a:t>
            </a:r>
            <a:endParaRPr lang="en-US" sz="3600" dirty="0">
              <a:latin typeface="+mn-lt"/>
            </a:endParaRPr>
          </a:p>
        </p:txBody>
      </p:sp>
      <p:sp>
        <p:nvSpPr>
          <p:cNvPr id="5" name="Content Placeholder 4"/>
          <p:cNvSpPr>
            <a:spLocks noGrp="1"/>
          </p:cNvSpPr>
          <p:nvPr>
            <p:ph sz="quarter" idx="1"/>
          </p:nvPr>
        </p:nvSpPr>
        <p:spPr>
          <a:xfrm>
            <a:off x="457200" y="1447800"/>
            <a:ext cx="8229600" cy="4724400"/>
          </a:xfrm>
        </p:spPr>
        <p:txBody>
          <a:bodyPr>
            <a:normAutofit/>
          </a:bodyPr>
          <a:lstStyle/>
          <a:p>
            <a:pPr>
              <a:buNone/>
            </a:pPr>
            <a:endParaRPr lang="en-US" sz="2800" dirty="0" smtClean="0">
              <a:latin typeface="Lucida Bright" pitchFamily="18" charset="0"/>
            </a:endParaRPr>
          </a:p>
          <a:p>
            <a:pPr lvl="1">
              <a:buNone/>
            </a:pPr>
            <a:endParaRPr lang="en-US" dirty="0" smtClean="0"/>
          </a:p>
          <a:p>
            <a:pPr lvl="1">
              <a:buNone/>
            </a:pPr>
            <a:endParaRPr lang="en-US" dirty="0"/>
          </a:p>
        </p:txBody>
      </p:sp>
      <p:graphicFrame>
        <p:nvGraphicFramePr>
          <p:cNvPr id="7" name="Diagram 6"/>
          <p:cNvGraphicFramePr/>
          <p:nvPr>
            <p:extLst>
              <p:ext uri="{D42A27DB-BD31-4B8C-83A1-F6EECF244321}">
                <p14:modId xmlns:p14="http://schemas.microsoft.com/office/powerpoint/2010/main" val="4156784255"/>
              </p:ext>
            </p:extLst>
          </p:nvPr>
        </p:nvGraphicFramePr>
        <p:xfrm>
          <a:off x="1524000" y="1752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24600" y="93274"/>
            <a:ext cx="1232916" cy="1141589"/>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333" y="228600"/>
            <a:ext cx="7745267" cy="1143000"/>
          </a:xfrm>
          <a:noFill/>
          <a:ln>
            <a:noFill/>
          </a:ln>
        </p:spPr>
        <p:txBody>
          <a:bodyPr>
            <a:normAutofit/>
          </a:bodyPr>
          <a:lstStyle/>
          <a:p>
            <a:r>
              <a:rPr lang="en-US" sz="3600" dirty="0" smtClean="0">
                <a:latin typeface="+mn-lt"/>
              </a:rPr>
              <a:t>Scholarships and Financial Aid</a:t>
            </a:r>
            <a:endParaRPr lang="en-US" sz="3600" dirty="0">
              <a:latin typeface="+mn-lt"/>
            </a:endParaRPr>
          </a:p>
        </p:txBody>
      </p:sp>
      <p:sp>
        <p:nvSpPr>
          <p:cNvPr id="5" name="Content Placeholder 4"/>
          <p:cNvSpPr>
            <a:spLocks noGrp="1"/>
          </p:cNvSpPr>
          <p:nvPr>
            <p:ph sz="quarter" idx="1"/>
          </p:nvPr>
        </p:nvSpPr>
        <p:spPr>
          <a:xfrm>
            <a:off x="457200" y="1905000"/>
            <a:ext cx="8229600" cy="4495800"/>
          </a:xfrm>
        </p:spPr>
        <p:txBody>
          <a:bodyPr>
            <a:normAutofit fontScale="85000" lnSpcReduction="10000"/>
          </a:bodyPr>
          <a:lstStyle/>
          <a:p>
            <a:pPr marL="0" indent="0">
              <a:buNone/>
            </a:pPr>
            <a:r>
              <a:rPr lang="en-US" sz="3400" i="1" dirty="0" smtClean="0">
                <a:latin typeface="Calibri" panose="020F0502020204030204" pitchFamily="34" charset="0"/>
                <a:cs typeface="Calibri" panose="020F0502020204030204" pitchFamily="34" charset="0"/>
              </a:rPr>
              <a:t>Financial Aid:</a:t>
            </a:r>
            <a:endParaRPr lang="en-US" sz="3400" dirty="0" smtClean="0">
              <a:latin typeface="Calibri" panose="020F0502020204030204" pitchFamily="34" charset="0"/>
              <a:cs typeface="Calibri" panose="020F0502020204030204" pitchFamily="34" charset="0"/>
            </a:endParaRPr>
          </a:p>
          <a:p>
            <a:pPr>
              <a:buFont typeface="Wingdings" panose="05000000000000000000" pitchFamily="2" charset="2"/>
              <a:buChar char="v"/>
            </a:pPr>
            <a:r>
              <a:rPr lang="en-US" sz="2400" dirty="0" smtClean="0">
                <a:latin typeface="Calibri" panose="020F0502020204030204" pitchFamily="34" charset="0"/>
                <a:cs typeface="Calibri" panose="020F0502020204030204" pitchFamily="34" charset="0"/>
              </a:rPr>
              <a:t>Complete the </a:t>
            </a:r>
            <a:r>
              <a:rPr lang="en-US" sz="2400" b="1" dirty="0" smtClean="0">
                <a:latin typeface="Calibri" panose="020F0502020204030204" pitchFamily="34" charset="0"/>
                <a:cs typeface="Calibri" panose="020F0502020204030204" pitchFamily="34" charset="0"/>
              </a:rPr>
              <a:t>FAFSA</a:t>
            </a:r>
            <a:r>
              <a:rPr lang="en-US" sz="2400" dirty="0" smtClean="0">
                <a:latin typeface="Calibri" panose="020F0502020204030204" pitchFamily="34" charset="0"/>
                <a:cs typeface="Calibri" panose="020F0502020204030204" pitchFamily="34" charset="0"/>
              </a:rPr>
              <a:t> application first: </a:t>
            </a:r>
            <a:r>
              <a:rPr lang="en-US" sz="2400" dirty="0" smtClean="0">
                <a:latin typeface="Calibri" panose="020F0502020204030204" pitchFamily="34" charset="0"/>
                <a:cs typeface="Calibri" panose="020F0502020204030204" pitchFamily="34" charset="0"/>
                <a:hlinkClick r:id="rId3"/>
              </a:rPr>
              <a:t>www.fafsa.ed.gov</a:t>
            </a:r>
            <a:r>
              <a:rPr lang="en-US" sz="2400" dirty="0" smtClean="0">
                <a:latin typeface="Calibri" panose="020F0502020204030204" pitchFamily="34" charset="0"/>
                <a:cs typeface="Calibri" panose="020F0502020204030204" pitchFamily="34" charset="0"/>
              </a:rPr>
              <a:t> </a:t>
            </a:r>
          </a:p>
          <a:p>
            <a:pPr>
              <a:buFont typeface="Wingdings" panose="05000000000000000000" pitchFamily="2" charset="2"/>
              <a:buChar char="v"/>
            </a:pPr>
            <a:r>
              <a:rPr lang="en-US" sz="2400" dirty="0">
                <a:latin typeface="Calibri" panose="020F0502020204030204" pitchFamily="34" charset="0"/>
                <a:cs typeface="Calibri" panose="020F0502020204030204" pitchFamily="34" charset="0"/>
              </a:rPr>
              <a:t>Visit </a:t>
            </a:r>
            <a:r>
              <a:rPr lang="en-US" sz="2400" b="1" dirty="0">
                <a:latin typeface="Calibri" panose="020F0502020204030204" pitchFamily="34" charset="0"/>
                <a:cs typeface="Calibri" panose="020F0502020204030204" pitchFamily="34" charset="0"/>
              </a:rPr>
              <a:t>CSUF’s </a:t>
            </a:r>
            <a:r>
              <a:rPr lang="en-US" sz="2400" b="1" dirty="0" smtClean="0">
                <a:latin typeface="Calibri" panose="020F0502020204030204" pitchFamily="34" charset="0"/>
                <a:cs typeface="Calibri" panose="020F0502020204030204" pitchFamily="34" charset="0"/>
              </a:rPr>
              <a:t>website</a:t>
            </a:r>
            <a:r>
              <a:rPr lang="en-US" sz="2400" dirty="0" smtClean="0">
                <a:latin typeface="Calibri" panose="020F0502020204030204" pitchFamily="34" charset="0"/>
                <a:cs typeface="Calibri" panose="020F0502020204030204" pitchFamily="34" charset="0"/>
              </a:rPr>
              <a:t> for</a:t>
            </a:r>
            <a:r>
              <a:rPr lang="en-US" sz="2400" b="1" dirty="0" smtClean="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more financial aid and scholarship information:</a:t>
            </a:r>
          </a:p>
          <a:p>
            <a:pPr lvl="1">
              <a:buFont typeface="Wingdings" panose="05000000000000000000" pitchFamily="2" charset="2"/>
              <a:buChar char="v"/>
            </a:pPr>
            <a:r>
              <a:rPr lang="en-US" sz="2000" dirty="0">
                <a:latin typeface="Calibri" panose="020F0502020204030204" pitchFamily="34" charset="0"/>
                <a:cs typeface="Calibri" panose="020F0502020204030204" pitchFamily="34" charset="0"/>
                <a:hlinkClick r:id="rId4"/>
              </a:rPr>
              <a:t>http://</a:t>
            </a:r>
            <a:r>
              <a:rPr lang="en-US" sz="2000" dirty="0" smtClean="0">
                <a:latin typeface="Calibri" panose="020F0502020204030204" pitchFamily="34" charset="0"/>
                <a:cs typeface="Calibri" panose="020F0502020204030204" pitchFamily="34" charset="0"/>
                <a:hlinkClick r:id="rId4"/>
              </a:rPr>
              <a:t>www.fullerton.edu/financialaid/award/</a:t>
            </a:r>
            <a:endParaRPr lang="en-US" sz="2000" dirty="0">
              <a:latin typeface="Calibri" panose="020F0502020204030204" pitchFamily="34" charset="0"/>
              <a:cs typeface="Calibri" panose="020F0502020204030204" pitchFamily="34" charset="0"/>
            </a:endParaRPr>
          </a:p>
          <a:p>
            <a:pPr>
              <a:buFont typeface="Wingdings" panose="05000000000000000000" pitchFamily="2" charset="2"/>
              <a:buChar char="v"/>
            </a:pPr>
            <a:r>
              <a:rPr lang="en-US" sz="2300" b="1" dirty="0" smtClean="0">
                <a:latin typeface="Calibri" panose="020F0502020204030204" pitchFamily="34" charset="0"/>
                <a:cs typeface="Calibri" panose="020F0502020204030204" pitchFamily="34" charset="0"/>
              </a:rPr>
              <a:t>Dianna Lopez</a:t>
            </a:r>
            <a:r>
              <a:rPr lang="en-US" sz="2300" dirty="0" smtClean="0">
                <a:latin typeface="Calibri" panose="020F0502020204030204" pitchFamily="34" charset="0"/>
                <a:cs typeface="Calibri" panose="020F0502020204030204" pitchFamily="34" charset="0"/>
              </a:rPr>
              <a:t>, Assistant Dean in the College of Ed- She can assist you with </a:t>
            </a:r>
            <a:r>
              <a:rPr lang="en-US" sz="2300" b="1" i="1" dirty="0" smtClean="0">
                <a:latin typeface="Calibri" panose="020F0502020204030204" pitchFamily="34" charset="0"/>
                <a:cs typeface="Calibri" panose="020F0502020204030204" pitchFamily="34" charset="0"/>
              </a:rPr>
              <a:t>scholarships/grants</a:t>
            </a:r>
            <a:r>
              <a:rPr lang="en-US" sz="2300" dirty="0" smtClean="0">
                <a:latin typeface="Calibri" panose="020F0502020204030204" pitchFamily="34" charset="0"/>
                <a:cs typeface="Calibri" panose="020F0502020204030204" pitchFamily="34" charset="0"/>
              </a:rPr>
              <a:t> specifically for educators. She can also provide you with information regarding </a:t>
            </a:r>
            <a:r>
              <a:rPr lang="en-US" sz="2300" b="1" i="1" dirty="0" smtClean="0">
                <a:latin typeface="Calibri" panose="020F0502020204030204" pitchFamily="34" charset="0"/>
                <a:cs typeface="Calibri" panose="020F0502020204030204" pitchFamily="34" charset="0"/>
              </a:rPr>
              <a:t>vouchers</a:t>
            </a:r>
            <a:r>
              <a:rPr lang="en-US" sz="2300" i="1" dirty="0" smtClean="0">
                <a:latin typeface="Calibri" panose="020F0502020204030204" pitchFamily="34" charset="0"/>
                <a:cs typeface="Calibri" panose="020F0502020204030204" pitchFamily="34" charset="0"/>
              </a:rPr>
              <a:t> </a:t>
            </a:r>
            <a:r>
              <a:rPr lang="en-US" sz="2300" dirty="0" smtClean="0">
                <a:latin typeface="Calibri" panose="020F0502020204030204" pitchFamily="34" charset="0"/>
                <a:cs typeface="Calibri" panose="020F0502020204030204" pitchFamily="34" charset="0"/>
              </a:rPr>
              <a:t>for the </a:t>
            </a:r>
            <a:r>
              <a:rPr lang="en-US" sz="2300" b="1" dirty="0" smtClean="0">
                <a:latin typeface="Calibri" panose="020F0502020204030204" pitchFamily="34" charset="0"/>
                <a:cs typeface="Calibri" panose="020F0502020204030204" pitchFamily="34" charset="0"/>
              </a:rPr>
              <a:t>CBEST</a:t>
            </a:r>
            <a:r>
              <a:rPr lang="en-US" sz="2300" dirty="0" smtClean="0">
                <a:latin typeface="Calibri" panose="020F0502020204030204" pitchFamily="34" charset="0"/>
                <a:cs typeface="Calibri" panose="020F0502020204030204" pitchFamily="34" charset="0"/>
              </a:rPr>
              <a:t> and/or </a:t>
            </a:r>
            <a:r>
              <a:rPr lang="en-US" sz="2300" b="1" dirty="0" smtClean="0">
                <a:latin typeface="Calibri" panose="020F0502020204030204" pitchFamily="34" charset="0"/>
                <a:cs typeface="Calibri" panose="020F0502020204030204" pitchFamily="34" charset="0"/>
              </a:rPr>
              <a:t>CSET</a:t>
            </a:r>
            <a:r>
              <a:rPr lang="en-US" sz="2300" dirty="0" smtClean="0">
                <a:latin typeface="Calibri" panose="020F0502020204030204" pitchFamily="34" charset="0"/>
                <a:cs typeface="Calibri" panose="020F0502020204030204" pitchFamily="34" charset="0"/>
              </a:rPr>
              <a:t>.</a:t>
            </a:r>
            <a:endParaRPr lang="en-US" sz="2300" dirty="0">
              <a:latin typeface="Calibri" panose="020F0502020204030204" pitchFamily="34" charset="0"/>
              <a:cs typeface="Calibri" panose="020F0502020204030204" pitchFamily="34" charset="0"/>
            </a:endParaRPr>
          </a:p>
          <a:p>
            <a:pPr>
              <a:buFont typeface="Wingdings" panose="05000000000000000000" pitchFamily="2" charset="2"/>
              <a:buChar char="v"/>
            </a:pPr>
            <a:r>
              <a:rPr lang="en-US" sz="2300" dirty="0" smtClean="0">
                <a:latin typeface="Calibri" panose="020F0502020204030204" pitchFamily="34" charset="0"/>
                <a:cs typeface="Calibri" panose="020F0502020204030204" pitchFamily="34" charset="0"/>
              </a:rPr>
              <a:t>Diana Lopez : </a:t>
            </a:r>
            <a:r>
              <a:rPr lang="en-US" sz="2300" b="1" dirty="0" smtClean="0">
                <a:latin typeface="Calibri" panose="020F0502020204030204" pitchFamily="34" charset="0"/>
                <a:cs typeface="Calibri" panose="020F0502020204030204" pitchFamily="34" charset="0"/>
              </a:rPr>
              <a:t>657.278.4871</a:t>
            </a:r>
            <a:r>
              <a:rPr lang="en-US" sz="2300" dirty="0" smtClean="0">
                <a:latin typeface="Calibri" panose="020F0502020204030204" pitchFamily="34" charset="0"/>
                <a:cs typeface="Calibri" panose="020F0502020204030204" pitchFamily="34" charset="0"/>
              </a:rPr>
              <a:t> or </a:t>
            </a:r>
            <a:r>
              <a:rPr lang="en-US" sz="2300" b="1" dirty="0" smtClean="0">
                <a:latin typeface="Calibri" panose="020F0502020204030204" pitchFamily="34" charset="0"/>
                <a:cs typeface="Calibri" panose="020F0502020204030204" pitchFamily="34" charset="0"/>
                <a:hlinkClick r:id="rId5"/>
              </a:rPr>
              <a:t>dialopez@fullerton.edu</a:t>
            </a:r>
            <a:r>
              <a:rPr lang="en-US" sz="2300" dirty="0" smtClean="0">
                <a:latin typeface="Calibri" panose="020F0502020204030204" pitchFamily="34" charset="0"/>
                <a:cs typeface="Calibri" panose="020F0502020204030204" pitchFamily="34" charset="0"/>
              </a:rPr>
              <a:t> </a:t>
            </a:r>
          </a:p>
          <a:p>
            <a:pPr marL="628650" lvl="1" indent="-171450">
              <a:buFont typeface="Wingdings" panose="05000000000000000000" pitchFamily="2" charset="2"/>
              <a:buChar char="v"/>
            </a:pPr>
            <a:endParaRPr lang="en-US" sz="1200" i="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buNone/>
            </a:pPr>
            <a:r>
              <a:rPr lang="en-US" sz="3400" i="1" dirty="0" smtClean="0">
                <a:latin typeface="Calibri" panose="020F0502020204030204" pitchFamily="34" charset="0"/>
                <a:cs typeface="Calibri" panose="020F0502020204030204" pitchFamily="34" charset="0"/>
              </a:rPr>
              <a:t>Program Cost</a:t>
            </a:r>
            <a:r>
              <a:rPr lang="en-US" sz="3600" i="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a:buFont typeface="Wingdings" panose="05000000000000000000" pitchFamily="2" charset="2"/>
              <a:buChar char="v"/>
            </a:pPr>
            <a:r>
              <a:rPr lang="en-US" sz="2200" dirty="0" smtClean="0">
                <a:latin typeface="Calibri" panose="020F0502020204030204" pitchFamily="34" charset="0"/>
                <a:cs typeface="Calibri" panose="020F0502020204030204" pitchFamily="34" charset="0"/>
              </a:rPr>
              <a:t>Check out the cost of the Credential and Master’s Programs by clicking on this link: </a:t>
            </a:r>
            <a:r>
              <a:rPr lang="en-US" sz="2200" dirty="0">
                <a:latin typeface="Calibri" panose="020F0502020204030204" pitchFamily="34" charset="0"/>
                <a:cs typeface="Calibri" panose="020F0502020204030204" pitchFamily="34" charset="0"/>
                <a:hlinkClick r:id="rId6"/>
              </a:rPr>
              <a:t>https://</a:t>
            </a:r>
            <a:r>
              <a:rPr lang="en-US" sz="2200" dirty="0" smtClean="0">
                <a:latin typeface="Calibri" panose="020F0502020204030204" pitchFamily="34" charset="0"/>
                <a:cs typeface="Calibri" panose="020F0502020204030204" pitchFamily="34" charset="0"/>
                <a:hlinkClick r:id="rId6"/>
              </a:rPr>
              <a:t>sfs.fullerton.edu/services/fees/TuitionAndCampusFees.php</a:t>
            </a:r>
            <a:r>
              <a:rPr lang="en-US" sz="2200" dirty="0" smtClean="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p:pic>
        <p:nvPicPr>
          <p:cNvPr id="1026" name="Picture 2" descr="C:\Users\lirice\AppData\Local\Microsoft\Windows\Temporary Internet Files\Content.IE5\HR0K408O\dollar_sign_mindsunfold[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16471" y="228600"/>
            <a:ext cx="1225698" cy="105410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br>
              <a:rPr lang="en-US" dirty="0"/>
            </a:br>
            <a:r>
              <a:rPr lang="en-US" dirty="0"/>
              <a:t>The Center for Careers in </a:t>
            </a:r>
            <a:r>
              <a:rPr lang="en-US" dirty="0" smtClean="0"/>
              <a:t>Teaching</a:t>
            </a:r>
            <a:r>
              <a:rPr lang="en-US" dirty="0"/>
              <a:t/>
            </a:r>
            <a:br>
              <a:rPr lang="en-US" dirty="0"/>
            </a:br>
            <a:endParaRPr lang="en-US" dirty="0"/>
          </a:p>
        </p:txBody>
      </p:sp>
      <p:sp>
        <p:nvSpPr>
          <p:cNvPr id="3" name="Rectangle 2"/>
          <p:cNvSpPr/>
          <p:nvPr/>
        </p:nvSpPr>
        <p:spPr>
          <a:xfrm>
            <a:off x="762000" y="2886993"/>
            <a:ext cx="7467600" cy="754758"/>
          </a:xfrm>
          <a:prstGeom prst="rect">
            <a:avLst/>
          </a:prstGeom>
        </p:spPr>
        <p:txBody>
          <a:bodyPr wrap="square">
            <a:spAutoFit/>
          </a:bodyPr>
          <a:lstStyle/>
          <a:p>
            <a:pPr>
              <a:lnSpc>
                <a:spcPct val="107000"/>
              </a:lnSpc>
              <a:spcAft>
                <a:spcPts val="8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609600" y="248194"/>
            <a:ext cx="7772400" cy="6286080"/>
          </a:xfrm>
          <a:prstGeom prst="rect">
            <a:avLst/>
          </a:prstGeom>
        </p:spPr>
        <p:txBody>
          <a:bodyPr wrap="square">
            <a:spAutoFit/>
          </a:bodyPr>
          <a:lstStyle/>
          <a:p>
            <a:pPr indent="-228600">
              <a:lnSpc>
                <a:spcPct val="107000"/>
              </a:lnSpc>
              <a:spcAft>
                <a:spcPts val="800"/>
              </a:spcAft>
            </a:pPr>
            <a:r>
              <a:rPr lang="en-US" sz="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228600">
              <a:lnSpc>
                <a:spcPct val="107000"/>
              </a:lnSpc>
              <a:spcAft>
                <a:spcPts val="800"/>
              </a:spcAft>
            </a:pPr>
            <a:endParaRPr lang="en-US" sz="800" dirty="0">
              <a:latin typeface="Times New Roman" panose="02020603050405020304" pitchFamily="18" charset="0"/>
              <a:ea typeface="Times New Roman" panose="02020603050405020304" pitchFamily="18" charset="0"/>
              <a:cs typeface="Times New Roman" panose="02020603050405020304" pitchFamily="18" charset="0"/>
            </a:endParaRPr>
          </a:p>
          <a:p>
            <a:pPr indent="-228600">
              <a:lnSpc>
                <a:spcPct val="107000"/>
              </a:lnSpc>
              <a:spcAft>
                <a:spcPts val="800"/>
              </a:spcAft>
            </a:pPr>
            <a:endParaRPr lang="en-US" sz="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228600">
              <a:lnSpc>
                <a:spcPct val="107000"/>
              </a:lnSpc>
              <a:spcAft>
                <a:spcPts val="800"/>
              </a:spcAft>
            </a:pPr>
            <a:endParaRPr lang="en-US" sz="800" dirty="0">
              <a:latin typeface="Tw Cen MT Condensed Extra Bold" panose="020B0803020202020204" pitchFamily="34" charset="0"/>
              <a:ea typeface="Times New Roman" panose="02020603050405020304" pitchFamily="18" charset="0"/>
              <a:cs typeface="Times New Roman" panose="02020603050405020304" pitchFamily="18" charset="0"/>
            </a:endParaRPr>
          </a:p>
          <a:p>
            <a:pPr indent="-228600">
              <a:lnSpc>
                <a:spcPct val="107000"/>
              </a:lnSpc>
              <a:spcAft>
                <a:spcPts val="800"/>
              </a:spcAft>
            </a:pPr>
            <a:endParaRPr lang="en-US" sz="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57150" indent="-285750">
              <a:lnSpc>
                <a:spcPct val="107000"/>
              </a:lnSpc>
              <a:spcAft>
                <a:spcPts val="800"/>
              </a:spcAft>
              <a:buFont typeface="Arial" panose="020B0604020202020204" pitchFamily="34" charset="0"/>
              <a:buChar char="•"/>
            </a:pP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Are you an </a:t>
            </a:r>
            <a:r>
              <a:rPr lang="en-US" sz="1600" i="1" dirty="0">
                <a:latin typeface="Times New Roman" panose="02020603050405020304" pitchFamily="18" charset="0"/>
                <a:ea typeface="Times New Roman" panose="02020603050405020304" pitchFamily="18" charset="0"/>
                <a:cs typeface="Times New Roman" panose="02020603050405020304" pitchFamily="18" charset="0"/>
              </a:rPr>
              <a:t>u</a:t>
            </a:r>
            <a:r>
              <a:rPr lang="en-US" sz="1600" i="1" dirty="0" smtClean="0">
                <a:latin typeface="Times New Roman" panose="02020603050405020304" pitchFamily="18" charset="0"/>
                <a:ea typeface="Times New Roman" panose="02020603050405020304" pitchFamily="18" charset="0"/>
                <a:cs typeface="Times New Roman" panose="02020603050405020304" pitchFamily="18" charset="0"/>
              </a:rPr>
              <a:t>ndergrad</a:t>
            </a: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 The CCT is the place for you!</a:t>
            </a:r>
          </a:p>
          <a:p>
            <a:pPr marL="57150" indent="-285750">
              <a:lnSpc>
                <a:spcPct val="107000"/>
              </a:lnSpc>
              <a:spcAft>
                <a:spcPts val="800"/>
              </a:spcAft>
              <a:buFont typeface="Arial" panose="020B0604020202020204" pitchFamily="34" charset="0"/>
              <a:buChar char="•"/>
            </a:pP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The CCT offers: </a:t>
            </a:r>
          </a:p>
          <a:p>
            <a:pPr marL="514350" lvl="1" indent="-285750">
              <a:lnSpc>
                <a:spcPct val="107000"/>
              </a:lnSpc>
              <a:spcAft>
                <a:spcPts val="800"/>
              </a:spcAft>
              <a:buFont typeface="Arial" panose="020B0604020202020204" pitchFamily="34" charset="0"/>
              <a:buChar char="•"/>
            </a:pP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Comprehensive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academic advising for undergraduate students interested in teaching</a:t>
            </a: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514350" lvl="1" indent="-285750">
              <a:lnSpc>
                <a:spcPct val="107000"/>
              </a:lnSpc>
              <a:spcAft>
                <a:spcPts val="800"/>
              </a:spcAft>
              <a:buFont typeface="Arial" panose="020B0604020202020204" pitchFamily="34" charset="0"/>
              <a:buChar char="•"/>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Information and resources related to Cal State Fullerton teacher education programs</a:t>
            </a: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514350" lvl="1" indent="-285750">
              <a:lnSpc>
                <a:spcPct val="107000"/>
              </a:lnSpc>
              <a:spcAft>
                <a:spcPts val="800"/>
              </a:spcAft>
              <a:buFont typeface="Arial" panose="020B0604020202020204" pitchFamily="34" charset="0"/>
              <a:buChar char="•"/>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CBEST &amp; CSET prep resources</a:t>
            </a: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514350" lvl="1" indent="-285750">
              <a:lnSpc>
                <a:spcPct val="107000"/>
              </a:lnSpc>
              <a:spcAft>
                <a:spcPts val="800"/>
              </a:spcAft>
              <a:buFont typeface="Arial" panose="020B0604020202020204" pitchFamily="34" charset="0"/>
              <a:buChar char="•"/>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Study space, computer lab, free printing and snacks.</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indent="-228600">
              <a:lnSpc>
                <a:spcPct val="107000"/>
              </a:lnSpc>
              <a:spcAft>
                <a:spcPts val="800"/>
              </a:spcAft>
            </a:pPr>
            <a:endParaRPr lang="en-US"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228600">
              <a:lnSpc>
                <a:spcPct val="107000"/>
              </a:lnSpc>
              <a:spcAft>
                <a:spcPts val="800"/>
              </a:spcAft>
            </a:pP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Location: </a:t>
            </a:r>
            <a:r>
              <a:rPr lang="en-US" sz="1600" dirty="0" smtClean="0">
                <a:latin typeface="Times New Roman" panose="02020603050405020304" pitchFamily="18" charset="0"/>
                <a:cs typeface="Times New Roman" panose="02020603050405020304" pitchFamily="18" charset="0"/>
              </a:rPr>
              <a:t>Education </a:t>
            </a:r>
            <a:r>
              <a:rPr lang="en-US" sz="1600" dirty="0">
                <a:latin typeface="Times New Roman" panose="02020603050405020304" pitchFamily="18" charset="0"/>
                <a:cs typeface="Times New Roman" panose="02020603050405020304" pitchFamily="18" charset="0"/>
              </a:rPr>
              <a:t>Classroom Building (EC), room 379</a:t>
            </a:r>
          </a:p>
          <a:p>
            <a:pPr>
              <a:lnSpc>
                <a:spcPct val="107000"/>
              </a:lnSpc>
              <a:spcAft>
                <a:spcPts val="800"/>
              </a:spcAft>
            </a:pP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Phone: (657</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278-7130</a:t>
            </a:r>
          </a:p>
          <a:p>
            <a:pPr>
              <a:lnSpc>
                <a:spcPct val="107000"/>
              </a:lnSpc>
              <a:spcAft>
                <a:spcPts val="800"/>
              </a:spcAft>
            </a:pP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Website: </a:t>
            </a:r>
            <a:r>
              <a:rPr lang="en-US" sz="16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
              </a:rPr>
              <a:t>http://ed.fullerton.edu/cct</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smtClean="0">
                <a:latin typeface="Times New Roman" panose="02020603050405020304" pitchFamily="18" charset="0"/>
                <a:ea typeface="Calibri" panose="020F0502020204030204" pitchFamily="34" charset="0"/>
                <a:cs typeface="Times New Roman" panose="02020603050405020304" pitchFamily="18" charset="0"/>
              </a:rPr>
              <a:t>Email: </a:t>
            </a:r>
            <a:r>
              <a:rPr lang="en-US" sz="1600" u="sng"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3"/>
              </a:rPr>
              <a:t>askcct@fullerton.edu</a:t>
            </a:r>
            <a:endParaRPr lang="en-US" sz="16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Office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Hours:</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Monday-Thursday: 8:00am-5:00pm</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Friday: 8:00am-4:30pm</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80432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normAutofit/>
          </a:bodyPr>
          <a:lstStyle/>
          <a:p>
            <a:r>
              <a:rPr lang="en-US" sz="3600" dirty="0" smtClean="0">
                <a:latin typeface="+mn-lt"/>
              </a:rPr>
              <a:t>Important Websites</a:t>
            </a:r>
            <a:endParaRPr lang="en-US" sz="3600" dirty="0">
              <a:latin typeface="+mn-lt"/>
            </a:endParaRPr>
          </a:p>
        </p:txBody>
      </p:sp>
      <p:sp>
        <p:nvSpPr>
          <p:cNvPr id="5" name="Content Placeholder 4"/>
          <p:cNvSpPr>
            <a:spLocks noGrp="1"/>
          </p:cNvSpPr>
          <p:nvPr>
            <p:ph sz="quarter" idx="1"/>
          </p:nvPr>
        </p:nvSpPr>
        <p:spPr>
          <a:xfrm>
            <a:off x="457200" y="1498600"/>
            <a:ext cx="8382000" cy="5283200"/>
          </a:xfrm>
        </p:spPr>
        <p:txBody>
          <a:bodyPr>
            <a:normAutofit fontScale="62500" lnSpcReduction="20000"/>
          </a:bodyPr>
          <a:lstStyle/>
          <a:p>
            <a:pPr>
              <a:buNone/>
            </a:pPr>
            <a:r>
              <a:rPr lang="en-US" sz="1800" dirty="0" smtClean="0">
                <a:latin typeface="Lucida Bright" pitchFamily="18" charset="0"/>
              </a:rPr>
              <a:t> </a:t>
            </a:r>
            <a:endParaRPr lang="en-US" sz="2300" dirty="0" smtClean="0">
              <a:latin typeface="Lucida Bright" pitchFamily="18" charset="0"/>
            </a:endParaRPr>
          </a:p>
          <a:p>
            <a:pPr>
              <a:buFont typeface="Wingdings" panose="05000000000000000000" pitchFamily="2" charset="2"/>
              <a:buChar char="v"/>
            </a:pPr>
            <a:r>
              <a:rPr lang="en-US" dirty="0" smtClean="0"/>
              <a:t>SPED Department:  </a:t>
            </a:r>
            <a:r>
              <a:rPr lang="en-US" dirty="0">
                <a:hlinkClick r:id="rId3"/>
              </a:rPr>
              <a:t>http://ed.fullerton.edu/sped</a:t>
            </a:r>
            <a:r>
              <a:rPr lang="en-US" dirty="0" smtClean="0">
                <a:hlinkClick r:id="rId3"/>
              </a:rPr>
              <a:t>/</a:t>
            </a:r>
            <a:r>
              <a:rPr lang="en-US" dirty="0" smtClean="0"/>
              <a:t> </a:t>
            </a:r>
          </a:p>
          <a:p>
            <a:pPr>
              <a:buFont typeface="Wingdings" panose="05000000000000000000" pitchFamily="2" charset="2"/>
              <a:buChar char="v"/>
            </a:pPr>
            <a:r>
              <a:rPr lang="en-US" dirty="0" smtClean="0"/>
              <a:t>SPED Admissions: </a:t>
            </a:r>
            <a:r>
              <a:rPr lang="en-US" dirty="0" smtClean="0">
                <a:hlinkClick r:id="rId4"/>
              </a:rPr>
              <a:t>http://ed.fullerton.edu/sped/admissions.php</a:t>
            </a:r>
            <a:endParaRPr lang="en-US" dirty="0"/>
          </a:p>
          <a:p>
            <a:pPr>
              <a:buFont typeface="Wingdings" panose="05000000000000000000" pitchFamily="2" charset="2"/>
              <a:buChar char="v"/>
            </a:pPr>
            <a:r>
              <a:rPr lang="en-US" dirty="0" smtClean="0"/>
              <a:t>University admissions:  www.calstate.edu/apply</a:t>
            </a:r>
          </a:p>
          <a:p>
            <a:pPr>
              <a:buFont typeface="Wingdings" panose="05000000000000000000" pitchFamily="2" charset="2"/>
              <a:buChar char="v"/>
            </a:pPr>
            <a:r>
              <a:rPr lang="en-US" dirty="0" smtClean="0"/>
              <a:t>$50 </a:t>
            </a:r>
            <a:r>
              <a:rPr lang="en-US" dirty="0"/>
              <a:t>Department Processing Fee: </a:t>
            </a:r>
            <a:r>
              <a:rPr lang="en-US" dirty="0">
                <a:hlinkClick r:id="rId5"/>
              </a:rPr>
              <a:t>https://coepay.fullerton.edu/ated</a:t>
            </a:r>
            <a:r>
              <a:rPr lang="en-US" dirty="0" smtClean="0">
                <a:hlinkClick r:id="rId5"/>
              </a:rPr>
              <a:t>/</a:t>
            </a:r>
            <a:r>
              <a:rPr lang="en-US" dirty="0" smtClean="0"/>
              <a:t>  </a:t>
            </a:r>
          </a:p>
          <a:p>
            <a:pPr>
              <a:buFont typeface="Wingdings" panose="05000000000000000000" pitchFamily="2" charset="2"/>
              <a:buChar char="v"/>
            </a:pPr>
            <a:r>
              <a:rPr lang="en-US" dirty="0" smtClean="0"/>
              <a:t>Certificate of Clearance: </a:t>
            </a:r>
            <a:r>
              <a:rPr lang="en-US" dirty="0">
                <a:solidFill>
                  <a:schemeClr val="tx2">
                    <a:lumMod val="60000"/>
                    <a:lumOff val="40000"/>
                  </a:schemeClr>
                </a:solidFill>
                <a:hlinkClick r:id="rId6"/>
              </a:rPr>
              <a:t>https://</a:t>
            </a:r>
            <a:r>
              <a:rPr lang="en-US" dirty="0" smtClean="0">
                <a:solidFill>
                  <a:schemeClr val="tx2">
                    <a:lumMod val="60000"/>
                    <a:lumOff val="40000"/>
                  </a:schemeClr>
                </a:solidFill>
                <a:hlinkClick r:id="rId6"/>
              </a:rPr>
              <a:t>www.ctc.ca.gov/docs/default-source/leaflets/cl900.pdf?sfvrsn=b6bd8b52_2</a:t>
            </a:r>
            <a:r>
              <a:rPr lang="en-US" dirty="0" smtClean="0">
                <a:solidFill>
                  <a:schemeClr val="tx2">
                    <a:lumMod val="60000"/>
                    <a:lumOff val="40000"/>
                  </a:schemeClr>
                </a:solidFill>
              </a:rPr>
              <a:t> </a:t>
            </a:r>
          </a:p>
          <a:p>
            <a:pPr>
              <a:buFont typeface="Wingdings" panose="05000000000000000000" pitchFamily="2" charset="2"/>
              <a:buChar char="v"/>
            </a:pPr>
            <a:r>
              <a:rPr lang="en-US" dirty="0" smtClean="0"/>
              <a:t>CBEST: </a:t>
            </a:r>
            <a:r>
              <a:rPr lang="en-US" dirty="0" smtClean="0">
                <a:hlinkClick r:id="rId7"/>
              </a:rPr>
              <a:t>www.cbest.nesinc.com</a:t>
            </a:r>
            <a:endParaRPr lang="en-US" dirty="0" smtClean="0"/>
          </a:p>
          <a:p>
            <a:pPr>
              <a:buFont typeface="Wingdings" panose="05000000000000000000" pitchFamily="2" charset="2"/>
              <a:buChar char="v"/>
            </a:pPr>
            <a:r>
              <a:rPr lang="en-US" dirty="0" smtClean="0"/>
              <a:t>CSET: </a:t>
            </a:r>
            <a:r>
              <a:rPr lang="en-US" dirty="0" smtClean="0">
                <a:hlinkClick r:id="rId8"/>
              </a:rPr>
              <a:t>www.cset.nesinc.com</a:t>
            </a:r>
            <a:endParaRPr lang="en-US" dirty="0" smtClean="0"/>
          </a:p>
          <a:p>
            <a:pPr>
              <a:buFont typeface="Wingdings" panose="05000000000000000000" pitchFamily="2" charset="2"/>
              <a:buChar char="v"/>
            </a:pPr>
            <a:r>
              <a:rPr lang="en-US" dirty="0" smtClean="0"/>
              <a:t>Open University: </a:t>
            </a:r>
            <a:r>
              <a:rPr lang="en-US" dirty="0">
                <a:hlinkClick r:id="rId9"/>
              </a:rPr>
              <a:t>http://ou.fullerton.edu</a:t>
            </a:r>
            <a:r>
              <a:rPr lang="en-US" dirty="0" smtClean="0">
                <a:hlinkClick r:id="rId9"/>
              </a:rPr>
              <a:t>/</a:t>
            </a:r>
            <a:r>
              <a:rPr lang="en-US" dirty="0" smtClean="0"/>
              <a:t> </a:t>
            </a:r>
          </a:p>
          <a:p>
            <a:pPr>
              <a:buFont typeface="Wingdings" panose="05000000000000000000" pitchFamily="2" charset="2"/>
              <a:buChar char="v"/>
            </a:pPr>
            <a:r>
              <a:rPr lang="en-US" dirty="0"/>
              <a:t>Extended Ed: </a:t>
            </a:r>
            <a:r>
              <a:rPr lang="en-US" dirty="0">
                <a:hlinkClick r:id="rId10"/>
              </a:rPr>
              <a:t>http://</a:t>
            </a:r>
            <a:r>
              <a:rPr lang="en-US" dirty="0" smtClean="0">
                <a:hlinkClick r:id="rId10"/>
              </a:rPr>
              <a:t>extension.fullerton.edu/professionaldevelopment/Educators</a:t>
            </a:r>
            <a:r>
              <a:rPr lang="en-US" dirty="0" smtClean="0"/>
              <a:t> </a:t>
            </a:r>
            <a:endParaRPr lang="en-US" dirty="0"/>
          </a:p>
          <a:p>
            <a:pPr>
              <a:buFont typeface="Wingdings" panose="05000000000000000000" pitchFamily="2" charset="2"/>
              <a:buChar char="v"/>
            </a:pPr>
            <a:r>
              <a:rPr lang="en-US" dirty="0" smtClean="0"/>
              <a:t>CSUF Career Center: </a:t>
            </a:r>
            <a:r>
              <a:rPr lang="en-US" dirty="0" smtClean="0">
                <a:hlinkClick r:id="rId11"/>
              </a:rPr>
              <a:t>www.fullerton.edu/career</a:t>
            </a:r>
            <a:r>
              <a:rPr lang="en-US" dirty="0" smtClean="0"/>
              <a:t> </a:t>
            </a:r>
          </a:p>
          <a:p>
            <a:pPr>
              <a:buFont typeface="Wingdings" panose="05000000000000000000" pitchFamily="2" charset="2"/>
              <a:buChar char="v"/>
            </a:pPr>
            <a:r>
              <a:rPr lang="en-US" dirty="0" smtClean="0"/>
              <a:t>California Commission on Teacher Credentialing: </a:t>
            </a:r>
            <a:r>
              <a:rPr lang="en-US" dirty="0" smtClean="0">
                <a:hlinkClick r:id="rId12"/>
              </a:rPr>
              <a:t>www.ctc.ca.gov</a:t>
            </a:r>
            <a:endParaRPr lang="en-US" dirty="0" smtClean="0"/>
          </a:p>
          <a:p>
            <a:pPr>
              <a:buFont typeface="Wingdings" panose="05000000000000000000" pitchFamily="2" charset="2"/>
              <a:buChar char="v"/>
            </a:pPr>
            <a:r>
              <a:rPr lang="en-US" dirty="0" smtClean="0"/>
              <a:t>Center for Careers in Teaching: </a:t>
            </a:r>
            <a:r>
              <a:rPr lang="en-US" dirty="0" smtClean="0">
                <a:hlinkClick r:id="rId13"/>
              </a:rPr>
              <a:t>www.fullerton.edu/cct</a:t>
            </a:r>
            <a:endParaRPr lang="en-US" dirty="0" smtClean="0"/>
          </a:p>
          <a:p>
            <a:pPr>
              <a:buFont typeface="Wingdings" panose="05000000000000000000" pitchFamily="2" charset="2"/>
              <a:buChar char="v"/>
            </a:pPr>
            <a:r>
              <a:rPr lang="en-US" dirty="0" smtClean="0"/>
              <a:t>Financial Services: </a:t>
            </a:r>
            <a:r>
              <a:rPr lang="en-US" dirty="0" smtClean="0">
                <a:hlinkClick r:id="rId14"/>
              </a:rPr>
              <a:t>http://sfs.fullerton.edu</a:t>
            </a:r>
            <a:endParaRPr lang="en-US" dirty="0" smtClean="0"/>
          </a:p>
          <a:p>
            <a:pPr>
              <a:buFont typeface="Wingdings" panose="05000000000000000000" pitchFamily="2" charset="2"/>
              <a:buChar char="v"/>
            </a:pPr>
            <a:endParaRPr lang="en-US" sz="2200" dirty="0" smtClean="0">
              <a:latin typeface="Lucida Bright" pitchFamily="18" charset="0"/>
            </a:endParaRPr>
          </a:p>
          <a:p>
            <a:endParaRPr lang="en-US" sz="2200" dirty="0" smtClean="0">
              <a:latin typeface="Lucida Bright" pitchFamily="18" charset="0"/>
            </a:endParaRPr>
          </a:p>
          <a:p>
            <a:pPr lvl="1">
              <a:buNone/>
            </a:pPr>
            <a:r>
              <a:rPr lang="en-US" dirty="0" smtClean="0"/>
              <a:t> </a:t>
            </a:r>
            <a:endParaRPr lang="en-US" dirty="0"/>
          </a:p>
          <a:p>
            <a:pPr lvl="1">
              <a:buNone/>
            </a:pPr>
            <a:endParaRPr lang="en-US" dirty="0"/>
          </a:p>
        </p:txBody>
      </p:sp>
      <p:pic>
        <p:nvPicPr>
          <p:cNvPr id="2" name="Picture 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873241" y="4953000"/>
            <a:ext cx="1676400" cy="1676400"/>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normAutofit fontScale="90000"/>
          </a:bodyPr>
          <a:lstStyle/>
          <a:p>
            <a:pPr algn="ctr"/>
            <a:r>
              <a:rPr lang="en-US" i="1" dirty="0" smtClean="0">
                <a:effectLst>
                  <a:outerShdw blurRad="38100" dist="38100" dir="2700000" algn="tl">
                    <a:srgbClr val="000000">
                      <a:alpha val="43137"/>
                    </a:srgbClr>
                  </a:outerShdw>
                </a:effectLst>
              </a:rPr>
              <a:t>  </a:t>
            </a:r>
            <a:r>
              <a:rPr lang="en-US" sz="4000" dirty="0" smtClean="0">
                <a:effectLst>
                  <a:outerShdw blurRad="38100" dist="38100" dir="2700000" algn="tl">
                    <a:srgbClr val="000000">
                      <a:alpha val="43137"/>
                    </a:srgbClr>
                  </a:outerShdw>
                </a:effectLst>
                <a:latin typeface="Lucida Bright" pitchFamily="18" charset="0"/>
              </a:rPr>
              <a:t>SPED Admissions Staff </a:t>
            </a:r>
            <a:br>
              <a:rPr lang="en-US" sz="4000" dirty="0" smtClean="0">
                <a:effectLst>
                  <a:outerShdw blurRad="38100" dist="38100" dir="2700000" algn="tl">
                    <a:srgbClr val="000000">
                      <a:alpha val="43137"/>
                    </a:srgbClr>
                  </a:outerShdw>
                </a:effectLst>
                <a:latin typeface="Lucida Bright" pitchFamily="18" charset="0"/>
              </a:rPr>
            </a:br>
            <a:r>
              <a:rPr lang="en-US" sz="4000" dirty="0" smtClean="0">
                <a:effectLst>
                  <a:outerShdw blurRad="38100" dist="38100" dir="2700000" algn="tl">
                    <a:srgbClr val="000000">
                      <a:alpha val="43137"/>
                    </a:srgbClr>
                  </a:outerShdw>
                </a:effectLst>
                <a:latin typeface="Lucida Bright" pitchFamily="18" charset="0"/>
              </a:rPr>
              <a:t>and Faculty</a:t>
            </a:r>
            <a:endParaRPr lang="en-US" sz="4000" dirty="0">
              <a:latin typeface="Lucida Bright" pitchFamily="18" charset="0"/>
            </a:endParaRPr>
          </a:p>
        </p:txBody>
      </p:sp>
      <p:sp>
        <p:nvSpPr>
          <p:cNvPr id="3" name="Content Placeholder 2"/>
          <p:cNvSpPr>
            <a:spLocks noGrp="1"/>
          </p:cNvSpPr>
          <p:nvPr>
            <p:ph sz="quarter" idx="1"/>
          </p:nvPr>
        </p:nvSpPr>
        <p:spPr/>
        <p:txBody>
          <a:bodyPr>
            <a:normAutofit/>
          </a:bodyPr>
          <a:lstStyle/>
          <a:p>
            <a:pPr>
              <a:buFont typeface="Wingdings" panose="05000000000000000000" pitchFamily="2" charset="2"/>
              <a:buChar char="v"/>
            </a:pPr>
            <a:r>
              <a:rPr lang="en-US" sz="1800" b="1" dirty="0" smtClean="0">
                <a:latin typeface="Lucida Bright" pitchFamily="18" charset="0"/>
              </a:rPr>
              <a:t>Physical Address: </a:t>
            </a:r>
          </a:p>
          <a:p>
            <a:pPr>
              <a:buNone/>
            </a:pPr>
            <a:r>
              <a:rPr lang="en-US" sz="1800" dirty="0" smtClean="0">
                <a:latin typeface="Lucida Bright" pitchFamily="18" charset="0"/>
              </a:rPr>
              <a:t>	- 2600 E </a:t>
            </a:r>
            <a:r>
              <a:rPr lang="en-US" sz="1800" dirty="0" err="1" smtClean="0">
                <a:latin typeface="Lucida Bright" pitchFamily="18" charset="0"/>
              </a:rPr>
              <a:t>Nutwood</a:t>
            </a:r>
            <a:r>
              <a:rPr lang="en-US" sz="1800" dirty="0" smtClean="0">
                <a:latin typeface="Lucida Bright" pitchFamily="18" charset="0"/>
              </a:rPr>
              <a:t> Ave. Fullerton, CA 92831 </a:t>
            </a:r>
          </a:p>
          <a:p>
            <a:pPr>
              <a:buFont typeface="Wingdings" panose="05000000000000000000" pitchFamily="2" charset="2"/>
              <a:buChar char="v"/>
            </a:pPr>
            <a:r>
              <a:rPr lang="en-US" sz="1800" b="1" dirty="0" smtClean="0">
                <a:latin typeface="Lucida Bright" pitchFamily="18" charset="0"/>
              </a:rPr>
              <a:t>Mailing Address:</a:t>
            </a:r>
          </a:p>
          <a:p>
            <a:pPr marL="0" indent="0">
              <a:buNone/>
            </a:pPr>
            <a:r>
              <a:rPr lang="en-US" sz="1800" dirty="0">
                <a:latin typeface="Lucida Bright" pitchFamily="18" charset="0"/>
              </a:rPr>
              <a:t> </a:t>
            </a:r>
            <a:r>
              <a:rPr lang="en-US" sz="1800" dirty="0" smtClean="0">
                <a:latin typeface="Lucida Bright" pitchFamily="18" charset="0"/>
              </a:rPr>
              <a:t>    - P.O. Box 6868- CP-540, Fullerton, CA 92834</a:t>
            </a:r>
          </a:p>
          <a:p>
            <a:pPr>
              <a:buFont typeface="Wingdings" panose="05000000000000000000" pitchFamily="2" charset="2"/>
              <a:buChar char="v"/>
            </a:pPr>
            <a:r>
              <a:rPr lang="en-US" sz="1800" b="1" dirty="0" smtClean="0">
                <a:latin typeface="Lucida Bright" pitchFamily="18" charset="0"/>
              </a:rPr>
              <a:t>Admissions Coordinator:</a:t>
            </a:r>
          </a:p>
          <a:p>
            <a:pPr>
              <a:buNone/>
            </a:pPr>
            <a:r>
              <a:rPr lang="en-US" sz="1800" dirty="0" smtClean="0">
                <a:latin typeface="Lucida Bright" pitchFamily="18" charset="0"/>
              </a:rPr>
              <a:t>	- Lori Sadler, MS, </a:t>
            </a:r>
            <a:r>
              <a:rPr lang="en-US" sz="1800" dirty="0" smtClean="0">
                <a:latin typeface="Lucida Bright" pitchFamily="18" charset="0"/>
                <a:hlinkClick r:id="rId3"/>
              </a:rPr>
              <a:t>lsadler@fullerton.edu</a:t>
            </a:r>
            <a:r>
              <a:rPr lang="en-US" sz="1800" dirty="0" smtClean="0">
                <a:latin typeface="Lucida Bright" pitchFamily="18" charset="0"/>
              </a:rPr>
              <a:t> </a:t>
            </a:r>
          </a:p>
          <a:p>
            <a:pPr>
              <a:buFont typeface="Wingdings" panose="05000000000000000000" pitchFamily="2" charset="2"/>
              <a:buChar char="v"/>
            </a:pPr>
            <a:r>
              <a:rPr lang="en-US" sz="1800" b="1" dirty="0" smtClean="0">
                <a:latin typeface="Lucida Bright" pitchFamily="18" charset="0"/>
              </a:rPr>
              <a:t>Admissions Administrative Support Specialist:</a:t>
            </a:r>
          </a:p>
          <a:p>
            <a:pPr>
              <a:buNone/>
            </a:pPr>
            <a:r>
              <a:rPr lang="en-US" sz="1800" dirty="0" smtClean="0">
                <a:latin typeface="Lucida Bright" pitchFamily="18" charset="0"/>
              </a:rPr>
              <a:t>	-Lisa Alexander   </a:t>
            </a:r>
            <a:r>
              <a:rPr lang="en-US" sz="1800" dirty="0" smtClean="0">
                <a:latin typeface="Lucida Bright" pitchFamily="18" charset="0"/>
                <a:hlinkClick r:id="rId4"/>
              </a:rPr>
              <a:t>lalexander@fullerton.edu</a:t>
            </a:r>
            <a:r>
              <a:rPr lang="en-US" sz="1800" dirty="0" smtClean="0">
                <a:latin typeface="Lucida Bright" pitchFamily="18" charset="0"/>
              </a:rPr>
              <a:t> CP 540 ; (657) 278-4196</a:t>
            </a:r>
          </a:p>
          <a:p>
            <a:pPr>
              <a:buFont typeface="Wingdings" panose="05000000000000000000" pitchFamily="2" charset="2"/>
              <a:buChar char="v"/>
            </a:pPr>
            <a:r>
              <a:rPr lang="en-US" sz="1800" b="1" dirty="0" smtClean="0">
                <a:latin typeface="Lucida Bright" pitchFamily="18" charset="0"/>
              </a:rPr>
              <a:t>Department of Special Education Website:</a:t>
            </a:r>
          </a:p>
          <a:p>
            <a:pPr>
              <a:buNone/>
            </a:pPr>
            <a:r>
              <a:rPr lang="en-US" sz="1800" dirty="0" smtClean="0">
                <a:latin typeface="Lucida Bright" pitchFamily="18" charset="0"/>
              </a:rPr>
              <a:t>	- </a:t>
            </a:r>
            <a:r>
              <a:rPr lang="en-US" sz="1800" dirty="0">
                <a:latin typeface="Lucida Bright" pitchFamily="18" charset="0"/>
                <a:hlinkClick r:id="rId5"/>
              </a:rPr>
              <a:t>http://</a:t>
            </a:r>
            <a:r>
              <a:rPr lang="en-US" sz="1800" dirty="0" smtClean="0">
                <a:latin typeface="Lucida Bright" pitchFamily="18" charset="0"/>
                <a:hlinkClick r:id="rId5"/>
              </a:rPr>
              <a:t>ed.fullerton.edu/sped/admissions/cred-sped.php</a:t>
            </a:r>
            <a:endParaRPr lang="en-US" sz="1800" dirty="0" smtClean="0">
              <a:latin typeface="Lucida Bright" pitchFamily="18" charset="0"/>
            </a:endParaRPr>
          </a:p>
          <a:p>
            <a:pPr>
              <a:buNone/>
            </a:pPr>
            <a:r>
              <a:rPr lang="en-US" sz="2000" dirty="0" smtClean="0">
                <a:latin typeface="Lucida Bright" pitchFamily="18" charset="0"/>
              </a:rPr>
              <a:t> </a:t>
            </a:r>
            <a:endParaRPr lang="en-US" sz="2000" dirty="0">
              <a:latin typeface="Lucida Bright"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648" y="228600"/>
            <a:ext cx="8153400" cy="914400"/>
          </a:xfrm>
          <a:noFill/>
        </p:spPr>
        <p:txBody>
          <a:bodyPr>
            <a:normAutofit/>
          </a:bodyPr>
          <a:lstStyle/>
          <a:p>
            <a:r>
              <a:rPr lang="en-US" sz="3600" dirty="0" smtClean="0">
                <a:latin typeface="+mn-lt"/>
              </a:rPr>
              <a:t>Your Success is Your Responsibility</a:t>
            </a:r>
            <a:endParaRPr lang="en-US" sz="3600" dirty="0">
              <a:latin typeface="+mn-lt"/>
            </a:endParaRPr>
          </a:p>
        </p:txBody>
      </p:sp>
      <p:sp>
        <p:nvSpPr>
          <p:cNvPr id="5" name="Content Placeholder 4"/>
          <p:cNvSpPr>
            <a:spLocks noGrp="1"/>
          </p:cNvSpPr>
          <p:nvPr>
            <p:ph sz="quarter" idx="1"/>
          </p:nvPr>
        </p:nvSpPr>
        <p:spPr>
          <a:xfrm>
            <a:off x="457200" y="1447800"/>
            <a:ext cx="8229600" cy="4876800"/>
          </a:xfrm>
        </p:spPr>
        <p:txBody>
          <a:bodyPr>
            <a:normAutofit fontScale="92500" lnSpcReduction="20000"/>
          </a:bodyPr>
          <a:lstStyle/>
          <a:p>
            <a:pPr>
              <a:buNone/>
            </a:pPr>
            <a:r>
              <a:rPr lang="en-US" sz="2000" dirty="0" smtClean="0">
                <a:latin typeface="Lucida Bright" pitchFamily="18" charset="0"/>
              </a:rPr>
              <a:t> </a:t>
            </a:r>
          </a:p>
          <a:p>
            <a:pPr>
              <a:buFont typeface="Wingdings" panose="05000000000000000000" pitchFamily="2" charset="2"/>
              <a:buChar char="v"/>
            </a:pPr>
            <a:r>
              <a:rPr lang="en-US" sz="2200" b="1" dirty="0" smtClean="0"/>
              <a:t>Be sure to submit all documentation on Cal State Apply application</a:t>
            </a:r>
            <a:r>
              <a:rPr lang="en-US" sz="2000" dirty="0" smtClean="0"/>
              <a:t>!</a:t>
            </a:r>
          </a:p>
          <a:p>
            <a:pPr lvl="1">
              <a:buFont typeface="Wingdings" panose="05000000000000000000" pitchFamily="2" charset="2"/>
              <a:buChar char="v"/>
            </a:pPr>
            <a:r>
              <a:rPr lang="en-US" sz="1800" dirty="0" smtClean="0"/>
              <a:t>Make sure you have </a:t>
            </a:r>
            <a:r>
              <a:rPr lang="en-US" sz="1800" b="1" dirty="0" smtClean="0"/>
              <a:t>submitted transcripts </a:t>
            </a:r>
            <a:r>
              <a:rPr lang="en-US" sz="1800" dirty="0" smtClean="0"/>
              <a:t>for </a:t>
            </a:r>
            <a:r>
              <a:rPr lang="en-US" sz="1800" u="sng" dirty="0" smtClean="0"/>
              <a:t>ALL</a:t>
            </a:r>
            <a:r>
              <a:rPr lang="en-US" sz="1800" dirty="0" smtClean="0"/>
              <a:t> universities attended to </a:t>
            </a:r>
            <a:r>
              <a:rPr lang="en-US" sz="1800" b="1" dirty="0" smtClean="0"/>
              <a:t>CSUF’s Admissions Office</a:t>
            </a:r>
            <a:r>
              <a:rPr lang="en-US" sz="1800" dirty="0" smtClean="0"/>
              <a:t> </a:t>
            </a:r>
            <a:r>
              <a:rPr lang="en-US" sz="1800" u="sng" dirty="0" smtClean="0"/>
              <a:t>AND</a:t>
            </a:r>
            <a:r>
              <a:rPr lang="en-US" sz="1800" dirty="0" smtClean="0"/>
              <a:t> that you </a:t>
            </a:r>
            <a:r>
              <a:rPr lang="en-US" sz="1800" b="1" dirty="0" smtClean="0"/>
              <a:t>upload a second set of transcripts </a:t>
            </a:r>
            <a:r>
              <a:rPr lang="en-US" sz="1800" dirty="0" smtClean="0"/>
              <a:t>to the Cal State Apply application.</a:t>
            </a:r>
          </a:p>
          <a:p>
            <a:pPr lvl="1">
              <a:buFont typeface="Wingdings" panose="05000000000000000000" pitchFamily="2" charset="2"/>
              <a:buChar char="v"/>
            </a:pPr>
            <a:r>
              <a:rPr lang="en-US" sz="1800" dirty="0" smtClean="0"/>
              <a:t>Make sure you </a:t>
            </a:r>
            <a:r>
              <a:rPr lang="en-US" sz="1800" b="1" u="sng" dirty="0" smtClean="0"/>
              <a:t>upload</a:t>
            </a:r>
            <a:r>
              <a:rPr lang="en-US" sz="1800" dirty="0" smtClean="0"/>
              <a:t> </a:t>
            </a:r>
            <a:r>
              <a:rPr lang="en-US" sz="1800" b="1" dirty="0" smtClean="0"/>
              <a:t>CBEST</a:t>
            </a:r>
            <a:r>
              <a:rPr lang="en-US" sz="1800" dirty="0" smtClean="0"/>
              <a:t> and </a:t>
            </a:r>
            <a:r>
              <a:rPr lang="en-US" sz="1800" b="1" dirty="0" smtClean="0"/>
              <a:t>CSET examination scores </a:t>
            </a:r>
            <a:r>
              <a:rPr lang="en-US" sz="1800" dirty="0" smtClean="0"/>
              <a:t>to your Cal State Apply application as soon as you receive them.  Please have the scores sent to </a:t>
            </a:r>
            <a:r>
              <a:rPr lang="en-US" sz="1800" b="1" u="sng" dirty="0" smtClean="0"/>
              <a:t>YOU</a:t>
            </a:r>
            <a:r>
              <a:rPr lang="en-US" sz="1800" dirty="0" smtClean="0"/>
              <a:t>, not the university.</a:t>
            </a:r>
          </a:p>
          <a:p>
            <a:pPr>
              <a:buFont typeface="Wingdings" panose="05000000000000000000" pitchFamily="2" charset="2"/>
              <a:buChar char="v"/>
            </a:pPr>
            <a:r>
              <a:rPr lang="en-US" sz="2000" b="1" dirty="0" smtClean="0"/>
              <a:t>Keep </a:t>
            </a:r>
            <a:r>
              <a:rPr lang="en-US" sz="2000" b="1" u="sng" dirty="0" smtClean="0"/>
              <a:t>hard copies </a:t>
            </a:r>
            <a:r>
              <a:rPr lang="en-US" sz="2000" b="1" dirty="0" smtClean="0"/>
              <a:t>and </a:t>
            </a:r>
            <a:r>
              <a:rPr lang="en-US" sz="2000" b="1" u="sng" dirty="0" smtClean="0"/>
              <a:t>electronic copies </a:t>
            </a:r>
            <a:r>
              <a:rPr lang="en-US" sz="2000" b="1" dirty="0" smtClean="0"/>
              <a:t>of </a:t>
            </a:r>
            <a:r>
              <a:rPr lang="en-US" sz="2000" b="1" u="sng" dirty="0" smtClean="0"/>
              <a:t>ALL</a:t>
            </a:r>
            <a:r>
              <a:rPr lang="en-US" sz="2000" b="1" dirty="0" smtClean="0"/>
              <a:t> documentation for your own records</a:t>
            </a:r>
            <a:r>
              <a:rPr lang="en-US" sz="2000" dirty="0" smtClean="0"/>
              <a:t>. </a:t>
            </a:r>
          </a:p>
          <a:p>
            <a:pPr>
              <a:buFont typeface="Wingdings" panose="05000000000000000000" pitchFamily="2" charset="2"/>
              <a:buChar char="v"/>
            </a:pPr>
            <a:r>
              <a:rPr lang="en-US" sz="2000" b="1" dirty="0" smtClean="0"/>
              <a:t>Plan to attend Pre-orientation and Orientation Meetings</a:t>
            </a:r>
          </a:p>
          <a:p>
            <a:pPr lvl="1">
              <a:buFont typeface="Wingdings" panose="05000000000000000000" pitchFamily="2" charset="2"/>
              <a:buChar char="v"/>
            </a:pPr>
            <a:r>
              <a:rPr lang="en-US" sz="1800" dirty="0" smtClean="0"/>
              <a:t>Dates will be posted on the website!</a:t>
            </a:r>
          </a:p>
          <a:p>
            <a:pPr>
              <a:buFont typeface="Wingdings" panose="05000000000000000000" pitchFamily="2" charset="2"/>
              <a:buChar char="v"/>
            </a:pPr>
            <a:r>
              <a:rPr lang="en-US" sz="2200" b="1" dirty="0" smtClean="0"/>
              <a:t>Stay on track by</a:t>
            </a:r>
            <a:r>
              <a:rPr lang="en-US" sz="2200" dirty="0" smtClean="0"/>
              <a:t>:</a:t>
            </a:r>
          </a:p>
          <a:p>
            <a:pPr lvl="1">
              <a:buFont typeface="Wingdings" panose="05000000000000000000" pitchFamily="2" charset="2"/>
              <a:buChar char="v"/>
            </a:pPr>
            <a:r>
              <a:rPr lang="en-US" sz="1800" dirty="0" smtClean="0"/>
              <a:t>Following your Credential Program Requirement Plan!</a:t>
            </a:r>
          </a:p>
          <a:p>
            <a:pPr lvl="1">
              <a:buFont typeface="Wingdings" panose="05000000000000000000" pitchFamily="2" charset="2"/>
              <a:buChar char="v"/>
            </a:pPr>
            <a:r>
              <a:rPr lang="en-US" sz="1800" dirty="0" smtClean="0"/>
              <a:t>Reviewing the Education Specialist Credential Program Handbook before each semester begins.</a:t>
            </a:r>
          </a:p>
          <a:p>
            <a:pPr lvl="1">
              <a:buFont typeface="Wingdings" panose="05000000000000000000" pitchFamily="2" charset="2"/>
              <a:buChar char="v"/>
            </a:pPr>
            <a:r>
              <a:rPr lang="en-US" sz="1800" dirty="0" smtClean="0"/>
              <a:t>Communicating with your Program Coordinator if you have any questions.</a:t>
            </a:r>
          </a:p>
          <a:p>
            <a:pPr lvl="1">
              <a:buNone/>
            </a:pPr>
            <a:endParaRPr lang="en-US" dirty="0" smtClean="0"/>
          </a:p>
          <a:p>
            <a:pPr lvl="1">
              <a:buNone/>
            </a:pP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648" y="228600"/>
            <a:ext cx="8153400" cy="914400"/>
          </a:xfrm>
          <a:noFill/>
          <a:ln>
            <a:noFill/>
          </a:ln>
        </p:spPr>
        <p:txBody>
          <a:bodyPr>
            <a:normAutofit/>
          </a:bodyPr>
          <a:lstStyle/>
          <a:p>
            <a:r>
              <a:rPr lang="en-US" sz="3600" dirty="0" smtClean="0">
                <a:latin typeface="+mn-lt"/>
              </a:rPr>
              <a:t>Your “To Do” List</a:t>
            </a:r>
            <a:endParaRPr lang="en-US" sz="3600" dirty="0">
              <a:latin typeface="+mn-lt"/>
            </a:endParaRPr>
          </a:p>
        </p:txBody>
      </p:sp>
      <p:sp>
        <p:nvSpPr>
          <p:cNvPr id="5" name="Content Placeholder 4"/>
          <p:cNvSpPr>
            <a:spLocks noGrp="1"/>
          </p:cNvSpPr>
          <p:nvPr>
            <p:ph sz="quarter" idx="1"/>
          </p:nvPr>
        </p:nvSpPr>
        <p:spPr>
          <a:xfrm>
            <a:off x="228600" y="1219200"/>
            <a:ext cx="8229600" cy="4724400"/>
          </a:xfrm>
        </p:spPr>
        <p:txBody>
          <a:bodyPr>
            <a:normAutofit/>
          </a:bodyPr>
          <a:lstStyle/>
          <a:p>
            <a:pPr>
              <a:buNone/>
            </a:pPr>
            <a:endParaRPr lang="en-US" sz="2800" dirty="0" smtClean="0">
              <a:latin typeface="Lucida Bright" pitchFamily="18" charset="0"/>
            </a:endParaRPr>
          </a:p>
          <a:p>
            <a:pPr lvl="1">
              <a:buNone/>
            </a:pPr>
            <a:endParaRPr lang="en-US" dirty="0" smtClean="0"/>
          </a:p>
          <a:p>
            <a:pPr lvl="1">
              <a:buNone/>
            </a:pPr>
            <a:endParaRPr lang="en-US" dirty="0"/>
          </a:p>
        </p:txBody>
      </p:sp>
      <p:graphicFrame>
        <p:nvGraphicFramePr>
          <p:cNvPr id="6" name="Diagram 5"/>
          <p:cNvGraphicFramePr/>
          <p:nvPr>
            <p:extLst>
              <p:ext uri="{D42A27DB-BD31-4B8C-83A1-F6EECF244321}">
                <p14:modId xmlns:p14="http://schemas.microsoft.com/office/powerpoint/2010/main" val="1552192528"/>
              </p:ext>
            </p:extLst>
          </p:nvPr>
        </p:nvGraphicFramePr>
        <p:xfrm>
          <a:off x="1524000" y="1752600"/>
          <a:ext cx="6096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895600"/>
            <a:ext cx="1394732" cy="1952625"/>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229600" cy="884238"/>
          </a:xfrm>
          <a:noFill/>
        </p:spPr>
        <p:txBody>
          <a:bodyPr>
            <a:normAutofit/>
          </a:bodyPr>
          <a:lstStyle/>
          <a:p>
            <a:r>
              <a:rPr lang="en-US" sz="3600" dirty="0" smtClean="0">
                <a:latin typeface="+mn-lt"/>
              </a:rPr>
              <a:t>Your “To Do” List (cont.)</a:t>
            </a:r>
            <a:endParaRPr lang="en-US" sz="3600" dirty="0">
              <a:latin typeface="+mn-lt"/>
            </a:endParaRPr>
          </a:p>
        </p:txBody>
      </p:sp>
      <p:sp>
        <p:nvSpPr>
          <p:cNvPr id="5" name="Content Placeholder 4"/>
          <p:cNvSpPr>
            <a:spLocks noGrp="1"/>
          </p:cNvSpPr>
          <p:nvPr>
            <p:ph sz="quarter" idx="1"/>
          </p:nvPr>
        </p:nvSpPr>
        <p:spPr>
          <a:xfrm>
            <a:off x="457200" y="1600200"/>
            <a:ext cx="8229600" cy="4724400"/>
          </a:xfrm>
        </p:spPr>
        <p:txBody>
          <a:bodyPr>
            <a:normAutofit/>
          </a:bodyPr>
          <a:lstStyle/>
          <a:p>
            <a:pPr>
              <a:buNone/>
            </a:pPr>
            <a:endParaRPr lang="en-US" sz="2800" dirty="0" smtClean="0">
              <a:latin typeface="Lucida Bright" pitchFamily="18" charset="0"/>
            </a:endParaRPr>
          </a:p>
          <a:p>
            <a:pPr lvl="1">
              <a:buNone/>
            </a:pPr>
            <a:endParaRPr lang="en-US" dirty="0" smtClean="0"/>
          </a:p>
          <a:p>
            <a:pPr lvl="1">
              <a:buNone/>
            </a:pPr>
            <a:endParaRPr lang="en-US" dirty="0"/>
          </a:p>
        </p:txBody>
      </p:sp>
      <p:graphicFrame>
        <p:nvGraphicFramePr>
          <p:cNvPr id="6" name="Diagram 5"/>
          <p:cNvGraphicFramePr/>
          <p:nvPr>
            <p:extLst>
              <p:ext uri="{D42A27DB-BD31-4B8C-83A1-F6EECF244321}">
                <p14:modId xmlns:p14="http://schemas.microsoft.com/office/powerpoint/2010/main" val="1159266081"/>
              </p:ext>
            </p:extLst>
          </p:nvPr>
        </p:nvGraphicFramePr>
        <p:xfrm>
          <a:off x="1524000" y="1676400"/>
          <a:ext cx="6096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96200" y="3048000"/>
            <a:ext cx="1315720" cy="1828800"/>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C00000"/>
          </a:solidFill>
        </p:spPr>
        <p:txBody>
          <a:bodyPr>
            <a:normAutofit/>
          </a:bodyPr>
          <a:lstStyle/>
          <a:p>
            <a:r>
              <a:rPr lang="en-US" sz="3600" dirty="0" smtClean="0">
                <a:solidFill>
                  <a:schemeClr val="bg1"/>
                </a:solidFill>
                <a:latin typeface="Lucida Bright" pitchFamily="18" charset="0"/>
              </a:rPr>
              <a:t>Verification of Online Overview</a:t>
            </a:r>
            <a:endParaRPr lang="en-US" sz="3600" dirty="0">
              <a:solidFill>
                <a:schemeClr val="bg1"/>
              </a:solidFill>
              <a:latin typeface="Lucida Bright" pitchFamily="18" charset="0"/>
            </a:endParaRPr>
          </a:p>
        </p:txBody>
      </p:sp>
      <p:sp>
        <p:nvSpPr>
          <p:cNvPr id="5" name="Content Placeholder 4"/>
          <p:cNvSpPr>
            <a:spLocks noGrp="1"/>
          </p:cNvSpPr>
          <p:nvPr>
            <p:ph sz="quarter" idx="1"/>
          </p:nvPr>
        </p:nvSpPr>
        <p:spPr>
          <a:xfrm>
            <a:off x="0" y="1447800"/>
            <a:ext cx="9144000" cy="4876800"/>
          </a:xfrm>
        </p:spPr>
        <p:txBody>
          <a:bodyPr>
            <a:normAutofit/>
          </a:bodyPr>
          <a:lstStyle/>
          <a:p>
            <a:pPr>
              <a:buNone/>
            </a:pPr>
            <a:r>
              <a:rPr lang="en-US" sz="2000" dirty="0" smtClean="0">
                <a:latin typeface="Lucida Bright" pitchFamily="18" charset="0"/>
              </a:rPr>
              <a:t> </a:t>
            </a:r>
          </a:p>
          <a:p>
            <a:pPr lvl="1">
              <a:buFont typeface="Wingdings" pitchFamily="2" charset="2"/>
              <a:buChar char="q"/>
            </a:pPr>
            <a:endParaRPr lang="en-US" dirty="0" smtClean="0"/>
          </a:p>
          <a:p>
            <a:pPr lvl="1">
              <a:buClrTx/>
              <a:buFont typeface="Wingdings" pitchFamily="2" charset="2"/>
              <a:buChar char="q"/>
            </a:pPr>
            <a:r>
              <a:rPr lang="en-US" sz="2000" dirty="0" smtClean="0">
                <a:latin typeface="Lucida Bright" pitchFamily="18" charset="0"/>
              </a:rPr>
              <a:t>  I have read through all of the power point slides.</a:t>
            </a:r>
          </a:p>
          <a:p>
            <a:pPr lvl="1">
              <a:buClrTx/>
              <a:buFont typeface="Wingdings" pitchFamily="2" charset="2"/>
              <a:buChar char="q"/>
            </a:pPr>
            <a:r>
              <a:rPr lang="en-US" sz="2000" dirty="0" smtClean="0">
                <a:latin typeface="Lucida Bright" pitchFamily="18" charset="0"/>
              </a:rPr>
              <a:t> I have printed out my program plan from the Department  </a:t>
            </a:r>
          </a:p>
          <a:p>
            <a:pPr lvl="1">
              <a:buNone/>
            </a:pPr>
            <a:r>
              <a:rPr lang="en-US" sz="2000" dirty="0" smtClean="0">
                <a:latin typeface="Lucida Bright" pitchFamily="18" charset="0"/>
              </a:rPr>
              <a:t>	 Website.</a:t>
            </a:r>
          </a:p>
          <a:p>
            <a:pPr lvl="1">
              <a:buNone/>
            </a:pPr>
            <a:endParaRPr lang="en-US" sz="2000" dirty="0" smtClean="0">
              <a:latin typeface="Lucida Bright" pitchFamily="18" charset="0"/>
            </a:endParaRPr>
          </a:p>
          <a:p>
            <a:pPr lvl="1">
              <a:buNone/>
            </a:pPr>
            <a:r>
              <a:rPr lang="en-US" sz="2000" dirty="0" smtClean="0">
                <a:latin typeface="Lucida Bright" pitchFamily="18" charset="0"/>
              </a:rPr>
              <a:t>I have completed the items above.</a:t>
            </a:r>
          </a:p>
          <a:p>
            <a:pPr lvl="1">
              <a:buNone/>
            </a:pPr>
            <a:endParaRPr lang="en-US" sz="2000" dirty="0" smtClean="0">
              <a:latin typeface="Lucida Bright" pitchFamily="18" charset="0"/>
            </a:endParaRPr>
          </a:p>
          <a:p>
            <a:pPr lvl="1">
              <a:buNone/>
            </a:pPr>
            <a:r>
              <a:rPr lang="en-US" sz="2000" dirty="0" smtClean="0">
                <a:latin typeface="Lucida Bright" pitchFamily="18" charset="0"/>
              </a:rPr>
              <a:t>Sign and date:  </a:t>
            </a:r>
          </a:p>
          <a:p>
            <a:pPr lvl="1">
              <a:buNone/>
            </a:pPr>
            <a:endParaRPr lang="en-US" dirty="0" smtClean="0">
              <a:latin typeface="Lucida Bright" pitchFamily="18" charset="0"/>
            </a:endParaRPr>
          </a:p>
          <a:p>
            <a:pPr lvl="1">
              <a:buNone/>
            </a:pPr>
            <a:r>
              <a:rPr lang="en-US" sz="2000" dirty="0" smtClean="0">
                <a:latin typeface="Lucida Bright" pitchFamily="18" charset="0"/>
              </a:rPr>
              <a:t>Please print out this signed form and submit with your file items.</a:t>
            </a:r>
            <a:endParaRPr lang="en-US" sz="2000" dirty="0">
              <a:latin typeface="Lucida Bright" pitchFamily="18" charset="0"/>
            </a:endParaRPr>
          </a:p>
        </p:txBody>
      </p:sp>
      <p:cxnSp>
        <p:nvCxnSpPr>
          <p:cNvPr id="9" name="Straight Connector 8"/>
          <p:cNvCxnSpPr/>
          <p:nvPr/>
        </p:nvCxnSpPr>
        <p:spPr>
          <a:xfrm>
            <a:off x="2438400" y="4876800"/>
            <a:ext cx="548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4572000" cy="769441"/>
          </a:xfrm>
          <a:prstGeom prst="rect">
            <a:avLst/>
          </a:prstGeom>
        </p:spPr>
        <p:txBody>
          <a:bodyPr wrap="square">
            <a:spAutoFit/>
          </a:bodyPr>
          <a:lstStyle/>
          <a:p>
            <a:r>
              <a:rPr lang="en-US" sz="4400" i="1" dirty="0" smtClean="0">
                <a:effectLst>
                  <a:outerShdw blurRad="38100" dist="38100" dir="2700000" algn="tl">
                    <a:srgbClr val="000000">
                      <a:alpha val="43137"/>
                    </a:srgbClr>
                  </a:outerShdw>
                </a:effectLst>
                <a:latin typeface="Lucida Bright" pitchFamily="18" charset="0"/>
              </a:rPr>
              <a:t>Cal State Apply</a:t>
            </a:r>
            <a:endParaRPr lang="en-US" sz="4400" dirty="0"/>
          </a:p>
        </p:txBody>
      </p:sp>
      <p:sp>
        <p:nvSpPr>
          <p:cNvPr id="6" name="TextBox 5"/>
          <p:cNvSpPr txBox="1"/>
          <p:nvPr/>
        </p:nvSpPr>
        <p:spPr>
          <a:xfrm>
            <a:off x="4800600" y="151655"/>
            <a:ext cx="3962400" cy="923330"/>
          </a:xfrm>
          <a:prstGeom prst="rect">
            <a:avLst/>
          </a:prstGeom>
          <a:noFill/>
          <a:ln w="57150">
            <a:solidFill>
              <a:schemeClr val="tx1"/>
            </a:solidFill>
          </a:ln>
        </p:spPr>
        <p:txBody>
          <a:bodyPr wrap="square" rtlCol="0">
            <a:spAutoFit/>
          </a:bodyPr>
          <a:lstStyle/>
          <a:p>
            <a:r>
              <a:rPr lang="en-US" b="1" dirty="0" smtClean="0">
                <a:latin typeface="Arial" panose="020B0604020202020204" pitchFamily="34" charset="0"/>
                <a:cs typeface="Arial" panose="020B0604020202020204" pitchFamily="34" charset="0"/>
              </a:rPr>
              <a:t>Create Cal State Apply Application by going to: www.calstate.edu/apply</a:t>
            </a:r>
            <a:endParaRPr lang="en-US"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121151"/>
            <a:ext cx="8534400" cy="5508249"/>
          </a:xfrm>
          <a:prstGeom prst="rect">
            <a:avLst/>
          </a:prstGeom>
        </p:spPr>
      </p:pic>
      <p:sp>
        <p:nvSpPr>
          <p:cNvPr id="4" name="Rectangle 3"/>
          <p:cNvSpPr/>
          <p:nvPr/>
        </p:nvSpPr>
        <p:spPr>
          <a:xfrm>
            <a:off x="2895600" y="5486400"/>
            <a:ext cx="1524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Spring 2021</a:t>
            </a:r>
            <a:endParaRPr lang="en-US" dirty="0">
              <a:solidFill>
                <a:schemeClr val="tx1"/>
              </a:solidFill>
            </a:endParaRPr>
          </a:p>
        </p:txBody>
      </p:sp>
      <p:sp>
        <p:nvSpPr>
          <p:cNvPr id="5" name="TextBox 4"/>
          <p:cNvSpPr txBox="1"/>
          <p:nvPr/>
        </p:nvSpPr>
        <p:spPr>
          <a:xfrm>
            <a:off x="2438400" y="4736068"/>
            <a:ext cx="4572000" cy="369332"/>
          </a:xfrm>
          <a:prstGeom prst="rect">
            <a:avLst/>
          </a:prstGeom>
          <a:solidFill>
            <a:schemeClr val="bg1"/>
          </a:solidFill>
        </p:spPr>
        <p:txBody>
          <a:bodyPr wrap="square" rtlCol="0">
            <a:spAutoFit/>
          </a:bodyPr>
          <a:lstStyle/>
          <a:p>
            <a:r>
              <a:rPr lang="en-US" dirty="0" smtClean="0">
                <a:solidFill>
                  <a:schemeClr val="bg1"/>
                </a:solidFill>
              </a:rPr>
              <a:t>This are needs to be white so it does not affect t</a:t>
            </a:r>
            <a:endParaRPr lang="en-US" dirty="0">
              <a:solidFill>
                <a:schemeClr val="bg1"/>
              </a:solidFill>
            </a:endParaRPr>
          </a:p>
        </p:txBody>
      </p:sp>
    </p:spTree>
    <p:extLst>
      <p:ext uri="{BB962C8B-B14F-4D97-AF65-F5344CB8AC3E}">
        <p14:creationId xmlns:p14="http://schemas.microsoft.com/office/powerpoint/2010/main" val="2015362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304800"/>
            <a:ext cx="5257800" cy="769441"/>
          </a:xfrm>
          <a:prstGeom prst="rect">
            <a:avLst/>
          </a:prstGeom>
        </p:spPr>
        <p:txBody>
          <a:bodyPr wrap="square">
            <a:spAutoFit/>
          </a:bodyPr>
          <a:lstStyle/>
          <a:p>
            <a:r>
              <a:rPr lang="en-US" sz="4400" i="1" dirty="0" smtClean="0">
                <a:effectLst>
                  <a:outerShdw blurRad="38100" dist="38100" dir="2700000" algn="tl">
                    <a:srgbClr val="000000">
                      <a:alpha val="43137"/>
                    </a:srgbClr>
                  </a:outerShdw>
                </a:effectLst>
                <a:latin typeface="Lucida Bright" pitchFamily="18" charset="0"/>
              </a:rPr>
              <a:t>Cal State Apply</a:t>
            </a:r>
            <a:endParaRPr lang="en-US" sz="4400" dirty="0"/>
          </a:p>
        </p:txBody>
      </p:sp>
      <p:sp>
        <p:nvSpPr>
          <p:cNvPr id="5" name="TextBox 4"/>
          <p:cNvSpPr txBox="1"/>
          <p:nvPr/>
        </p:nvSpPr>
        <p:spPr>
          <a:xfrm>
            <a:off x="5257800" y="499020"/>
            <a:ext cx="3124200" cy="369332"/>
          </a:xfrm>
          <a:prstGeom prst="rect">
            <a:avLst/>
          </a:prstGeom>
          <a:noFill/>
          <a:ln w="57150">
            <a:solidFill>
              <a:schemeClr val="tx1"/>
            </a:solidFill>
          </a:ln>
        </p:spPr>
        <p:txBody>
          <a:bodyPr wrap="square" rtlCol="0">
            <a:spAutoFit/>
          </a:bodyPr>
          <a:lstStyle/>
          <a:p>
            <a:r>
              <a:rPr lang="en-US" b="1" dirty="0" smtClean="0">
                <a:latin typeface="Arial" panose="020B0604020202020204" pitchFamily="34" charset="0"/>
                <a:cs typeface="Arial" panose="020B0604020202020204" pitchFamily="34" charset="0"/>
              </a:rPr>
              <a:t>Click “Create an account”</a:t>
            </a:r>
            <a:endParaRPr lang="en-US"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103073"/>
            <a:ext cx="8601075" cy="5566828"/>
          </a:xfrm>
          <a:prstGeom prst="rect">
            <a:avLst/>
          </a:prstGeom>
        </p:spPr>
      </p:pic>
      <p:sp>
        <p:nvSpPr>
          <p:cNvPr id="6" name="Oval 5"/>
          <p:cNvSpPr/>
          <p:nvPr/>
        </p:nvSpPr>
        <p:spPr>
          <a:xfrm>
            <a:off x="4876800" y="5791199"/>
            <a:ext cx="3505200" cy="762001"/>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158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05644"/>
            <a:ext cx="4572000" cy="769441"/>
          </a:xfrm>
          <a:prstGeom prst="rect">
            <a:avLst/>
          </a:prstGeom>
        </p:spPr>
        <p:txBody>
          <a:bodyPr wrap="square">
            <a:spAutoFit/>
          </a:bodyPr>
          <a:lstStyle/>
          <a:p>
            <a:r>
              <a:rPr lang="en-US" sz="4400" i="1" dirty="0" smtClean="0">
                <a:effectLst>
                  <a:outerShdw blurRad="38100" dist="38100" dir="2700000" algn="tl">
                    <a:srgbClr val="000000">
                      <a:alpha val="43137"/>
                    </a:srgbClr>
                  </a:outerShdw>
                </a:effectLst>
                <a:latin typeface="Lucida Bright" pitchFamily="18" charset="0"/>
              </a:rPr>
              <a:t>Cal State Apply</a:t>
            </a:r>
            <a:endParaRPr lang="en-US" sz="4400" dirty="0"/>
          </a:p>
        </p:txBody>
      </p:sp>
      <p:sp>
        <p:nvSpPr>
          <p:cNvPr id="5" name="TextBox 4"/>
          <p:cNvSpPr txBox="1"/>
          <p:nvPr/>
        </p:nvSpPr>
        <p:spPr>
          <a:xfrm>
            <a:off x="4800600" y="267198"/>
            <a:ext cx="4038600" cy="646331"/>
          </a:xfrm>
          <a:prstGeom prst="rect">
            <a:avLst/>
          </a:prstGeom>
          <a:noFill/>
          <a:ln w="57150">
            <a:solidFill>
              <a:schemeClr val="tx1"/>
            </a:solidFill>
          </a:ln>
        </p:spPr>
        <p:txBody>
          <a:bodyPr wrap="square" rtlCol="0">
            <a:spAutoFit/>
          </a:bodyPr>
          <a:lstStyle/>
          <a:p>
            <a:r>
              <a:rPr lang="en-US" b="1" dirty="0" smtClean="0">
                <a:latin typeface="Arial" panose="020B0604020202020204" pitchFamily="34" charset="0"/>
                <a:cs typeface="Arial" panose="020B0604020202020204" pitchFamily="34" charset="0"/>
              </a:rPr>
              <a:t>Input your name and contact information</a:t>
            </a:r>
            <a:endParaRPr lang="en-US"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810" t="3929" r="6282"/>
          <a:stretch/>
        </p:blipFill>
        <p:spPr>
          <a:xfrm>
            <a:off x="1447800" y="1142999"/>
            <a:ext cx="5867400" cy="5610101"/>
          </a:xfrm>
          <a:prstGeom prst="rect">
            <a:avLst/>
          </a:prstGeom>
        </p:spPr>
      </p:pic>
      <p:sp>
        <p:nvSpPr>
          <p:cNvPr id="9" name="TextBox 8"/>
          <p:cNvSpPr txBox="1"/>
          <p:nvPr/>
        </p:nvSpPr>
        <p:spPr>
          <a:xfrm>
            <a:off x="1767840" y="3609417"/>
            <a:ext cx="655320" cy="307777"/>
          </a:xfrm>
          <a:prstGeom prst="rect">
            <a:avLst/>
          </a:prstGeom>
          <a:solidFill>
            <a:schemeClr val="bg1"/>
          </a:solidFill>
        </p:spPr>
        <p:txBody>
          <a:bodyPr wrap="square" rtlCol="0">
            <a:spAutoFit/>
          </a:bodyPr>
          <a:lstStyle/>
          <a:p>
            <a:r>
              <a:rPr lang="en-US" sz="1400" b="1" dirty="0" smtClean="0">
                <a:latin typeface="Arial" panose="020B0604020202020204" pitchFamily="34" charset="0"/>
                <a:cs typeface="Arial" panose="020B0604020202020204" pitchFamily="34" charset="0"/>
              </a:rPr>
              <a:t>Title</a:t>
            </a:r>
            <a:endParaRPr lang="en-US" sz="1400" b="1" dirty="0">
              <a:latin typeface="Arial" panose="020B0604020202020204" pitchFamily="34" charset="0"/>
              <a:cs typeface="Arial" panose="020B0604020202020204" pitchFamily="34" charset="0"/>
            </a:endParaRPr>
          </a:p>
        </p:txBody>
      </p:sp>
      <p:sp>
        <p:nvSpPr>
          <p:cNvPr id="10" name="TextBox 9"/>
          <p:cNvSpPr txBox="1"/>
          <p:nvPr/>
        </p:nvSpPr>
        <p:spPr>
          <a:xfrm>
            <a:off x="1584960" y="3917194"/>
            <a:ext cx="1920240" cy="307777"/>
          </a:xfrm>
          <a:prstGeom prst="rect">
            <a:avLst/>
          </a:prstGeom>
          <a:solidFill>
            <a:schemeClr val="bg1"/>
          </a:solidFill>
        </p:spPr>
        <p:txBody>
          <a:bodyPr wrap="square" rtlCol="0">
            <a:spAutoFit/>
          </a:bodyPr>
          <a:lstStyle/>
          <a:p>
            <a:r>
              <a:rPr lang="en-US" sz="1400" b="1" dirty="0" smtClean="0">
                <a:latin typeface="Arial" panose="020B0604020202020204" pitchFamily="34" charset="0"/>
                <a:cs typeface="Arial" panose="020B0604020202020204" pitchFamily="34" charset="0"/>
              </a:rPr>
              <a:t>First or Given Name</a:t>
            </a:r>
            <a:endParaRPr lang="en-US" sz="1400" b="1" dirty="0">
              <a:latin typeface="Arial" panose="020B0604020202020204" pitchFamily="34" charset="0"/>
              <a:cs typeface="Arial" panose="020B0604020202020204" pitchFamily="34" charset="0"/>
            </a:endParaRPr>
          </a:p>
        </p:txBody>
      </p:sp>
      <p:sp>
        <p:nvSpPr>
          <p:cNvPr id="11" name="TextBox 10"/>
          <p:cNvSpPr txBox="1"/>
          <p:nvPr/>
        </p:nvSpPr>
        <p:spPr>
          <a:xfrm>
            <a:off x="1626870" y="4199685"/>
            <a:ext cx="1447800" cy="307777"/>
          </a:xfrm>
          <a:prstGeom prst="rect">
            <a:avLst/>
          </a:prstGeom>
          <a:solidFill>
            <a:schemeClr val="bg1"/>
          </a:solidFill>
        </p:spPr>
        <p:txBody>
          <a:bodyPr wrap="square" rtlCol="0">
            <a:spAutoFit/>
          </a:bodyPr>
          <a:lstStyle/>
          <a:p>
            <a:r>
              <a:rPr lang="en-US" sz="1400" b="1" dirty="0" smtClean="0">
                <a:latin typeface="Arial" panose="020B0604020202020204" pitchFamily="34" charset="0"/>
                <a:cs typeface="Arial" panose="020B0604020202020204" pitchFamily="34" charset="0"/>
              </a:rPr>
              <a:t>Middle Name</a:t>
            </a:r>
            <a:endParaRPr lang="en-US" sz="1400" b="1" dirty="0">
              <a:latin typeface="Arial" panose="020B0604020202020204" pitchFamily="34" charset="0"/>
              <a:cs typeface="Arial" panose="020B0604020202020204" pitchFamily="34" charset="0"/>
            </a:endParaRPr>
          </a:p>
        </p:txBody>
      </p:sp>
      <p:sp>
        <p:nvSpPr>
          <p:cNvPr id="12" name="TextBox 11"/>
          <p:cNvSpPr txBox="1"/>
          <p:nvPr/>
        </p:nvSpPr>
        <p:spPr>
          <a:xfrm>
            <a:off x="1539240" y="4495800"/>
            <a:ext cx="1981200" cy="307777"/>
          </a:xfrm>
          <a:prstGeom prst="rect">
            <a:avLst/>
          </a:prstGeom>
          <a:solidFill>
            <a:schemeClr val="bg1"/>
          </a:solidFill>
        </p:spPr>
        <p:txBody>
          <a:bodyPr wrap="square" rtlCol="0">
            <a:spAutoFit/>
          </a:bodyPr>
          <a:lstStyle/>
          <a:p>
            <a:r>
              <a:rPr lang="en-US" sz="1400" b="1" dirty="0" smtClean="0">
                <a:latin typeface="Arial" panose="020B0604020202020204" pitchFamily="34" charset="0"/>
                <a:cs typeface="Arial" panose="020B0604020202020204" pitchFamily="34" charset="0"/>
              </a:rPr>
              <a:t>Last or Family Name</a:t>
            </a:r>
            <a:endParaRPr lang="en-US" sz="1400" b="1" dirty="0">
              <a:latin typeface="Arial" panose="020B0604020202020204" pitchFamily="34" charset="0"/>
              <a:cs typeface="Arial" panose="020B0604020202020204" pitchFamily="34" charset="0"/>
            </a:endParaRPr>
          </a:p>
        </p:txBody>
      </p:sp>
      <p:sp>
        <p:nvSpPr>
          <p:cNvPr id="13" name="TextBox 12"/>
          <p:cNvSpPr txBox="1"/>
          <p:nvPr/>
        </p:nvSpPr>
        <p:spPr>
          <a:xfrm>
            <a:off x="1767840" y="4842510"/>
            <a:ext cx="960120" cy="307777"/>
          </a:xfrm>
          <a:prstGeom prst="rect">
            <a:avLst/>
          </a:prstGeom>
          <a:solidFill>
            <a:schemeClr val="bg1"/>
          </a:solidFill>
        </p:spPr>
        <p:txBody>
          <a:bodyPr wrap="square" rtlCol="0">
            <a:spAutoFit/>
          </a:bodyPr>
          <a:lstStyle/>
          <a:p>
            <a:r>
              <a:rPr lang="en-US" sz="1400" b="1" dirty="0" smtClean="0">
                <a:latin typeface="Arial" panose="020B0604020202020204" pitchFamily="34" charset="0"/>
                <a:cs typeface="Arial" panose="020B0604020202020204" pitchFamily="34" charset="0"/>
              </a:rPr>
              <a:t>Suffix</a:t>
            </a:r>
            <a:endParaRPr lang="en-US" sz="1400" b="1" dirty="0">
              <a:latin typeface="Arial" panose="020B0604020202020204" pitchFamily="34" charset="0"/>
              <a:cs typeface="Arial" panose="020B0604020202020204" pitchFamily="34" charset="0"/>
            </a:endParaRPr>
          </a:p>
        </p:txBody>
      </p:sp>
      <p:sp>
        <p:nvSpPr>
          <p:cNvPr id="14" name="TextBox 13"/>
          <p:cNvSpPr txBox="1"/>
          <p:nvPr/>
        </p:nvSpPr>
        <p:spPr>
          <a:xfrm>
            <a:off x="1581150" y="5173147"/>
            <a:ext cx="1493520" cy="307777"/>
          </a:xfrm>
          <a:prstGeom prst="rect">
            <a:avLst/>
          </a:prstGeom>
          <a:solidFill>
            <a:schemeClr val="bg1"/>
          </a:solidFill>
        </p:spPr>
        <p:txBody>
          <a:bodyPr wrap="square" rtlCol="0">
            <a:spAutoFit/>
          </a:bodyPr>
          <a:lstStyle/>
          <a:p>
            <a:r>
              <a:rPr lang="en-US" sz="1400" b="1" dirty="0" smtClean="0">
                <a:latin typeface="Arial" panose="020B0604020202020204" pitchFamily="34" charset="0"/>
                <a:cs typeface="Arial" panose="020B0604020202020204" pitchFamily="34" charset="0"/>
              </a:rPr>
              <a:t>Display Name</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2161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62" y="471487"/>
            <a:ext cx="8601075" cy="5915025"/>
          </a:xfrm>
          <a:prstGeom prst="rect">
            <a:avLst/>
          </a:prstGeom>
        </p:spPr>
      </p:pic>
      <p:sp>
        <p:nvSpPr>
          <p:cNvPr id="2" name="Rectangle 1"/>
          <p:cNvSpPr/>
          <p:nvPr/>
        </p:nvSpPr>
        <p:spPr>
          <a:xfrm>
            <a:off x="381000" y="381000"/>
            <a:ext cx="4572000" cy="769441"/>
          </a:xfrm>
          <a:prstGeom prst="rect">
            <a:avLst/>
          </a:prstGeom>
        </p:spPr>
        <p:txBody>
          <a:bodyPr wrap="square">
            <a:spAutoFit/>
          </a:bodyPr>
          <a:lstStyle/>
          <a:p>
            <a:r>
              <a:rPr lang="en-US" sz="4400" i="1" dirty="0" smtClean="0">
                <a:effectLst>
                  <a:outerShdw blurRad="38100" dist="38100" dir="2700000" algn="tl">
                    <a:srgbClr val="000000">
                      <a:alpha val="43137"/>
                    </a:srgbClr>
                  </a:outerShdw>
                </a:effectLst>
                <a:latin typeface="Lucida Bright" pitchFamily="18" charset="0"/>
              </a:rPr>
              <a:t>Cal State Apply</a:t>
            </a:r>
            <a:endParaRPr lang="en-US" sz="4400" dirty="0"/>
          </a:p>
        </p:txBody>
      </p:sp>
      <p:sp>
        <p:nvSpPr>
          <p:cNvPr id="4" name="TextBox 3"/>
          <p:cNvSpPr txBox="1"/>
          <p:nvPr/>
        </p:nvSpPr>
        <p:spPr>
          <a:xfrm>
            <a:off x="4953000" y="561885"/>
            <a:ext cx="3810000" cy="381000"/>
          </a:xfrm>
          <a:prstGeom prst="rect">
            <a:avLst/>
          </a:prstGeom>
          <a:noFill/>
          <a:ln w="57150">
            <a:solidFill>
              <a:schemeClr val="tx1"/>
            </a:solidFill>
          </a:ln>
        </p:spPr>
        <p:txBody>
          <a:bodyPr wrap="square" rtlCol="0">
            <a:spAutoFit/>
          </a:bodyPr>
          <a:lstStyle/>
          <a:p>
            <a:r>
              <a:rPr lang="en-US" b="1" dirty="0" smtClean="0">
                <a:latin typeface="Arial" panose="020B0604020202020204" pitchFamily="34" charset="0"/>
                <a:cs typeface="Arial" panose="020B0604020202020204" pitchFamily="34" charset="0"/>
              </a:rPr>
              <a:t>Input username and password</a:t>
            </a:r>
            <a:endParaRPr lang="en-US" b="1" dirty="0">
              <a:latin typeface="Arial" panose="020B0604020202020204" pitchFamily="34" charset="0"/>
              <a:cs typeface="Arial" panose="020B0604020202020204" pitchFamily="34" charset="0"/>
            </a:endParaRPr>
          </a:p>
        </p:txBody>
      </p:sp>
      <p:sp>
        <p:nvSpPr>
          <p:cNvPr id="6" name="TextBox 5"/>
          <p:cNvSpPr txBox="1"/>
          <p:nvPr/>
        </p:nvSpPr>
        <p:spPr>
          <a:xfrm>
            <a:off x="4648200" y="3352800"/>
            <a:ext cx="3791466" cy="1295400"/>
          </a:xfrm>
          <a:prstGeom prst="rect">
            <a:avLst/>
          </a:prstGeom>
          <a:noFill/>
          <a:ln w="76200">
            <a:solidFill>
              <a:schemeClr val="tx1"/>
            </a:solidFill>
          </a:ln>
        </p:spPr>
        <p:txBody>
          <a:bodyPr wrap="square" rtlCol="0">
            <a:spAutoFit/>
          </a:bodyPr>
          <a:lstStyle/>
          <a:p>
            <a:endParaRPr lang="en-US" dirty="0"/>
          </a:p>
        </p:txBody>
      </p:sp>
    </p:spTree>
    <p:extLst>
      <p:ext uri="{BB962C8B-B14F-4D97-AF65-F5344CB8AC3E}">
        <p14:creationId xmlns:p14="http://schemas.microsoft.com/office/powerpoint/2010/main" val="23366191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3409</TotalTime>
  <Words>2938</Words>
  <Application>Microsoft Office PowerPoint</Application>
  <PresentationFormat>On-screen Show (4:3)</PresentationFormat>
  <Paragraphs>401</Paragraphs>
  <Slides>53</Slides>
  <Notes>21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53</vt:i4>
      </vt:variant>
    </vt:vector>
  </HeadingPairs>
  <TitlesOfParts>
    <vt:vector size="66" baseType="lpstr">
      <vt:lpstr>Aharoni</vt:lpstr>
      <vt:lpstr>Algerian</vt:lpstr>
      <vt:lpstr>Arabic Typesetting</vt:lpstr>
      <vt:lpstr>Arial</vt:lpstr>
      <vt:lpstr>Batang</vt:lpstr>
      <vt:lpstr>Calibri</vt:lpstr>
      <vt:lpstr>Lucida Bright</vt:lpstr>
      <vt:lpstr>Times New Roman</vt:lpstr>
      <vt:lpstr>Tw Cen MT</vt:lpstr>
      <vt:lpstr>Tw Cen MT Condensed Extra Bold</vt:lpstr>
      <vt:lpstr>Wingdings</vt:lpstr>
      <vt:lpstr>Wingdings 2</vt:lpstr>
      <vt:lpstr>Median</vt:lpstr>
      <vt:lpstr>  Special Education Program Overview  </vt:lpstr>
      <vt:lpstr>Overview Agenda</vt:lpstr>
      <vt:lpstr>                </vt:lpstr>
      <vt:lpstr>Our Program Completers Are:</vt:lpstr>
      <vt:lpstr>  SPED Admissions Staff  and Faculty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Admission Requirements</vt:lpstr>
      <vt:lpstr>      Admission Requirements</vt:lpstr>
      <vt:lpstr>Admission Requirements</vt:lpstr>
      <vt:lpstr>PowerPoint Presentation</vt:lpstr>
      <vt:lpstr>PowerPoint Presentation</vt:lpstr>
      <vt:lpstr>       Admission Requirements</vt:lpstr>
      <vt:lpstr>PowerPoint Presentation</vt:lpstr>
      <vt:lpstr>PowerPoint Presentation</vt:lpstr>
      <vt:lpstr>    Application Checklist:  http://ed.fullerton.edu/sped/_resources/pdfs/F19_Preliminary_Special_Education_Credential_Program_Checklist.pdf    Program Plans: Mild/Mod:  http://ed.fullerton.edu/sped/_resources/pdfs/preliminary-education-specialist-credential-mildmoderate.pdf  Moderate/Severe: http://ed.fullerton.edu/sped/_resources/pdfs/preliminary-education-specialist-credential-moderatesevere.pdf  </vt:lpstr>
      <vt:lpstr>       Credential Program Coordinators</vt:lpstr>
      <vt:lpstr>Intern Program</vt:lpstr>
      <vt:lpstr>Residency Requirements</vt:lpstr>
      <vt:lpstr>Clear Program</vt:lpstr>
      <vt:lpstr>Bilingual  Authorization</vt:lpstr>
      <vt:lpstr>MSE Concentration in Special Education</vt:lpstr>
      <vt:lpstr>MSE Requirements</vt:lpstr>
      <vt:lpstr>Scholarships and Financial Aid</vt:lpstr>
      <vt:lpstr>  The Center for Careers in Teaching </vt:lpstr>
      <vt:lpstr>Important Websites</vt:lpstr>
      <vt:lpstr>Your Success is Your Responsibility</vt:lpstr>
      <vt:lpstr>Your “To Do” List</vt:lpstr>
      <vt:lpstr>Your “To Do” List (cont.)</vt:lpstr>
      <vt:lpstr>Verification of Online 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Mishu Vu</dc:creator>
  <cp:lastModifiedBy>Alexander, Lisa</cp:lastModifiedBy>
  <cp:revision>345</cp:revision>
  <cp:lastPrinted>2019-05-31T20:56:30Z</cp:lastPrinted>
  <dcterms:created xsi:type="dcterms:W3CDTF">2009-05-26T03:33:43Z</dcterms:created>
  <dcterms:modified xsi:type="dcterms:W3CDTF">2020-08-07T00:40:27Z</dcterms:modified>
</cp:coreProperties>
</file>